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ink/ink1.xml" ContentType="application/inkml+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1"/>
  </p:notesMasterIdLst>
  <p:sldIdLst>
    <p:sldId id="256" r:id="rId2"/>
    <p:sldId id="272" r:id="rId3"/>
    <p:sldId id="257" r:id="rId4"/>
    <p:sldId id="258" r:id="rId5"/>
    <p:sldId id="380" r:id="rId6"/>
    <p:sldId id="381" r:id="rId7"/>
    <p:sldId id="382" r:id="rId8"/>
    <p:sldId id="259" r:id="rId9"/>
    <p:sldId id="265" r:id="rId10"/>
    <p:sldId id="261" r:id="rId11"/>
    <p:sldId id="262" r:id="rId12"/>
    <p:sldId id="263" r:id="rId13"/>
    <p:sldId id="271" r:id="rId14"/>
    <p:sldId id="266" r:id="rId15"/>
    <p:sldId id="273" r:id="rId16"/>
    <p:sldId id="376" r:id="rId17"/>
    <p:sldId id="269" r:id="rId18"/>
    <p:sldId id="270" r:id="rId19"/>
    <p:sldId id="274" r:id="rId20"/>
    <p:sldId id="275" r:id="rId21"/>
    <p:sldId id="276" r:id="rId22"/>
    <p:sldId id="279" r:id="rId23"/>
    <p:sldId id="286" r:id="rId24"/>
    <p:sldId id="268" r:id="rId25"/>
    <p:sldId id="377" r:id="rId26"/>
    <p:sldId id="378" r:id="rId27"/>
    <p:sldId id="287" r:id="rId28"/>
    <p:sldId id="288" r:id="rId29"/>
    <p:sldId id="281" r:id="rId30"/>
    <p:sldId id="379" r:id="rId31"/>
    <p:sldId id="383" r:id="rId32"/>
    <p:sldId id="384" r:id="rId33"/>
    <p:sldId id="289" r:id="rId34"/>
    <p:sldId id="290" r:id="rId35"/>
    <p:sldId id="282" r:id="rId36"/>
    <p:sldId id="283" r:id="rId37"/>
    <p:sldId id="284" r:id="rId38"/>
    <p:sldId id="291" r:id="rId39"/>
    <p:sldId id="285" r:id="rId40"/>
    <p:sldId id="292" r:id="rId41"/>
    <p:sldId id="293" r:id="rId42"/>
    <p:sldId id="385" r:id="rId43"/>
    <p:sldId id="301" r:id="rId44"/>
    <p:sldId id="296" r:id="rId45"/>
    <p:sldId id="295" r:id="rId46"/>
    <p:sldId id="297" r:id="rId47"/>
    <p:sldId id="302" r:id="rId48"/>
    <p:sldId id="308" r:id="rId49"/>
    <p:sldId id="309" r:id="rId50"/>
    <p:sldId id="310" r:id="rId51"/>
    <p:sldId id="299" r:id="rId52"/>
    <p:sldId id="300" r:id="rId53"/>
    <p:sldId id="386" r:id="rId54"/>
    <p:sldId id="311" r:id="rId55"/>
    <p:sldId id="312" r:id="rId56"/>
    <p:sldId id="313" r:id="rId57"/>
    <p:sldId id="314" r:id="rId58"/>
    <p:sldId id="315" r:id="rId59"/>
    <p:sldId id="325" r:id="rId60"/>
    <p:sldId id="387" r:id="rId61"/>
    <p:sldId id="316" r:id="rId62"/>
    <p:sldId id="317" r:id="rId63"/>
    <p:sldId id="388" r:id="rId64"/>
    <p:sldId id="319" r:id="rId65"/>
    <p:sldId id="389" r:id="rId66"/>
    <p:sldId id="320" r:id="rId67"/>
    <p:sldId id="321" r:id="rId68"/>
    <p:sldId id="390" r:id="rId69"/>
    <p:sldId id="322" r:id="rId70"/>
    <p:sldId id="323" r:id="rId71"/>
    <p:sldId id="324" r:id="rId72"/>
    <p:sldId id="327" r:id="rId73"/>
    <p:sldId id="326" r:id="rId74"/>
    <p:sldId id="328" r:id="rId75"/>
    <p:sldId id="329" r:id="rId76"/>
    <p:sldId id="330" r:id="rId77"/>
    <p:sldId id="331" r:id="rId78"/>
    <p:sldId id="332" r:id="rId79"/>
    <p:sldId id="333" r:id="rId80"/>
    <p:sldId id="334" r:id="rId81"/>
    <p:sldId id="336" r:id="rId82"/>
    <p:sldId id="343" r:id="rId83"/>
    <p:sldId id="374" r:id="rId84"/>
    <p:sldId id="375" r:id="rId85"/>
    <p:sldId id="337" r:id="rId86"/>
    <p:sldId id="338" r:id="rId87"/>
    <p:sldId id="339" r:id="rId88"/>
    <p:sldId id="340" r:id="rId89"/>
    <p:sldId id="318" r:id="rId90"/>
    <p:sldId id="307" r:id="rId91"/>
    <p:sldId id="304" r:id="rId92"/>
    <p:sldId id="345" r:id="rId93"/>
    <p:sldId id="346" r:id="rId94"/>
    <p:sldId id="352" r:id="rId95"/>
    <p:sldId id="391" r:id="rId96"/>
    <p:sldId id="298" r:id="rId97"/>
    <p:sldId id="306" r:id="rId98"/>
    <p:sldId id="305" r:id="rId99"/>
    <p:sldId id="347" r:id="rId100"/>
    <p:sldId id="348" r:id="rId101"/>
    <p:sldId id="349" r:id="rId102"/>
    <p:sldId id="350" r:id="rId103"/>
    <p:sldId id="341" r:id="rId104"/>
    <p:sldId id="351" r:id="rId105"/>
    <p:sldId id="353" r:id="rId106"/>
    <p:sldId id="354" r:id="rId107"/>
    <p:sldId id="355" r:id="rId108"/>
    <p:sldId id="356" r:id="rId109"/>
    <p:sldId id="357" r:id="rId110"/>
    <p:sldId id="358" r:id="rId111"/>
    <p:sldId id="359" r:id="rId112"/>
    <p:sldId id="360" r:id="rId113"/>
    <p:sldId id="392" r:id="rId114"/>
    <p:sldId id="361" r:id="rId115"/>
    <p:sldId id="363" r:id="rId116"/>
    <p:sldId id="364" r:id="rId117"/>
    <p:sldId id="365" r:id="rId118"/>
    <p:sldId id="367" r:id="rId119"/>
    <p:sldId id="366" r:id="rId120"/>
    <p:sldId id="368" r:id="rId121"/>
    <p:sldId id="393" r:id="rId122"/>
    <p:sldId id="370" r:id="rId123"/>
    <p:sldId id="369" r:id="rId124"/>
    <p:sldId id="371" r:id="rId125"/>
    <p:sldId id="394" r:id="rId126"/>
    <p:sldId id="395" r:id="rId127"/>
    <p:sldId id="396" r:id="rId128"/>
    <p:sldId id="397" r:id="rId129"/>
    <p:sldId id="373" r:id="rId130"/>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94165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93D81CF-94F2-401A-BA57-92F5A7B2D0C5}" styleName="Style moyen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26" autoAdjust="0"/>
    <p:restoredTop sz="94650"/>
  </p:normalViewPr>
  <p:slideViewPr>
    <p:cSldViewPr snapToGrid="0">
      <p:cViewPr varScale="1">
        <p:scale>
          <a:sx n="105" d="100"/>
          <a:sy n="105" d="100"/>
        </p:scale>
        <p:origin x="792" y="78"/>
      </p:cViewPr>
      <p:guideLst/>
    </p:cSldViewPr>
  </p:slideViewPr>
  <p:notesTextViewPr>
    <p:cViewPr>
      <p:scale>
        <a:sx n="1" d="1"/>
        <a:sy n="1" d="1"/>
      </p:scale>
      <p:origin x="0" y="0"/>
    </p:cViewPr>
  </p:notesTextViewPr>
  <p:notesViewPr>
    <p:cSldViewPr snapToGrid="0">
      <p:cViewPr varScale="1">
        <p:scale>
          <a:sx n="96" d="100"/>
          <a:sy n="96" d="100"/>
        </p:scale>
        <p:origin x="3688" y="176"/>
      </p:cViewPr>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theme" Target="theme/theme1.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tableStyles" Target="tableStyle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notesMaster" Target="notesMasters/notes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presProps" Target="pres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viewProps" Target="viewProps.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2-02T15:07:19.310"/>
    </inkml:context>
    <inkml:brush xml:id="br0">
      <inkml:brushProperty name="width" value="0.05" units="cm"/>
      <inkml:brushProperty name="height" value="0.05" units="cm"/>
      <inkml:brushProperty name="color" value="#E71224"/>
    </inkml:brush>
  </inkml:definitions>
  <inkml:trace contextRef="#ctx0" brushRef="#br0">0 1 24575,'0'0'-8191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8ABB33-ABD1-CA4B-9F5F-0C854DBA40AB}" type="datetimeFigureOut">
              <a:rPr lang="fr-FR" smtClean="0"/>
              <a:t>02/07/2024</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9C58EB-0A36-414B-AF5C-5A03AAB5D8E1}" type="slidenum">
              <a:rPr lang="fr-FR" smtClean="0"/>
              <a:t>‹N°›</a:t>
            </a:fld>
            <a:endParaRPr lang="fr-FR"/>
          </a:p>
        </p:txBody>
      </p:sp>
    </p:spTree>
    <p:extLst>
      <p:ext uri="{BB962C8B-B14F-4D97-AF65-F5344CB8AC3E}">
        <p14:creationId xmlns:p14="http://schemas.microsoft.com/office/powerpoint/2010/main" val="3820512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139C58EB-0A36-414B-AF5C-5A03AAB5D8E1}" type="slidenum">
              <a:rPr lang="fr-FR" smtClean="0"/>
              <a:t>3</a:t>
            </a:fld>
            <a:endParaRPr lang="fr-FR"/>
          </a:p>
        </p:txBody>
      </p:sp>
    </p:spTree>
    <p:extLst>
      <p:ext uri="{BB962C8B-B14F-4D97-AF65-F5344CB8AC3E}">
        <p14:creationId xmlns:p14="http://schemas.microsoft.com/office/powerpoint/2010/main" val="12629135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139C58EB-0A36-414B-AF5C-5A03AAB5D8E1}" type="slidenum">
              <a:rPr lang="fr-FR" smtClean="0"/>
              <a:t>44</a:t>
            </a:fld>
            <a:endParaRPr lang="fr-FR"/>
          </a:p>
        </p:txBody>
      </p:sp>
    </p:spTree>
    <p:extLst>
      <p:ext uri="{BB962C8B-B14F-4D97-AF65-F5344CB8AC3E}">
        <p14:creationId xmlns:p14="http://schemas.microsoft.com/office/powerpoint/2010/main" val="17758605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139C58EB-0A36-414B-AF5C-5A03AAB5D8E1}" type="slidenum">
              <a:rPr lang="fr-FR" smtClean="0"/>
              <a:t>110</a:t>
            </a:fld>
            <a:endParaRPr lang="fr-FR"/>
          </a:p>
        </p:txBody>
      </p:sp>
    </p:spTree>
    <p:extLst>
      <p:ext uri="{BB962C8B-B14F-4D97-AF65-F5344CB8AC3E}">
        <p14:creationId xmlns:p14="http://schemas.microsoft.com/office/powerpoint/2010/main" val="5675039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139C58EB-0A36-414B-AF5C-5A03AAB5D8E1}" type="slidenum">
              <a:rPr lang="fr-FR" smtClean="0"/>
              <a:t>115</a:t>
            </a:fld>
            <a:endParaRPr lang="fr-FR"/>
          </a:p>
        </p:txBody>
      </p:sp>
    </p:spTree>
    <p:extLst>
      <p:ext uri="{BB962C8B-B14F-4D97-AF65-F5344CB8AC3E}">
        <p14:creationId xmlns:p14="http://schemas.microsoft.com/office/powerpoint/2010/main" val="35670134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1F756C9-9BF3-8B81-56ED-4141315B5626}"/>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27179962-EB15-79A2-AEE6-AC00D0F931B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2C2E93CB-2454-14BD-FA8D-E580D90FB312}"/>
              </a:ext>
            </a:extLst>
          </p:cNvPr>
          <p:cNvSpPr>
            <a:spLocks noGrp="1"/>
          </p:cNvSpPr>
          <p:nvPr>
            <p:ph type="dt" sz="half" idx="10"/>
          </p:nvPr>
        </p:nvSpPr>
        <p:spPr/>
        <p:txBody>
          <a:bodyPr/>
          <a:lstStyle/>
          <a:p>
            <a:fld id="{F4752337-F4F1-A04E-B6E0-110AA9C9ED58}" type="datetimeFigureOut">
              <a:rPr lang="fr-FR" smtClean="0"/>
              <a:t>02/07/2024</a:t>
            </a:fld>
            <a:endParaRPr lang="fr-FR"/>
          </a:p>
        </p:txBody>
      </p:sp>
      <p:sp>
        <p:nvSpPr>
          <p:cNvPr id="5" name="Espace réservé du pied de page 4">
            <a:extLst>
              <a:ext uri="{FF2B5EF4-FFF2-40B4-BE49-F238E27FC236}">
                <a16:creationId xmlns:a16="http://schemas.microsoft.com/office/drawing/2014/main" id="{6EC0E5E0-77BC-318B-FA39-51BC3B795FE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18D6957D-8BB7-3E6B-3128-C7CFED001135}"/>
              </a:ext>
            </a:extLst>
          </p:cNvPr>
          <p:cNvSpPr>
            <a:spLocks noGrp="1"/>
          </p:cNvSpPr>
          <p:nvPr>
            <p:ph type="sldNum" sz="quarter" idx="12"/>
          </p:nvPr>
        </p:nvSpPr>
        <p:spPr/>
        <p:txBody>
          <a:bodyPr/>
          <a:lstStyle/>
          <a:p>
            <a:fld id="{F76CE730-0FD6-E04D-9419-B458A50A8340}" type="slidenum">
              <a:rPr lang="fr-FR" smtClean="0"/>
              <a:t>‹N°›</a:t>
            </a:fld>
            <a:endParaRPr lang="fr-FR"/>
          </a:p>
        </p:txBody>
      </p:sp>
    </p:spTree>
    <p:extLst>
      <p:ext uri="{BB962C8B-B14F-4D97-AF65-F5344CB8AC3E}">
        <p14:creationId xmlns:p14="http://schemas.microsoft.com/office/powerpoint/2010/main" val="29978972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627AC09-6FF4-1CF3-CC1D-8EF1F103D7FC}"/>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071C95DF-DA50-C21C-DE86-B532EAC2B5A1}"/>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5C5A452-2BFE-60C5-0C6D-6F9D73C23074}"/>
              </a:ext>
            </a:extLst>
          </p:cNvPr>
          <p:cNvSpPr>
            <a:spLocks noGrp="1"/>
          </p:cNvSpPr>
          <p:nvPr>
            <p:ph type="dt" sz="half" idx="10"/>
          </p:nvPr>
        </p:nvSpPr>
        <p:spPr/>
        <p:txBody>
          <a:bodyPr/>
          <a:lstStyle/>
          <a:p>
            <a:fld id="{F4752337-F4F1-A04E-B6E0-110AA9C9ED58}" type="datetimeFigureOut">
              <a:rPr lang="fr-FR" smtClean="0"/>
              <a:t>02/07/2024</a:t>
            </a:fld>
            <a:endParaRPr lang="fr-FR"/>
          </a:p>
        </p:txBody>
      </p:sp>
      <p:sp>
        <p:nvSpPr>
          <p:cNvPr id="5" name="Espace réservé du pied de page 4">
            <a:extLst>
              <a:ext uri="{FF2B5EF4-FFF2-40B4-BE49-F238E27FC236}">
                <a16:creationId xmlns:a16="http://schemas.microsoft.com/office/drawing/2014/main" id="{F1F798A0-DEA2-698F-C2F1-3ADB66B54A6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C4FFBC04-7A3F-271E-D936-F0163F77573A}"/>
              </a:ext>
            </a:extLst>
          </p:cNvPr>
          <p:cNvSpPr>
            <a:spLocks noGrp="1"/>
          </p:cNvSpPr>
          <p:nvPr>
            <p:ph type="sldNum" sz="quarter" idx="12"/>
          </p:nvPr>
        </p:nvSpPr>
        <p:spPr/>
        <p:txBody>
          <a:bodyPr/>
          <a:lstStyle/>
          <a:p>
            <a:fld id="{F76CE730-0FD6-E04D-9419-B458A50A8340}" type="slidenum">
              <a:rPr lang="fr-FR" smtClean="0"/>
              <a:t>‹N°›</a:t>
            </a:fld>
            <a:endParaRPr lang="fr-FR"/>
          </a:p>
        </p:txBody>
      </p:sp>
    </p:spTree>
    <p:extLst>
      <p:ext uri="{BB962C8B-B14F-4D97-AF65-F5344CB8AC3E}">
        <p14:creationId xmlns:p14="http://schemas.microsoft.com/office/powerpoint/2010/main" val="34364082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3E4FC67B-004E-B15A-7191-1B5BC9E126E1}"/>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F417CF44-1E97-661C-DBFD-D58C45914329}"/>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E4EECF8A-E405-6520-42A3-5B3AD59FD73C}"/>
              </a:ext>
            </a:extLst>
          </p:cNvPr>
          <p:cNvSpPr>
            <a:spLocks noGrp="1"/>
          </p:cNvSpPr>
          <p:nvPr>
            <p:ph type="dt" sz="half" idx="10"/>
          </p:nvPr>
        </p:nvSpPr>
        <p:spPr/>
        <p:txBody>
          <a:bodyPr/>
          <a:lstStyle/>
          <a:p>
            <a:fld id="{F4752337-F4F1-A04E-B6E0-110AA9C9ED58}" type="datetimeFigureOut">
              <a:rPr lang="fr-FR" smtClean="0"/>
              <a:t>02/07/2024</a:t>
            </a:fld>
            <a:endParaRPr lang="fr-FR"/>
          </a:p>
        </p:txBody>
      </p:sp>
      <p:sp>
        <p:nvSpPr>
          <p:cNvPr id="5" name="Espace réservé du pied de page 4">
            <a:extLst>
              <a:ext uri="{FF2B5EF4-FFF2-40B4-BE49-F238E27FC236}">
                <a16:creationId xmlns:a16="http://schemas.microsoft.com/office/drawing/2014/main" id="{A91505F2-6DDD-70D3-C3CB-BEDB6FEAC737}"/>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66717DEC-003A-AB71-C28C-E6D1B807914D}"/>
              </a:ext>
            </a:extLst>
          </p:cNvPr>
          <p:cNvSpPr>
            <a:spLocks noGrp="1"/>
          </p:cNvSpPr>
          <p:nvPr>
            <p:ph type="sldNum" sz="quarter" idx="12"/>
          </p:nvPr>
        </p:nvSpPr>
        <p:spPr/>
        <p:txBody>
          <a:bodyPr/>
          <a:lstStyle/>
          <a:p>
            <a:fld id="{F76CE730-0FD6-E04D-9419-B458A50A8340}" type="slidenum">
              <a:rPr lang="fr-FR" smtClean="0"/>
              <a:t>‹N°›</a:t>
            </a:fld>
            <a:endParaRPr lang="fr-FR"/>
          </a:p>
        </p:txBody>
      </p:sp>
    </p:spTree>
    <p:extLst>
      <p:ext uri="{BB962C8B-B14F-4D97-AF65-F5344CB8AC3E}">
        <p14:creationId xmlns:p14="http://schemas.microsoft.com/office/powerpoint/2010/main" val="25193769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F3F6D16-9F6A-6FAB-70FC-07CBEE3923B1}"/>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53C1CCC-5C4F-BD37-1DB4-5B7E0B0958E7}"/>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A62126F9-6E20-9661-B08D-200193BC5A30}"/>
              </a:ext>
            </a:extLst>
          </p:cNvPr>
          <p:cNvSpPr>
            <a:spLocks noGrp="1"/>
          </p:cNvSpPr>
          <p:nvPr>
            <p:ph type="dt" sz="half" idx="10"/>
          </p:nvPr>
        </p:nvSpPr>
        <p:spPr/>
        <p:txBody>
          <a:bodyPr/>
          <a:lstStyle/>
          <a:p>
            <a:fld id="{F4752337-F4F1-A04E-B6E0-110AA9C9ED58}" type="datetimeFigureOut">
              <a:rPr lang="fr-FR" smtClean="0"/>
              <a:t>02/07/2024</a:t>
            </a:fld>
            <a:endParaRPr lang="fr-FR"/>
          </a:p>
        </p:txBody>
      </p:sp>
      <p:sp>
        <p:nvSpPr>
          <p:cNvPr id="5" name="Espace réservé du pied de page 4">
            <a:extLst>
              <a:ext uri="{FF2B5EF4-FFF2-40B4-BE49-F238E27FC236}">
                <a16:creationId xmlns:a16="http://schemas.microsoft.com/office/drawing/2014/main" id="{DDCF1C0F-B5D2-EE20-D64A-C3DBBB6D919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64C3B24C-6C5A-23AA-AFF8-F31B8DC8B61B}"/>
              </a:ext>
            </a:extLst>
          </p:cNvPr>
          <p:cNvSpPr>
            <a:spLocks noGrp="1"/>
          </p:cNvSpPr>
          <p:nvPr>
            <p:ph type="sldNum" sz="quarter" idx="12"/>
          </p:nvPr>
        </p:nvSpPr>
        <p:spPr/>
        <p:txBody>
          <a:bodyPr/>
          <a:lstStyle/>
          <a:p>
            <a:fld id="{F76CE730-0FD6-E04D-9419-B458A50A8340}" type="slidenum">
              <a:rPr lang="fr-FR" smtClean="0"/>
              <a:t>‹N°›</a:t>
            </a:fld>
            <a:endParaRPr lang="fr-FR"/>
          </a:p>
        </p:txBody>
      </p:sp>
    </p:spTree>
    <p:extLst>
      <p:ext uri="{BB962C8B-B14F-4D97-AF65-F5344CB8AC3E}">
        <p14:creationId xmlns:p14="http://schemas.microsoft.com/office/powerpoint/2010/main" val="12031151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0D043E4-1A53-4B83-AC16-FC08CE832F9F}"/>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486C9E24-C0DC-750D-B256-87BD1F257B0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5BE90C7F-7BE0-AD4B-AA93-3CF1015E1AB2}"/>
              </a:ext>
            </a:extLst>
          </p:cNvPr>
          <p:cNvSpPr>
            <a:spLocks noGrp="1"/>
          </p:cNvSpPr>
          <p:nvPr>
            <p:ph type="dt" sz="half" idx="10"/>
          </p:nvPr>
        </p:nvSpPr>
        <p:spPr/>
        <p:txBody>
          <a:bodyPr/>
          <a:lstStyle/>
          <a:p>
            <a:fld id="{F4752337-F4F1-A04E-B6E0-110AA9C9ED58}" type="datetimeFigureOut">
              <a:rPr lang="fr-FR" smtClean="0"/>
              <a:t>02/07/2024</a:t>
            </a:fld>
            <a:endParaRPr lang="fr-FR"/>
          </a:p>
        </p:txBody>
      </p:sp>
      <p:sp>
        <p:nvSpPr>
          <p:cNvPr id="5" name="Espace réservé du pied de page 4">
            <a:extLst>
              <a:ext uri="{FF2B5EF4-FFF2-40B4-BE49-F238E27FC236}">
                <a16:creationId xmlns:a16="http://schemas.microsoft.com/office/drawing/2014/main" id="{07343F72-56F4-C1DE-3860-17A7922EDA7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59CB2D4F-2F9E-8BB7-A778-C0A6DE3F1096}"/>
              </a:ext>
            </a:extLst>
          </p:cNvPr>
          <p:cNvSpPr>
            <a:spLocks noGrp="1"/>
          </p:cNvSpPr>
          <p:nvPr>
            <p:ph type="sldNum" sz="quarter" idx="12"/>
          </p:nvPr>
        </p:nvSpPr>
        <p:spPr/>
        <p:txBody>
          <a:bodyPr/>
          <a:lstStyle/>
          <a:p>
            <a:fld id="{F76CE730-0FD6-E04D-9419-B458A50A8340}" type="slidenum">
              <a:rPr lang="fr-FR" smtClean="0"/>
              <a:t>‹N°›</a:t>
            </a:fld>
            <a:endParaRPr lang="fr-FR"/>
          </a:p>
        </p:txBody>
      </p:sp>
    </p:spTree>
    <p:extLst>
      <p:ext uri="{BB962C8B-B14F-4D97-AF65-F5344CB8AC3E}">
        <p14:creationId xmlns:p14="http://schemas.microsoft.com/office/powerpoint/2010/main" val="42867715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D47E598-28AE-F762-EB64-1612EC00A16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1AD7C012-DC8F-8867-CC5F-4FC8FAE7CEC7}"/>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7E1234B6-4CEC-615D-068F-61A0FD775E60}"/>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7A69B454-C269-5395-C1B3-F28C4718E7AD}"/>
              </a:ext>
            </a:extLst>
          </p:cNvPr>
          <p:cNvSpPr>
            <a:spLocks noGrp="1"/>
          </p:cNvSpPr>
          <p:nvPr>
            <p:ph type="dt" sz="half" idx="10"/>
          </p:nvPr>
        </p:nvSpPr>
        <p:spPr/>
        <p:txBody>
          <a:bodyPr/>
          <a:lstStyle/>
          <a:p>
            <a:fld id="{F4752337-F4F1-A04E-B6E0-110AA9C9ED58}" type="datetimeFigureOut">
              <a:rPr lang="fr-FR" smtClean="0"/>
              <a:t>02/07/2024</a:t>
            </a:fld>
            <a:endParaRPr lang="fr-FR"/>
          </a:p>
        </p:txBody>
      </p:sp>
      <p:sp>
        <p:nvSpPr>
          <p:cNvPr id="6" name="Espace réservé du pied de page 5">
            <a:extLst>
              <a:ext uri="{FF2B5EF4-FFF2-40B4-BE49-F238E27FC236}">
                <a16:creationId xmlns:a16="http://schemas.microsoft.com/office/drawing/2014/main" id="{9AE5B9FB-2E15-000D-C7B7-C4DBB6C120FA}"/>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E1E132FA-0F67-C5B0-63C8-3215DFAB1A4B}"/>
              </a:ext>
            </a:extLst>
          </p:cNvPr>
          <p:cNvSpPr>
            <a:spLocks noGrp="1"/>
          </p:cNvSpPr>
          <p:nvPr>
            <p:ph type="sldNum" sz="quarter" idx="12"/>
          </p:nvPr>
        </p:nvSpPr>
        <p:spPr/>
        <p:txBody>
          <a:bodyPr/>
          <a:lstStyle/>
          <a:p>
            <a:fld id="{F76CE730-0FD6-E04D-9419-B458A50A8340}" type="slidenum">
              <a:rPr lang="fr-FR" smtClean="0"/>
              <a:t>‹N°›</a:t>
            </a:fld>
            <a:endParaRPr lang="fr-FR"/>
          </a:p>
        </p:txBody>
      </p:sp>
    </p:spTree>
    <p:extLst>
      <p:ext uri="{BB962C8B-B14F-4D97-AF65-F5344CB8AC3E}">
        <p14:creationId xmlns:p14="http://schemas.microsoft.com/office/powerpoint/2010/main" val="31000220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5FA3B7F-5D91-8B55-2B66-EB9BE3D82BDD}"/>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25F34289-07F8-7874-AC3F-2DF5A92E7B1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81788ACE-7DC7-98CC-BD0B-E54A0C6E4305}"/>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D65E1FC5-C036-0154-8000-33AE7E4CDFA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E6108AFE-2587-B33D-4630-65BC1FE2C20D}"/>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A07E6F51-89A5-552E-7F6B-BB78FF885F8F}"/>
              </a:ext>
            </a:extLst>
          </p:cNvPr>
          <p:cNvSpPr>
            <a:spLocks noGrp="1"/>
          </p:cNvSpPr>
          <p:nvPr>
            <p:ph type="dt" sz="half" idx="10"/>
          </p:nvPr>
        </p:nvSpPr>
        <p:spPr/>
        <p:txBody>
          <a:bodyPr/>
          <a:lstStyle/>
          <a:p>
            <a:fld id="{F4752337-F4F1-A04E-B6E0-110AA9C9ED58}" type="datetimeFigureOut">
              <a:rPr lang="fr-FR" smtClean="0"/>
              <a:t>02/07/2024</a:t>
            </a:fld>
            <a:endParaRPr lang="fr-FR"/>
          </a:p>
        </p:txBody>
      </p:sp>
      <p:sp>
        <p:nvSpPr>
          <p:cNvPr id="8" name="Espace réservé du pied de page 7">
            <a:extLst>
              <a:ext uri="{FF2B5EF4-FFF2-40B4-BE49-F238E27FC236}">
                <a16:creationId xmlns:a16="http://schemas.microsoft.com/office/drawing/2014/main" id="{A0E86899-BEBF-E3B4-0A4B-587FC10A3B0B}"/>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2AB40057-E8AB-7B54-5250-1F254116CD89}"/>
              </a:ext>
            </a:extLst>
          </p:cNvPr>
          <p:cNvSpPr>
            <a:spLocks noGrp="1"/>
          </p:cNvSpPr>
          <p:nvPr>
            <p:ph type="sldNum" sz="quarter" idx="12"/>
          </p:nvPr>
        </p:nvSpPr>
        <p:spPr/>
        <p:txBody>
          <a:bodyPr/>
          <a:lstStyle/>
          <a:p>
            <a:fld id="{F76CE730-0FD6-E04D-9419-B458A50A8340}" type="slidenum">
              <a:rPr lang="fr-FR" smtClean="0"/>
              <a:t>‹N°›</a:t>
            </a:fld>
            <a:endParaRPr lang="fr-FR"/>
          </a:p>
        </p:txBody>
      </p:sp>
    </p:spTree>
    <p:extLst>
      <p:ext uri="{BB962C8B-B14F-4D97-AF65-F5344CB8AC3E}">
        <p14:creationId xmlns:p14="http://schemas.microsoft.com/office/powerpoint/2010/main" val="37735235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325CD28-C7DA-3CBA-52FB-A477AAD6D6BB}"/>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93FFC332-7CAE-2860-3FF3-B8B3A47C2F59}"/>
              </a:ext>
            </a:extLst>
          </p:cNvPr>
          <p:cNvSpPr>
            <a:spLocks noGrp="1"/>
          </p:cNvSpPr>
          <p:nvPr>
            <p:ph type="dt" sz="half" idx="10"/>
          </p:nvPr>
        </p:nvSpPr>
        <p:spPr/>
        <p:txBody>
          <a:bodyPr/>
          <a:lstStyle/>
          <a:p>
            <a:fld id="{F4752337-F4F1-A04E-B6E0-110AA9C9ED58}" type="datetimeFigureOut">
              <a:rPr lang="fr-FR" smtClean="0"/>
              <a:t>02/07/2024</a:t>
            </a:fld>
            <a:endParaRPr lang="fr-FR"/>
          </a:p>
        </p:txBody>
      </p:sp>
      <p:sp>
        <p:nvSpPr>
          <p:cNvPr id="4" name="Espace réservé du pied de page 3">
            <a:extLst>
              <a:ext uri="{FF2B5EF4-FFF2-40B4-BE49-F238E27FC236}">
                <a16:creationId xmlns:a16="http://schemas.microsoft.com/office/drawing/2014/main" id="{4135B105-00BF-DBDD-EE7A-8C7F1BC7AF60}"/>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9477364E-A316-B455-4ED1-1D8DDD8CEE58}"/>
              </a:ext>
            </a:extLst>
          </p:cNvPr>
          <p:cNvSpPr>
            <a:spLocks noGrp="1"/>
          </p:cNvSpPr>
          <p:nvPr>
            <p:ph type="sldNum" sz="quarter" idx="12"/>
          </p:nvPr>
        </p:nvSpPr>
        <p:spPr/>
        <p:txBody>
          <a:bodyPr/>
          <a:lstStyle/>
          <a:p>
            <a:fld id="{F76CE730-0FD6-E04D-9419-B458A50A8340}" type="slidenum">
              <a:rPr lang="fr-FR" smtClean="0"/>
              <a:t>‹N°›</a:t>
            </a:fld>
            <a:endParaRPr lang="fr-FR"/>
          </a:p>
        </p:txBody>
      </p:sp>
    </p:spTree>
    <p:extLst>
      <p:ext uri="{BB962C8B-B14F-4D97-AF65-F5344CB8AC3E}">
        <p14:creationId xmlns:p14="http://schemas.microsoft.com/office/powerpoint/2010/main" val="8507604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49AF1A54-FF61-4969-7003-09685DF86B6B}"/>
              </a:ext>
            </a:extLst>
          </p:cNvPr>
          <p:cNvSpPr>
            <a:spLocks noGrp="1"/>
          </p:cNvSpPr>
          <p:nvPr>
            <p:ph type="dt" sz="half" idx="10"/>
          </p:nvPr>
        </p:nvSpPr>
        <p:spPr/>
        <p:txBody>
          <a:bodyPr/>
          <a:lstStyle/>
          <a:p>
            <a:fld id="{F4752337-F4F1-A04E-B6E0-110AA9C9ED58}" type="datetimeFigureOut">
              <a:rPr lang="fr-FR" smtClean="0"/>
              <a:t>02/07/2024</a:t>
            </a:fld>
            <a:endParaRPr lang="fr-FR"/>
          </a:p>
        </p:txBody>
      </p:sp>
      <p:sp>
        <p:nvSpPr>
          <p:cNvPr id="3" name="Espace réservé du pied de page 2">
            <a:extLst>
              <a:ext uri="{FF2B5EF4-FFF2-40B4-BE49-F238E27FC236}">
                <a16:creationId xmlns:a16="http://schemas.microsoft.com/office/drawing/2014/main" id="{D3845C82-8BB0-ED73-EA15-FD1077440302}"/>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E26E5955-3F9B-95E9-9F25-E247F7D987D4}"/>
              </a:ext>
            </a:extLst>
          </p:cNvPr>
          <p:cNvSpPr>
            <a:spLocks noGrp="1"/>
          </p:cNvSpPr>
          <p:nvPr>
            <p:ph type="sldNum" sz="quarter" idx="12"/>
          </p:nvPr>
        </p:nvSpPr>
        <p:spPr/>
        <p:txBody>
          <a:bodyPr/>
          <a:lstStyle/>
          <a:p>
            <a:fld id="{F76CE730-0FD6-E04D-9419-B458A50A8340}" type="slidenum">
              <a:rPr lang="fr-FR" smtClean="0"/>
              <a:t>‹N°›</a:t>
            </a:fld>
            <a:endParaRPr lang="fr-FR"/>
          </a:p>
        </p:txBody>
      </p:sp>
    </p:spTree>
    <p:extLst>
      <p:ext uri="{BB962C8B-B14F-4D97-AF65-F5344CB8AC3E}">
        <p14:creationId xmlns:p14="http://schemas.microsoft.com/office/powerpoint/2010/main" val="27434676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BC7C93A-EF24-4A62-9930-08F8B61FC6BF}"/>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217C36D2-1A23-BD01-FCA9-A49948457D7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DA8F7A4F-9C8E-FB26-61EA-8DF931E37FC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484D077E-72C8-F0E7-0A49-F18482705E64}"/>
              </a:ext>
            </a:extLst>
          </p:cNvPr>
          <p:cNvSpPr>
            <a:spLocks noGrp="1"/>
          </p:cNvSpPr>
          <p:nvPr>
            <p:ph type="dt" sz="half" idx="10"/>
          </p:nvPr>
        </p:nvSpPr>
        <p:spPr/>
        <p:txBody>
          <a:bodyPr/>
          <a:lstStyle/>
          <a:p>
            <a:fld id="{F4752337-F4F1-A04E-B6E0-110AA9C9ED58}" type="datetimeFigureOut">
              <a:rPr lang="fr-FR" smtClean="0"/>
              <a:t>02/07/2024</a:t>
            </a:fld>
            <a:endParaRPr lang="fr-FR"/>
          </a:p>
        </p:txBody>
      </p:sp>
      <p:sp>
        <p:nvSpPr>
          <p:cNvPr id="6" name="Espace réservé du pied de page 5">
            <a:extLst>
              <a:ext uri="{FF2B5EF4-FFF2-40B4-BE49-F238E27FC236}">
                <a16:creationId xmlns:a16="http://schemas.microsoft.com/office/drawing/2014/main" id="{F5DA6FFE-B766-E7E5-8494-33E58148D182}"/>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82EB09BD-AF1A-2FCE-073B-4C32359C959D}"/>
              </a:ext>
            </a:extLst>
          </p:cNvPr>
          <p:cNvSpPr>
            <a:spLocks noGrp="1"/>
          </p:cNvSpPr>
          <p:nvPr>
            <p:ph type="sldNum" sz="quarter" idx="12"/>
          </p:nvPr>
        </p:nvSpPr>
        <p:spPr/>
        <p:txBody>
          <a:bodyPr/>
          <a:lstStyle/>
          <a:p>
            <a:fld id="{F76CE730-0FD6-E04D-9419-B458A50A8340}" type="slidenum">
              <a:rPr lang="fr-FR" smtClean="0"/>
              <a:t>‹N°›</a:t>
            </a:fld>
            <a:endParaRPr lang="fr-FR"/>
          </a:p>
        </p:txBody>
      </p:sp>
    </p:spTree>
    <p:extLst>
      <p:ext uri="{BB962C8B-B14F-4D97-AF65-F5344CB8AC3E}">
        <p14:creationId xmlns:p14="http://schemas.microsoft.com/office/powerpoint/2010/main" val="33326284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B50BC30-3EB1-6EA7-0025-563588FFE429}"/>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1C085394-7EEB-73DA-1A8A-5F0346620B7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3424AF48-690E-D5FB-83EA-FB49CC4FC3B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1E76F000-54F8-8EED-8492-F867710095B1}"/>
              </a:ext>
            </a:extLst>
          </p:cNvPr>
          <p:cNvSpPr>
            <a:spLocks noGrp="1"/>
          </p:cNvSpPr>
          <p:nvPr>
            <p:ph type="dt" sz="half" idx="10"/>
          </p:nvPr>
        </p:nvSpPr>
        <p:spPr/>
        <p:txBody>
          <a:bodyPr/>
          <a:lstStyle/>
          <a:p>
            <a:fld id="{F4752337-F4F1-A04E-B6E0-110AA9C9ED58}" type="datetimeFigureOut">
              <a:rPr lang="fr-FR" smtClean="0"/>
              <a:t>02/07/2024</a:t>
            </a:fld>
            <a:endParaRPr lang="fr-FR"/>
          </a:p>
        </p:txBody>
      </p:sp>
      <p:sp>
        <p:nvSpPr>
          <p:cNvPr id="6" name="Espace réservé du pied de page 5">
            <a:extLst>
              <a:ext uri="{FF2B5EF4-FFF2-40B4-BE49-F238E27FC236}">
                <a16:creationId xmlns:a16="http://schemas.microsoft.com/office/drawing/2014/main" id="{44C14CB6-4AD9-3F5E-6E1B-751B0FFDB8E7}"/>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24AB74A0-554B-9FF1-4B5F-0896FA8664F2}"/>
              </a:ext>
            </a:extLst>
          </p:cNvPr>
          <p:cNvSpPr>
            <a:spLocks noGrp="1"/>
          </p:cNvSpPr>
          <p:nvPr>
            <p:ph type="sldNum" sz="quarter" idx="12"/>
          </p:nvPr>
        </p:nvSpPr>
        <p:spPr/>
        <p:txBody>
          <a:bodyPr/>
          <a:lstStyle/>
          <a:p>
            <a:fld id="{F76CE730-0FD6-E04D-9419-B458A50A8340}" type="slidenum">
              <a:rPr lang="fr-FR" smtClean="0"/>
              <a:t>‹N°›</a:t>
            </a:fld>
            <a:endParaRPr lang="fr-FR"/>
          </a:p>
        </p:txBody>
      </p:sp>
    </p:spTree>
    <p:extLst>
      <p:ext uri="{BB962C8B-B14F-4D97-AF65-F5344CB8AC3E}">
        <p14:creationId xmlns:p14="http://schemas.microsoft.com/office/powerpoint/2010/main" val="13075840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3A00D4A8-2507-AE94-13AA-35517FB663E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BA934386-9EEB-B0B2-C73F-323CED7917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E4F28E37-4535-1EFA-C7FF-27FA0B45F16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752337-F4F1-A04E-B6E0-110AA9C9ED58}" type="datetimeFigureOut">
              <a:rPr lang="fr-FR" smtClean="0"/>
              <a:t>02/07/2024</a:t>
            </a:fld>
            <a:endParaRPr lang="fr-FR"/>
          </a:p>
        </p:txBody>
      </p:sp>
      <p:sp>
        <p:nvSpPr>
          <p:cNvPr id="5" name="Espace réservé du pied de page 4">
            <a:extLst>
              <a:ext uri="{FF2B5EF4-FFF2-40B4-BE49-F238E27FC236}">
                <a16:creationId xmlns:a16="http://schemas.microsoft.com/office/drawing/2014/main" id="{38157614-0186-754F-7CF5-B45E89AAC59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B47C657A-623F-F2F3-4AD4-FAB704E18DB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6CE730-0FD6-E04D-9419-B458A50A8340}" type="slidenum">
              <a:rPr lang="fr-FR" smtClean="0"/>
              <a:t>‹N°›</a:t>
            </a:fld>
            <a:endParaRPr lang="fr-FR"/>
          </a:p>
        </p:txBody>
      </p:sp>
    </p:spTree>
    <p:extLst>
      <p:ext uri="{BB962C8B-B14F-4D97-AF65-F5344CB8AC3E}">
        <p14:creationId xmlns:p14="http://schemas.microsoft.com/office/powerpoint/2010/main" val="34275362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88.svg"/><Relationship Id="rId2" Type="http://schemas.openxmlformats.org/officeDocument/2006/relationships/image" Target="../media/image87.png"/><Relationship Id="rId1" Type="http://schemas.openxmlformats.org/officeDocument/2006/relationships/slideLayout" Target="../slideLayouts/slideLayout2.xml"/><Relationship Id="rId4" Type="http://schemas.openxmlformats.org/officeDocument/2006/relationships/image" Target="../media/image89.jpeg"/></Relationships>
</file>

<file path=ppt/slides/_rels/slide104.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2.xml"/><Relationship Id="rId4" Type="http://schemas.openxmlformats.org/officeDocument/2006/relationships/image" Target="../media/image95.png"/></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97.svg"/></Relationships>
</file>

<file path=ppt/slides/_rels/slide111.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03.png"/><Relationship Id="rId5" Type="http://schemas.openxmlformats.org/officeDocument/2006/relationships/image" Target="../media/image102.png"/><Relationship Id="rId4" Type="http://schemas.openxmlformats.org/officeDocument/2006/relationships/image" Target="../media/image101.png"/></Relationships>
</file>

<file path=ppt/slides/_rels/slide116.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108.svg"/><Relationship Id="rId7" Type="http://schemas.openxmlformats.org/officeDocument/2006/relationships/image" Target="../media/image112.svg"/><Relationship Id="rId2" Type="http://schemas.openxmlformats.org/officeDocument/2006/relationships/image" Target="../media/image107.png"/><Relationship Id="rId1" Type="http://schemas.openxmlformats.org/officeDocument/2006/relationships/slideLayout" Target="../slideLayouts/slideLayout2.xml"/><Relationship Id="rId6" Type="http://schemas.openxmlformats.org/officeDocument/2006/relationships/image" Target="../media/image111.png"/><Relationship Id="rId5" Type="http://schemas.openxmlformats.org/officeDocument/2006/relationships/image" Target="../media/image110.svg"/><Relationship Id="rId4" Type="http://schemas.openxmlformats.org/officeDocument/2006/relationships/image" Target="../media/image109.png"/></Relationships>
</file>

<file path=ppt/slides/_rels/slide123.xml.rels><?xml version="1.0" encoding="UTF-8" standalone="yes"?>
<Relationships xmlns="http://schemas.openxmlformats.org/package/2006/relationships"><Relationship Id="rId3" Type="http://schemas.openxmlformats.org/officeDocument/2006/relationships/image" Target="../media/image114.svg"/><Relationship Id="rId2" Type="http://schemas.openxmlformats.org/officeDocument/2006/relationships/image" Target="../media/image113.pn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112.svg"/><Relationship Id="rId2" Type="http://schemas.openxmlformats.org/officeDocument/2006/relationships/image" Target="../media/image111.pn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jpe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svg"/></Relationships>
</file>

<file path=ppt/slides/_rels/slide20.xml.rels><?xml version="1.0" encoding="UTF-8" standalone="yes"?>
<Relationships xmlns="http://schemas.openxmlformats.org/package/2006/relationships"><Relationship Id="rId3" Type="http://schemas.openxmlformats.org/officeDocument/2006/relationships/image" Target="../media/image33.gif"/><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svg"/></Relationships>
</file>

<file path=ppt/slides/_rels/slide4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9.svg"/><Relationship Id="rId5" Type="http://schemas.openxmlformats.org/officeDocument/2006/relationships/image" Target="../media/image48.png"/><Relationship Id="rId4" Type="http://schemas.openxmlformats.org/officeDocument/2006/relationships/image" Target="../media/image47.svg"/></Relationships>
</file>

<file path=ppt/slides/_rels/slide45.xml.rels><?xml version="1.0" encoding="UTF-8" standalone="yes"?>
<Relationships xmlns="http://schemas.openxmlformats.org/package/2006/relationships"><Relationship Id="rId3" Type="http://schemas.openxmlformats.org/officeDocument/2006/relationships/image" Target="../media/image51.sv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3.svg"/><Relationship Id="rId2" Type="http://schemas.openxmlformats.org/officeDocument/2006/relationships/image" Target="../media/image52.png"/><Relationship Id="rId1" Type="http://schemas.openxmlformats.org/officeDocument/2006/relationships/slideLayout" Target="../slideLayouts/slideLayout2.xml"/><Relationship Id="rId5" Type="http://schemas.openxmlformats.org/officeDocument/2006/relationships/image" Target="../media/image47.svg"/><Relationship Id="rId4" Type="http://schemas.openxmlformats.org/officeDocument/2006/relationships/image" Target="../media/image46.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2.xml"/><Relationship Id="rId5" Type="http://schemas.openxmlformats.org/officeDocument/2006/relationships/image" Target="../media/image57.svg"/><Relationship Id="rId4" Type="http://schemas.openxmlformats.org/officeDocument/2006/relationships/image" Target="../media/image56.png"/></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9.svg"/><Relationship Id="rId2" Type="http://schemas.openxmlformats.org/officeDocument/2006/relationships/image" Target="../media/image58.png"/><Relationship Id="rId1" Type="http://schemas.openxmlformats.org/officeDocument/2006/relationships/slideLayout" Target="../slideLayouts/slideLayout2.xml"/><Relationship Id="rId5" Type="http://schemas.openxmlformats.org/officeDocument/2006/relationships/image" Target="../media/image61.svg"/><Relationship Id="rId4" Type="http://schemas.openxmlformats.org/officeDocument/2006/relationships/image" Target="../media/image60.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7.sv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customXml" Target="../ink/ink1.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 Id="rId5" Type="http://schemas.openxmlformats.org/officeDocument/2006/relationships/image" Target="../media/image68.png"/><Relationship Id="rId4" Type="http://schemas.openxmlformats.org/officeDocument/2006/relationships/image" Target="../media/image67.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78.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47.sv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slideLayout" Target="../slideLayouts/slideLayout2.xml"/><Relationship Id="rId4" Type="http://schemas.openxmlformats.org/officeDocument/2006/relationships/image" Target="../media/image82.png"/></Relationships>
</file>

<file path=ppt/slides/_rels/slide99.xml.rels><?xml version="1.0" encoding="UTF-8" standalone="yes"?>
<Relationships xmlns="http://schemas.openxmlformats.org/package/2006/relationships"><Relationship Id="rId3" Type="http://schemas.openxmlformats.org/officeDocument/2006/relationships/image" Target="../media/image84.svg"/><Relationship Id="rId2" Type="http://schemas.openxmlformats.org/officeDocument/2006/relationships/image" Target="../media/image83.png"/><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86.svg"/><Relationship Id="rId4" Type="http://schemas.openxmlformats.org/officeDocument/2006/relationships/image" Target="../media/image8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32E62931-8EB4-42BB-BAAB-D8757BE66D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3EDEBB43-A2A2-6AA0-DBD5-D6BBD4B688E8}"/>
              </a:ext>
            </a:extLst>
          </p:cNvPr>
          <p:cNvSpPr>
            <a:spLocks noGrp="1"/>
          </p:cNvSpPr>
          <p:nvPr>
            <p:ph type="ctrTitle"/>
          </p:nvPr>
        </p:nvSpPr>
        <p:spPr>
          <a:xfrm>
            <a:off x="6333364" y="1180659"/>
            <a:ext cx="5256274" cy="3620052"/>
          </a:xfrm>
          <a:noFill/>
        </p:spPr>
        <p:txBody>
          <a:bodyPr>
            <a:normAutofit/>
          </a:bodyPr>
          <a:lstStyle/>
          <a:p>
            <a:pPr>
              <a:spcAft>
                <a:spcPts val="800"/>
              </a:spcAft>
            </a:pPr>
            <a:r>
              <a:rPr lang="fr-FR" sz="3200" i="1" kern="100" dirty="0">
                <a:effectLst/>
                <a:ea typeface="Calibri" panose="020F0502020204030204" pitchFamily="34" charset="0"/>
                <a:cs typeface="Times New Roman" panose="02020603050405020304" pitchFamily="18" charset="0"/>
              </a:rPr>
              <a:t>Prise en charge en kinésithérapie des femmes</a:t>
            </a:r>
            <a:br>
              <a:rPr lang="fr-FR" sz="3200" i="1" kern="100" dirty="0">
                <a:effectLst/>
                <a:ea typeface="Calibri" panose="020F0502020204030204" pitchFamily="34" charset="0"/>
                <a:cs typeface="Times New Roman" panose="02020603050405020304" pitchFamily="18" charset="0"/>
              </a:rPr>
            </a:br>
            <a:r>
              <a:rPr lang="fr-FR" sz="4000" i="1" kern="100" dirty="0">
                <a:effectLst/>
                <a:ea typeface="Calibri" panose="020F0502020204030204" pitchFamily="34" charset="0"/>
                <a:cs typeface="Times New Roman" panose="02020603050405020304" pitchFamily="18" charset="0"/>
              </a:rPr>
              <a:t> </a:t>
            </a:r>
            <a:br>
              <a:rPr lang="fr-FR" sz="4000" i="1" kern="100" dirty="0">
                <a:effectLst/>
                <a:ea typeface="Calibri" panose="020F0502020204030204" pitchFamily="34" charset="0"/>
                <a:cs typeface="Times New Roman" panose="02020603050405020304" pitchFamily="18" charset="0"/>
              </a:rPr>
            </a:br>
            <a:r>
              <a:rPr lang="fr-FR" sz="4000" kern="100" dirty="0">
                <a:effectLst/>
                <a:ea typeface="Calibri" panose="020F0502020204030204" pitchFamily="34" charset="0"/>
                <a:cs typeface="Times New Roman" panose="02020603050405020304" pitchFamily="18" charset="0"/>
              </a:rPr>
              <a:t>    </a:t>
            </a:r>
            <a:r>
              <a:rPr lang="fr-FR" sz="4000" b="1" kern="100" dirty="0">
                <a:ea typeface="Calibri" panose="020F0502020204030204" pitchFamily="34" charset="0"/>
                <a:cs typeface="Times New Roman" panose="02020603050405020304" pitchFamily="18" charset="0"/>
              </a:rPr>
              <a:t>D</a:t>
            </a:r>
            <a:r>
              <a:rPr lang="fr-FR" sz="4000" b="1" kern="100" dirty="0">
                <a:effectLst/>
                <a:ea typeface="Calibri" panose="020F0502020204030204" pitchFamily="34" charset="0"/>
                <a:cs typeface="Times New Roman" panose="02020603050405020304" pitchFamily="18" charset="0"/>
              </a:rPr>
              <a:t>e l’annonce à la rémission d’un cancer du sein </a:t>
            </a:r>
            <a:br>
              <a:rPr lang="fr-FR" sz="3200" b="1" kern="100" dirty="0">
                <a:effectLst/>
                <a:ea typeface="Calibri" panose="020F0502020204030204" pitchFamily="34" charset="0"/>
                <a:cs typeface="Times New Roman" panose="02020603050405020304" pitchFamily="18" charset="0"/>
              </a:rPr>
            </a:br>
            <a:endParaRPr lang="fr-FR" sz="3200" b="1" dirty="0"/>
          </a:p>
        </p:txBody>
      </p:sp>
      <p:sp>
        <p:nvSpPr>
          <p:cNvPr id="3" name="Sous-titre 2">
            <a:extLst>
              <a:ext uri="{FF2B5EF4-FFF2-40B4-BE49-F238E27FC236}">
                <a16:creationId xmlns:a16="http://schemas.microsoft.com/office/drawing/2014/main" id="{69B7E806-C249-AB9D-B259-2CA984B39331}"/>
              </a:ext>
            </a:extLst>
          </p:cNvPr>
          <p:cNvSpPr>
            <a:spLocks noGrp="1"/>
          </p:cNvSpPr>
          <p:nvPr>
            <p:ph type="subTitle" idx="1"/>
          </p:nvPr>
        </p:nvSpPr>
        <p:spPr>
          <a:xfrm>
            <a:off x="6604825" y="5258194"/>
            <a:ext cx="4984813" cy="2057289"/>
          </a:xfrm>
          <a:noFill/>
        </p:spPr>
        <p:txBody>
          <a:bodyPr>
            <a:normAutofit/>
          </a:bodyPr>
          <a:lstStyle/>
          <a:p>
            <a:pPr>
              <a:spcBef>
                <a:spcPts val="0"/>
              </a:spcBef>
            </a:pPr>
            <a:r>
              <a:rPr lang="fr-FR" sz="2000" kern="100" dirty="0">
                <a:effectLst/>
                <a:latin typeface="+mj-lt"/>
                <a:ea typeface="Calibri" panose="020F0502020204030204" pitchFamily="34" charset="0"/>
                <a:cs typeface="Times New Roman" panose="02020603050405020304" pitchFamily="18" charset="0"/>
              </a:rPr>
              <a:t>Juliette Moreau </a:t>
            </a:r>
          </a:p>
          <a:p>
            <a:pPr>
              <a:spcBef>
                <a:spcPts val="0"/>
              </a:spcBef>
            </a:pPr>
            <a:r>
              <a:rPr lang="fr-FR" sz="2000" kern="100" dirty="0">
                <a:effectLst/>
                <a:latin typeface="+mj-lt"/>
                <a:ea typeface="Calibri" panose="020F0502020204030204" pitchFamily="34" charset="0"/>
                <a:cs typeface="Times New Roman" panose="02020603050405020304" pitchFamily="18" charset="0"/>
              </a:rPr>
              <a:t>Masseur kinésithérapeute sénologue</a:t>
            </a:r>
            <a:endParaRPr lang="fr-FR" sz="2000" kern="100" dirty="0">
              <a:latin typeface="+mj-lt"/>
              <a:ea typeface="Calibri" panose="020F0502020204030204" pitchFamily="34" charset="0"/>
              <a:cs typeface="Times New Roman" panose="02020603050405020304" pitchFamily="18" charset="0"/>
            </a:endParaRPr>
          </a:p>
          <a:p>
            <a:pPr>
              <a:spcBef>
                <a:spcPts val="0"/>
              </a:spcBef>
            </a:pPr>
            <a:r>
              <a:rPr lang="fr-FR" sz="2000" kern="100" dirty="0">
                <a:effectLst/>
                <a:latin typeface="+mj-lt"/>
                <a:ea typeface="Calibri" panose="020F0502020204030204" pitchFamily="34" charset="0"/>
                <a:cs typeface="Times New Roman" panose="02020603050405020304" pitchFamily="18" charset="0"/>
              </a:rPr>
              <a:t>Paris 12ème</a:t>
            </a:r>
          </a:p>
          <a:p>
            <a:pPr algn="l">
              <a:spcAft>
                <a:spcPts val="800"/>
              </a:spcAft>
            </a:pPr>
            <a:r>
              <a:rPr lang="fr-FR" sz="2800" kern="100" dirty="0">
                <a:effectLst/>
                <a:latin typeface="+mj-lt"/>
                <a:ea typeface="Calibri" panose="020F0502020204030204" pitchFamily="34" charset="0"/>
                <a:cs typeface="Times New Roman" panose="02020603050405020304" pitchFamily="18" charset="0"/>
              </a:rPr>
              <a:t> </a:t>
            </a:r>
          </a:p>
          <a:p>
            <a:pPr algn="l"/>
            <a:endParaRPr lang="fr-FR" dirty="0">
              <a:latin typeface="+mj-lt"/>
            </a:endParaRPr>
          </a:p>
        </p:txBody>
      </p:sp>
      <p:pic>
        <p:nvPicPr>
          <p:cNvPr id="8" name="Image 7" descr="Une image contenant dessin humoristique, clipart, dessin, illustration&#10;&#10;Description générée automatiquement">
            <a:extLst>
              <a:ext uri="{FF2B5EF4-FFF2-40B4-BE49-F238E27FC236}">
                <a16:creationId xmlns:a16="http://schemas.microsoft.com/office/drawing/2014/main" id="{6E629EED-E3F8-34E9-7D9B-9DF84A07981D}"/>
              </a:ext>
            </a:extLst>
          </p:cNvPr>
          <p:cNvPicPr>
            <a:picLocks noChangeAspect="1"/>
          </p:cNvPicPr>
          <p:nvPr/>
        </p:nvPicPr>
        <p:blipFill rotWithShape="1">
          <a:blip r:embed="rId2"/>
          <a:srcRect l="6165" r="6266"/>
          <a:stretch/>
        </p:blipFill>
        <p:spPr>
          <a:xfrm>
            <a:off x="1" y="10"/>
            <a:ext cx="6005512" cy="6857990"/>
          </a:xfrm>
          <a:prstGeom prst="rect">
            <a:avLst/>
          </a:prstGeom>
        </p:spPr>
      </p:pic>
    </p:spTree>
    <p:extLst>
      <p:ext uri="{BB962C8B-B14F-4D97-AF65-F5344CB8AC3E}">
        <p14:creationId xmlns:p14="http://schemas.microsoft.com/office/powerpoint/2010/main" val="30293463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5F57DBFE-1DB5-0BB2-39E5-FA2ADA24BA31}"/>
              </a:ext>
            </a:extLst>
          </p:cNvPr>
          <p:cNvSpPr txBox="1"/>
          <p:nvPr/>
        </p:nvSpPr>
        <p:spPr>
          <a:xfrm>
            <a:off x="0" y="0"/>
            <a:ext cx="5528930" cy="584775"/>
          </a:xfrm>
          <a:prstGeom prst="rect">
            <a:avLst/>
          </a:prstGeom>
          <a:solidFill>
            <a:srgbClr val="941651">
              <a:alpha val="58039"/>
            </a:srgbClr>
          </a:solidFill>
        </p:spPr>
        <p:txBody>
          <a:bodyPr wrap="square" rtlCol="0">
            <a:spAutoFit/>
          </a:bodyPr>
          <a:lstStyle/>
          <a:p>
            <a:r>
              <a:rPr lang="fr-FR" sz="3200" dirty="0">
                <a:latin typeface="+mj-lt"/>
              </a:rPr>
              <a:t>Epidémiologie du cancer du sein</a:t>
            </a:r>
          </a:p>
        </p:txBody>
      </p:sp>
      <p:sp>
        <p:nvSpPr>
          <p:cNvPr id="3" name="ZoneTexte 2">
            <a:extLst>
              <a:ext uri="{FF2B5EF4-FFF2-40B4-BE49-F238E27FC236}">
                <a16:creationId xmlns:a16="http://schemas.microsoft.com/office/drawing/2014/main" id="{56E7DBF4-2337-6002-AE83-B34FC5E608DF}"/>
              </a:ext>
            </a:extLst>
          </p:cNvPr>
          <p:cNvSpPr txBox="1"/>
          <p:nvPr/>
        </p:nvSpPr>
        <p:spPr>
          <a:xfrm>
            <a:off x="2264738" y="1804494"/>
            <a:ext cx="2892056" cy="523220"/>
          </a:xfrm>
          <a:prstGeom prst="rect">
            <a:avLst/>
          </a:prstGeom>
          <a:noFill/>
        </p:spPr>
        <p:txBody>
          <a:bodyPr wrap="square" rtlCol="0">
            <a:spAutoFit/>
          </a:bodyPr>
          <a:lstStyle/>
          <a:p>
            <a:r>
              <a:rPr lang="fr-FR" sz="2800" dirty="0">
                <a:latin typeface="+mj-lt"/>
              </a:rPr>
              <a:t>Dépistage organisé </a:t>
            </a:r>
          </a:p>
        </p:txBody>
      </p:sp>
      <p:sp>
        <p:nvSpPr>
          <p:cNvPr id="5" name="ZoneTexte 4">
            <a:extLst>
              <a:ext uri="{FF2B5EF4-FFF2-40B4-BE49-F238E27FC236}">
                <a16:creationId xmlns:a16="http://schemas.microsoft.com/office/drawing/2014/main" id="{A124F4DF-F2D6-B10F-2FC3-55A198B0533E}"/>
              </a:ext>
            </a:extLst>
          </p:cNvPr>
          <p:cNvSpPr txBox="1"/>
          <p:nvPr/>
        </p:nvSpPr>
        <p:spPr>
          <a:xfrm>
            <a:off x="5950184" y="1028316"/>
            <a:ext cx="2191049" cy="400110"/>
          </a:xfrm>
          <a:prstGeom prst="rect">
            <a:avLst/>
          </a:prstGeom>
          <a:noFill/>
        </p:spPr>
        <p:txBody>
          <a:bodyPr wrap="none" rtlCol="0">
            <a:spAutoFit/>
          </a:bodyPr>
          <a:lstStyle/>
          <a:p>
            <a:r>
              <a:rPr lang="fr-FR" sz="2000" dirty="0">
                <a:latin typeface="+mj-lt"/>
              </a:rPr>
              <a:t>Femme 50 – 74 ans</a:t>
            </a:r>
          </a:p>
        </p:txBody>
      </p:sp>
      <p:sp>
        <p:nvSpPr>
          <p:cNvPr id="6" name="ZoneTexte 5">
            <a:extLst>
              <a:ext uri="{FF2B5EF4-FFF2-40B4-BE49-F238E27FC236}">
                <a16:creationId xmlns:a16="http://schemas.microsoft.com/office/drawing/2014/main" id="{7ADE8DC2-BDAD-B549-2FAF-7067E93B78AD}"/>
              </a:ext>
            </a:extLst>
          </p:cNvPr>
          <p:cNvSpPr txBox="1"/>
          <p:nvPr/>
        </p:nvSpPr>
        <p:spPr>
          <a:xfrm>
            <a:off x="6071191" y="1856684"/>
            <a:ext cx="1833964" cy="400110"/>
          </a:xfrm>
          <a:prstGeom prst="rect">
            <a:avLst/>
          </a:prstGeom>
          <a:noFill/>
        </p:spPr>
        <p:txBody>
          <a:bodyPr wrap="none" rtlCol="0">
            <a:spAutoFit/>
          </a:bodyPr>
          <a:lstStyle/>
          <a:p>
            <a:r>
              <a:rPr lang="fr-FR" sz="2000" dirty="0">
                <a:latin typeface="+mj-lt"/>
              </a:rPr>
              <a:t>Mammographie</a:t>
            </a:r>
          </a:p>
        </p:txBody>
      </p:sp>
      <p:sp>
        <p:nvSpPr>
          <p:cNvPr id="7" name="ZoneTexte 6">
            <a:extLst>
              <a:ext uri="{FF2B5EF4-FFF2-40B4-BE49-F238E27FC236}">
                <a16:creationId xmlns:a16="http://schemas.microsoft.com/office/drawing/2014/main" id="{0E060965-F810-AAA3-DBD3-FA2C9CABDC8A}"/>
              </a:ext>
            </a:extLst>
          </p:cNvPr>
          <p:cNvSpPr txBox="1"/>
          <p:nvPr/>
        </p:nvSpPr>
        <p:spPr>
          <a:xfrm>
            <a:off x="6071191" y="2593771"/>
            <a:ext cx="1645900" cy="400110"/>
          </a:xfrm>
          <a:prstGeom prst="rect">
            <a:avLst/>
          </a:prstGeom>
          <a:noFill/>
        </p:spPr>
        <p:txBody>
          <a:bodyPr wrap="none" rtlCol="0">
            <a:spAutoFit/>
          </a:bodyPr>
          <a:lstStyle/>
          <a:p>
            <a:r>
              <a:rPr lang="fr-FR" sz="2000" dirty="0">
                <a:latin typeface="+mj-lt"/>
              </a:rPr>
              <a:t>Tous les 2 ans </a:t>
            </a:r>
          </a:p>
        </p:txBody>
      </p:sp>
      <p:cxnSp>
        <p:nvCxnSpPr>
          <p:cNvPr id="9" name="Connecteur droit avec flèche 8">
            <a:extLst>
              <a:ext uri="{FF2B5EF4-FFF2-40B4-BE49-F238E27FC236}">
                <a16:creationId xmlns:a16="http://schemas.microsoft.com/office/drawing/2014/main" id="{358F2416-1995-22C1-FCBA-9E6246BC0E52}"/>
              </a:ext>
            </a:extLst>
          </p:cNvPr>
          <p:cNvCxnSpPr>
            <a:stCxn id="3" idx="3"/>
          </p:cNvCxnSpPr>
          <p:nvPr/>
        </p:nvCxnSpPr>
        <p:spPr>
          <a:xfrm flipV="1">
            <a:off x="5156794" y="1385896"/>
            <a:ext cx="793390" cy="680208"/>
          </a:xfrm>
          <a:prstGeom prst="straightConnector1">
            <a:avLst/>
          </a:prstGeom>
          <a:ln>
            <a:solidFill>
              <a:schemeClr val="bg1">
                <a:lumMod val="65000"/>
              </a:schemeClr>
            </a:solidFill>
            <a:tailEnd type="triangle"/>
          </a:ln>
        </p:spPr>
        <p:style>
          <a:lnRef idx="1">
            <a:schemeClr val="dk1"/>
          </a:lnRef>
          <a:fillRef idx="0">
            <a:schemeClr val="dk1"/>
          </a:fillRef>
          <a:effectRef idx="0">
            <a:schemeClr val="dk1"/>
          </a:effectRef>
          <a:fontRef idx="minor">
            <a:schemeClr val="tx1"/>
          </a:fontRef>
        </p:style>
      </p:cxnSp>
      <p:cxnSp>
        <p:nvCxnSpPr>
          <p:cNvPr id="10" name="Connecteur droit avec flèche 9">
            <a:extLst>
              <a:ext uri="{FF2B5EF4-FFF2-40B4-BE49-F238E27FC236}">
                <a16:creationId xmlns:a16="http://schemas.microsoft.com/office/drawing/2014/main" id="{83FC3CCA-A66B-5403-A746-2E0594D3451F}"/>
              </a:ext>
            </a:extLst>
          </p:cNvPr>
          <p:cNvCxnSpPr>
            <a:cxnSpLocks/>
            <a:stCxn id="3" idx="3"/>
          </p:cNvCxnSpPr>
          <p:nvPr/>
        </p:nvCxnSpPr>
        <p:spPr>
          <a:xfrm>
            <a:off x="5156794" y="2066104"/>
            <a:ext cx="914397" cy="0"/>
          </a:xfrm>
          <a:prstGeom prst="straightConnector1">
            <a:avLst/>
          </a:prstGeom>
          <a:ln>
            <a:solidFill>
              <a:schemeClr val="bg1">
                <a:lumMod val="65000"/>
              </a:schemeClr>
            </a:solidFill>
            <a:tailEnd type="triangle"/>
          </a:ln>
        </p:spPr>
        <p:style>
          <a:lnRef idx="1">
            <a:schemeClr val="dk1"/>
          </a:lnRef>
          <a:fillRef idx="0">
            <a:schemeClr val="dk1"/>
          </a:fillRef>
          <a:effectRef idx="0">
            <a:schemeClr val="dk1"/>
          </a:effectRef>
          <a:fontRef idx="minor">
            <a:schemeClr val="tx1"/>
          </a:fontRef>
        </p:style>
      </p:cxnSp>
      <p:cxnSp>
        <p:nvCxnSpPr>
          <p:cNvPr id="15" name="Connecteur droit avec flèche 14">
            <a:extLst>
              <a:ext uri="{FF2B5EF4-FFF2-40B4-BE49-F238E27FC236}">
                <a16:creationId xmlns:a16="http://schemas.microsoft.com/office/drawing/2014/main" id="{BCBB4442-C67F-6F16-5790-CDCCD2B6A0C7}"/>
              </a:ext>
            </a:extLst>
          </p:cNvPr>
          <p:cNvCxnSpPr>
            <a:cxnSpLocks/>
          </p:cNvCxnSpPr>
          <p:nvPr/>
        </p:nvCxnSpPr>
        <p:spPr>
          <a:xfrm>
            <a:off x="5159578" y="2066104"/>
            <a:ext cx="790606" cy="752929"/>
          </a:xfrm>
          <a:prstGeom prst="straightConnector1">
            <a:avLst/>
          </a:prstGeom>
          <a:ln>
            <a:solidFill>
              <a:schemeClr val="bg1">
                <a:lumMod val="65000"/>
              </a:schemeClr>
            </a:solidFill>
            <a:tailEnd type="triangle"/>
          </a:ln>
        </p:spPr>
        <p:style>
          <a:lnRef idx="1">
            <a:schemeClr val="dk1"/>
          </a:lnRef>
          <a:fillRef idx="0">
            <a:schemeClr val="dk1"/>
          </a:fillRef>
          <a:effectRef idx="0">
            <a:schemeClr val="dk1"/>
          </a:effectRef>
          <a:fontRef idx="minor">
            <a:schemeClr val="tx1"/>
          </a:fontRef>
        </p:style>
      </p:cxnSp>
      <p:sp>
        <p:nvSpPr>
          <p:cNvPr id="18" name="ZoneTexte 17">
            <a:extLst>
              <a:ext uri="{FF2B5EF4-FFF2-40B4-BE49-F238E27FC236}">
                <a16:creationId xmlns:a16="http://schemas.microsoft.com/office/drawing/2014/main" id="{ED5B0B16-B087-818C-0747-CF1E008C7F98}"/>
              </a:ext>
            </a:extLst>
          </p:cNvPr>
          <p:cNvSpPr txBox="1"/>
          <p:nvPr/>
        </p:nvSpPr>
        <p:spPr>
          <a:xfrm>
            <a:off x="1766128" y="4791896"/>
            <a:ext cx="8659743" cy="800219"/>
          </a:xfrm>
          <a:prstGeom prst="rect">
            <a:avLst/>
          </a:prstGeom>
          <a:noFill/>
        </p:spPr>
        <p:txBody>
          <a:bodyPr wrap="none" rtlCol="0">
            <a:spAutoFit/>
          </a:bodyPr>
          <a:lstStyle/>
          <a:p>
            <a:r>
              <a:rPr lang="fr-FR" sz="2800" kern="0" dirty="0">
                <a:solidFill>
                  <a:srgbClr val="000000"/>
                </a:solidFill>
                <a:effectLst/>
                <a:latin typeface="+mj-lt"/>
                <a:ea typeface="Calibri" panose="020F0502020204030204" pitchFamily="34" charset="0"/>
                <a:cs typeface="Times New Roman" panose="02020603050405020304" pitchFamily="18" charset="0"/>
              </a:rPr>
              <a:t>Meilleure prise en charge et aussi diagnostic plus précoce </a:t>
            </a:r>
            <a:endParaRPr lang="fr-FR" sz="2800" kern="100" dirty="0">
              <a:effectLst/>
              <a:latin typeface="+mj-lt"/>
              <a:ea typeface="Calibri" panose="020F0502020204030204" pitchFamily="34" charset="0"/>
              <a:cs typeface="Times New Roman" panose="02020603050405020304" pitchFamily="18" charset="0"/>
            </a:endParaRPr>
          </a:p>
          <a:p>
            <a:endParaRPr lang="fr-FR" dirty="0">
              <a:latin typeface="+mj-lt"/>
            </a:endParaRPr>
          </a:p>
        </p:txBody>
      </p:sp>
      <p:pic>
        <p:nvPicPr>
          <p:cNvPr id="19" name="Image 18">
            <a:extLst>
              <a:ext uri="{FF2B5EF4-FFF2-40B4-BE49-F238E27FC236}">
                <a16:creationId xmlns:a16="http://schemas.microsoft.com/office/drawing/2014/main" id="{96C0B78C-3607-41E8-4055-260E3380C29F}"/>
              </a:ext>
            </a:extLst>
          </p:cNvPr>
          <p:cNvPicPr>
            <a:picLocks noChangeAspect="1"/>
          </p:cNvPicPr>
          <p:nvPr/>
        </p:nvPicPr>
        <p:blipFill>
          <a:blip r:embed="rId2"/>
          <a:stretch>
            <a:fillRect/>
          </a:stretch>
        </p:blipFill>
        <p:spPr>
          <a:xfrm>
            <a:off x="8141233" y="440504"/>
            <a:ext cx="3251200" cy="3251200"/>
          </a:xfrm>
          <a:prstGeom prst="rect">
            <a:avLst/>
          </a:prstGeom>
        </p:spPr>
      </p:pic>
    </p:spTree>
    <p:extLst>
      <p:ext uri="{BB962C8B-B14F-4D97-AF65-F5344CB8AC3E}">
        <p14:creationId xmlns:p14="http://schemas.microsoft.com/office/powerpoint/2010/main" val="2274061439"/>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2399C3F7-5431-AE7C-22B4-9E6C4076BD73}"/>
              </a:ext>
            </a:extLst>
          </p:cNvPr>
          <p:cNvSpPr txBox="1"/>
          <p:nvPr/>
        </p:nvSpPr>
        <p:spPr>
          <a:xfrm>
            <a:off x="1" y="0"/>
            <a:ext cx="3147236" cy="584775"/>
          </a:xfrm>
          <a:prstGeom prst="rect">
            <a:avLst/>
          </a:prstGeom>
          <a:solidFill>
            <a:srgbClr val="941651">
              <a:alpha val="58039"/>
            </a:srgbClr>
          </a:solidFill>
        </p:spPr>
        <p:txBody>
          <a:bodyPr wrap="square" rtlCol="0">
            <a:spAutoFit/>
          </a:bodyPr>
          <a:lstStyle/>
          <a:p>
            <a:r>
              <a:rPr lang="fr-FR" sz="3200" dirty="0">
                <a:latin typeface="+mj-lt"/>
              </a:rPr>
              <a:t> La reconstruction</a:t>
            </a:r>
          </a:p>
        </p:txBody>
      </p:sp>
      <p:sp>
        <p:nvSpPr>
          <p:cNvPr id="4" name="ZoneTexte 3">
            <a:extLst>
              <a:ext uri="{FF2B5EF4-FFF2-40B4-BE49-F238E27FC236}">
                <a16:creationId xmlns:a16="http://schemas.microsoft.com/office/drawing/2014/main" id="{EDCCB59E-E4A4-11C6-BC6F-CA432462C83D}"/>
              </a:ext>
            </a:extLst>
          </p:cNvPr>
          <p:cNvSpPr txBox="1"/>
          <p:nvPr/>
        </p:nvSpPr>
        <p:spPr>
          <a:xfrm>
            <a:off x="1366684" y="1299464"/>
            <a:ext cx="9920748" cy="3254994"/>
          </a:xfrm>
          <a:prstGeom prst="rect">
            <a:avLst/>
          </a:prstGeom>
          <a:noFill/>
        </p:spPr>
        <p:txBody>
          <a:bodyPr wrap="square">
            <a:spAutoFit/>
          </a:bodyPr>
          <a:lstStyle/>
          <a:p>
            <a:pPr algn="just">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Une mastectomie est réalisée dans 30 % des cas.</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Depuis 1960 on propose une reconstruction par implants mammaires. </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Utilisation de lambeaux pédiculés (</a:t>
            </a:r>
            <a:r>
              <a:rPr lang="fr-FR" sz="1600"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grand</a:t>
            </a: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dorsal) dès 1974 et de prothèses utilisées parfois de manière conjointe. </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Dans les années 80 arrive la reconstruction autologue (lambeau abdominal) puis le DIEP en 1994.</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Puis le lipofilling est apparu dans les années 2000 (juste tissu graisseux sans muscle grand droit).</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2011 : scandale de la prothèse PIP dû à un gel de silicone de mauvaise qualité</a:t>
            </a:r>
            <a:r>
              <a:rPr lang="fr-FR" sz="1600"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a:t>
            </a:r>
            <a:endParaRPr lang="fr-FR" sz="1600" kern="1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2018 </a:t>
            </a:r>
            <a:r>
              <a:rPr lang="fr-FR" sz="1600"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a:t>
            </a: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utilisation de certains implants texturés et survenue de lymphome secondaire</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291163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2399C3F7-5431-AE7C-22B4-9E6C4076BD73}"/>
              </a:ext>
            </a:extLst>
          </p:cNvPr>
          <p:cNvSpPr txBox="1"/>
          <p:nvPr/>
        </p:nvSpPr>
        <p:spPr>
          <a:xfrm>
            <a:off x="1" y="0"/>
            <a:ext cx="4369980" cy="584775"/>
          </a:xfrm>
          <a:prstGeom prst="rect">
            <a:avLst/>
          </a:prstGeom>
          <a:solidFill>
            <a:srgbClr val="941651">
              <a:alpha val="58039"/>
            </a:srgbClr>
          </a:solidFill>
        </p:spPr>
        <p:txBody>
          <a:bodyPr wrap="square" rtlCol="0">
            <a:spAutoFit/>
          </a:bodyPr>
          <a:lstStyle/>
          <a:p>
            <a:r>
              <a:rPr lang="fr-FR" sz="3200" dirty="0">
                <a:latin typeface="+mj-lt"/>
              </a:rPr>
              <a:t> Types de reconstruction</a:t>
            </a:r>
          </a:p>
        </p:txBody>
      </p:sp>
      <p:sp>
        <p:nvSpPr>
          <p:cNvPr id="5" name="ZoneTexte 4">
            <a:extLst>
              <a:ext uri="{FF2B5EF4-FFF2-40B4-BE49-F238E27FC236}">
                <a16:creationId xmlns:a16="http://schemas.microsoft.com/office/drawing/2014/main" id="{4AA19993-73B8-5912-09F0-3E88D8EE3E71}"/>
              </a:ext>
            </a:extLst>
          </p:cNvPr>
          <p:cNvSpPr txBox="1"/>
          <p:nvPr/>
        </p:nvSpPr>
        <p:spPr>
          <a:xfrm>
            <a:off x="1215671" y="5152187"/>
            <a:ext cx="11491136" cy="936795"/>
          </a:xfrm>
          <a:prstGeom prst="rect">
            <a:avLst/>
          </a:prstGeom>
          <a:noFill/>
        </p:spPr>
        <p:txBody>
          <a:bodyPr wrap="square">
            <a:spAutoFit/>
          </a:bodyPr>
          <a:lstStyle/>
          <a:p>
            <a:pPr algn="just">
              <a:lnSpc>
                <a:spcPct val="150000"/>
              </a:lnSpc>
              <a:spcAft>
                <a:spcPts val="800"/>
              </a:spcAft>
            </a:pPr>
            <a:r>
              <a:rPr lang="fr-FR" sz="1600" b="1" kern="0" dirty="0">
                <a:solidFill>
                  <a:srgbClr val="000000"/>
                </a:solidFill>
                <a:effectLst/>
                <a:ea typeface="Calibri" panose="020F0502020204030204" pitchFamily="34" charset="0"/>
                <a:cs typeface="Times New Roman" panose="02020603050405020304" pitchFamily="18" charset="0"/>
              </a:rPr>
              <a:t>Quel que soit la technique le délai sera long, le parcours de soin douloureux et le résultat pas toujours celui attendu.</a:t>
            </a:r>
            <a:endParaRPr lang="fr-FR" sz="1600" kern="100" dirty="0">
              <a:effectLst/>
              <a:ea typeface="Calibri" panose="020F0502020204030204" pitchFamily="34" charset="0"/>
              <a:cs typeface="Times New Roman" panose="02020603050405020304" pitchFamily="18" charset="0"/>
            </a:endParaRPr>
          </a:p>
          <a:p>
            <a:pPr algn="just">
              <a:lnSpc>
                <a:spcPct val="150000"/>
              </a:lnSpc>
              <a:spcAft>
                <a:spcPts val="800"/>
              </a:spcAft>
            </a:pPr>
            <a:r>
              <a:rPr lang="fr-FR" sz="1800" kern="0" dirty="0">
                <a:solidFill>
                  <a:srgbClr val="000000"/>
                </a:solidFill>
                <a:effectLst/>
                <a:latin typeface="+mj-lt"/>
                <a:ea typeface="Calibri" panose="020F0502020204030204" pitchFamily="34" charset="0"/>
                <a:cs typeface="Times New Roman" panose="02020603050405020304" pitchFamily="18" charset="0"/>
              </a:rPr>
              <a:t> </a:t>
            </a:r>
            <a:endParaRPr lang="fr-FR" sz="1600" kern="100" dirty="0">
              <a:effectLst/>
              <a:latin typeface="+mj-lt"/>
              <a:ea typeface="Calibri" panose="020F0502020204030204" pitchFamily="34" charset="0"/>
              <a:cs typeface="Times New Roman" panose="02020603050405020304" pitchFamily="18" charset="0"/>
            </a:endParaRPr>
          </a:p>
        </p:txBody>
      </p:sp>
      <p:sp>
        <p:nvSpPr>
          <p:cNvPr id="4" name="ZoneTexte 3">
            <a:extLst>
              <a:ext uri="{FF2B5EF4-FFF2-40B4-BE49-F238E27FC236}">
                <a16:creationId xmlns:a16="http://schemas.microsoft.com/office/drawing/2014/main" id="{C5FDD470-0351-9767-69EF-3844CD489535}"/>
              </a:ext>
            </a:extLst>
          </p:cNvPr>
          <p:cNvSpPr txBox="1"/>
          <p:nvPr/>
        </p:nvSpPr>
        <p:spPr>
          <a:xfrm>
            <a:off x="2458063" y="1237415"/>
            <a:ext cx="7266039" cy="3254994"/>
          </a:xfrm>
          <a:prstGeom prst="rect">
            <a:avLst/>
          </a:prstGeom>
          <a:noFill/>
        </p:spPr>
        <p:txBody>
          <a:bodyPr wrap="square">
            <a:spAutoFit/>
          </a:bodyPr>
          <a:lstStyle/>
          <a:p>
            <a:pPr marL="342900" lvl="0" indent="-342900" algn="just">
              <a:lnSpc>
                <a:spcPct val="150000"/>
              </a:lnSpc>
              <a:spcAft>
                <a:spcPts val="800"/>
              </a:spcAft>
              <a:buFont typeface="Symbol" panose="05050102010706020507" pitchFamily="18" charset="2"/>
              <a:buChar char=""/>
            </a:pPr>
            <a:r>
              <a:rPr lang="fr-FR" sz="1600" kern="0" dirty="0">
                <a:solidFill>
                  <a:srgbClr val="000000"/>
                </a:solidFill>
                <a:ea typeface="Calibri" panose="020F0502020204030204" pitchFamily="34" charset="0"/>
                <a:cs typeface="Times New Roman" panose="02020603050405020304" pitchFamily="18" charset="0"/>
              </a:rPr>
              <a:t>Reconstruction mammaire immédiate = dès chirurgie</a:t>
            </a:r>
          </a:p>
          <a:p>
            <a:pPr marL="342900" lvl="0" indent="-342900" algn="just">
              <a:lnSpc>
                <a:spcPct val="150000"/>
              </a:lnSpc>
              <a:spcAft>
                <a:spcPts val="800"/>
              </a:spcAft>
              <a:buFont typeface="Symbol" panose="05050102010706020507" pitchFamily="18" charset="2"/>
              <a:buChar char=""/>
            </a:pPr>
            <a:r>
              <a:rPr lang="fr-FR" sz="1600" kern="0" dirty="0">
                <a:solidFill>
                  <a:srgbClr val="000000"/>
                </a:solidFill>
                <a:ea typeface="Calibri" panose="020F0502020204030204" pitchFamily="34" charset="0"/>
                <a:cs typeface="Times New Roman" panose="02020603050405020304" pitchFamily="18" charset="0"/>
              </a:rPr>
              <a:t>Reconstruction mammaire secondaire = après les traitements adjuvants </a:t>
            </a:r>
          </a:p>
          <a:p>
            <a:pPr marL="342900" lvl="0" indent="-342900" algn="just">
              <a:lnSpc>
                <a:spcPct val="150000"/>
              </a:lnSpc>
              <a:spcAft>
                <a:spcPts val="800"/>
              </a:spcAft>
              <a:buFont typeface="Symbol" panose="05050102010706020507" pitchFamily="18" charset="2"/>
              <a:buChar char=""/>
            </a:pPr>
            <a:r>
              <a:rPr lang="fr-FR" sz="1600" kern="0" dirty="0">
                <a:solidFill>
                  <a:srgbClr val="000000"/>
                </a:solidFill>
                <a:ea typeface="Calibri" panose="020F0502020204030204" pitchFamily="34" charset="0"/>
                <a:cs typeface="Times New Roman" panose="02020603050405020304" pitchFamily="18" charset="0"/>
              </a:rPr>
              <a:t>Lambeau libre = totalement détaché donc greffe vasculaire nécessaire</a:t>
            </a:r>
          </a:p>
          <a:p>
            <a:pPr marL="342900" lvl="0" indent="-342900" algn="just">
              <a:lnSpc>
                <a:spcPct val="150000"/>
              </a:lnSpc>
              <a:spcAft>
                <a:spcPts val="800"/>
              </a:spcAft>
              <a:buFont typeface="Symbol" panose="05050102010706020507" pitchFamily="18" charset="2"/>
              <a:buChar char=""/>
            </a:pPr>
            <a:r>
              <a:rPr lang="fr-FR" sz="1600" kern="0" dirty="0">
                <a:solidFill>
                  <a:srgbClr val="000000"/>
                </a:solidFill>
                <a:ea typeface="Calibri" panose="020F0502020204030204" pitchFamily="34" charset="0"/>
                <a:cs typeface="Times New Roman" panose="02020603050405020304" pitchFamily="18" charset="0"/>
              </a:rPr>
              <a:t>Lambeau pédiculé = reste relié à la zone donneuse par la vascularisation </a:t>
            </a:r>
          </a:p>
          <a:p>
            <a:pPr marL="342900" lvl="0" indent="-342900" algn="just">
              <a:lnSpc>
                <a:spcPct val="150000"/>
              </a:lnSpc>
              <a:spcAft>
                <a:spcPts val="800"/>
              </a:spcAft>
              <a:buFont typeface="Symbol" panose="05050102010706020507" pitchFamily="18" charset="2"/>
              <a:buChar char=""/>
            </a:pPr>
            <a:r>
              <a:rPr lang="fr-FR" sz="1600" kern="0" dirty="0">
                <a:solidFill>
                  <a:srgbClr val="000000"/>
                </a:solidFill>
                <a:ea typeface="Calibri" panose="020F0502020204030204" pitchFamily="34" charset="0"/>
                <a:cs typeface="Times New Roman" panose="02020603050405020304" pitchFamily="18" charset="0"/>
              </a:rPr>
              <a:t>Reconstruction autologue = grâce à ses propres tissus</a:t>
            </a:r>
          </a:p>
          <a:p>
            <a:pPr marL="342900" lvl="0" indent="-342900" algn="just">
              <a:lnSpc>
                <a:spcPct val="150000"/>
              </a:lnSpc>
              <a:spcAft>
                <a:spcPts val="800"/>
              </a:spcAft>
              <a:buFont typeface="Symbol" panose="05050102010706020507" pitchFamily="18" charset="2"/>
              <a:buChar char=""/>
            </a:pPr>
            <a:r>
              <a:rPr lang="fr-FR" sz="1600" kern="0" dirty="0">
                <a:solidFill>
                  <a:srgbClr val="000000"/>
                </a:solidFill>
                <a:ea typeface="Calibri" panose="020F0502020204030204" pitchFamily="34" charset="0"/>
                <a:cs typeface="Times New Roman" panose="02020603050405020304" pitchFamily="18" charset="0"/>
              </a:rPr>
              <a:t>Rigotomie = levée chirurgicale des adhérences</a:t>
            </a:r>
          </a:p>
          <a:p>
            <a:pPr marL="342900" lvl="0" indent="-342900" algn="just">
              <a:lnSpc>
                <a:spcPct val="150000"/>
              </a:lnSpc>
              <a:spcAft>
                <a:spcPts val="800"/>
              </a:spcAft>
              <a:buFont typeface="Symbol" panose="05050102010706020507" pitchFamily="18" charset="2"/>
              <a:buChar char=""/>
            </a:pPr>
            <a:r>
              <a:rPr lang="fr-FR" sz="1600" kern="0" dirty="0">
                <a:solidFill>
                  <a:srgbClr val="000000"/>
                </a:solidFill>
                <a:ea typeface="Calibri" panose="020F0502020204030204" pitchFamily="34" charset="0"/>
                <a:cs typeface="Times New Roman" panose="02020603050405020304" pitchFamily="18" charset="0"/>
              </a:rPr>
              <a:t>Pexie = mise à niveau autre sein</a:t>
            </a:r>
          </a:p>
        </p:txBody>
      </p:sp>
    </p:spTree>
    <p:extLst>
      <p:ext uri="{BB962C8B-B14F-4D97-AF65-F5344CB8AC3E}">
        <p14:creationId xmlns:p14="http://schemas.microsoft.com/office/powerpoint/2010/main" val="378643919"/>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2399C3F7-5431-AE7C-22B4-9E6C4076BD73}"/>
              </a:ext>
            </a:extLst>
          </p:cNvPr>
          <p:cNvSpPr txBox="1"/>
          <p:nvPr/>
        </p:nvSpPr>
        <p:spPr>
          <a:xfrm>
            <a:off x="1" y="0"/>
            <a:ext cx="5156790" cy="584775"/>
          </a:xfrm>
          <a:prstGeom prst="rect">
            <a:avLst/>
          </a:prstGeom>
          <a:solidFill>
            <a:srgbClr val="941651">
              <a:alpha val="58039"/>
            </a:srgbClr>
          </a:solidFill>
        </p:spPr>
        <p:txBody>
          <a:bodyPr wrap="square" rtlCol="0">
            <a:spAutoFit/>
          </a:bodyPr>
          <a:lstStyle/>
          <a:p>
            <a:r>
              <a:rPr lang="fr-FR" sz="3200" dirty="0">
                <a:latin typeface="+mj-lt"/>
              </a:rPr>
              <a:t> Ne pas se faire reconstruire</a:t>
            </a:r>
          </a:p>
        </p:txBody>
      </p:sp>
      <p:sp>
        <p:nvSpPr>
          <p:cNvPr id="3" name="ZoneTexte 2">
            <a:extLst>
              <a:ext uri="{FF2B5EF4-FFF2-40B4-BE49-F238E27FC236}">
                <a16:creationId xmlns:a16="http://schemas.microsoft.com/office/drawing/2014/main" id="{A668AB7B-4D0B-8090-49C8-A05522D9E9EA}"/>
              </a:ext>
            </a:extLst>
          </p:cNvPr>
          <p:cNvSpPr txBox="1"/>
          <p:nvPr/>
        </p:nvSpPr>
        <p:spPr>
          <a:xfrm>
            <a:off x="896679" y="2184523"/>
            <a:ext cx="10398641" cy="1964512"/>
          </a:xfrm>
          <a:prstGeom prst="rect">
            <a:avLst/>
          </a:prstGeom>
          <a:noFill/>
        </p:spPr>
        <p:txBody>
          <a:bodyPr wrap="square">
            <a:spAutoFit/>
          </a:bodyPr>
          <a:lstStyle/>
          <a:p>
            <a:pPr algn="just">
              <a:lnSpc>
                <a:spcPct val="150000"/>
              </a:lnSpc>
              <a:spcAft>
                <a:spcPts val="800"/>
              </a:spcAft>
            </a:pPr>
            <a:r>
              <a:rPr lang="fr-FR" sz="2800" kern="0" dirty="0">
                <a:solidFill>
                  <a:srgbClr val="000000"/>
                </a:solidFill>
                <a:effectLst/>
                <a:latin typeface="+mj-lt"/>
                <a:ea typeface="Calibri" panose="020F0502020204030204" pitchFamily="34" charset="0"/>
                <a:cs typeface="Times New Roman" panose="02020603050405020304" pitchFamily="18" charset="0"/>
              </a:rPr>
              <a:t>En cas de décision de non-reconstruction, souvent liée à un parcours de soins long, et des suites de soins compliquées</a:t>
            </a:r>
            <a:r>
              <a:rPr lang="fr-FR" sz="2800" kern="0" dirty="0">
                <a:solidFill>
                  <a:srgbClr val="000000"/>
                </a:solidFill>
                <a:latin typeface="+mj-lt"/>
                <a:ea typeface="Calibri" panose="020F0502020204030204" pitchFamily="34" charset="0"/>
                <a:cs typeface="Times New Roman" panose="02020603050405020304" pitchFamily="18" charset="0"/>
              </a:rPr>
              <a:t>, </a:t>
            </a:r>
            <a:r>
              <a:rPr lang="fr-FR" sz="2800" kern="0" dirty="0">
                <a:solidFill>
                  <a:srgbClr val="000000"/>
                </a:solidFill>
                <a:effectLst/>
                <a:latin typeface="+mj-lt"/>
                <a:ea typeface="Calibri" panose="020F0502020204030204" pitchFamily="34" charset="0"/>
                <a:cs typeface="Times New Roman" panose="02020603050405020304" pitchFamily="18" charset="0"/>
              </a:rPr>
              <a:t>il faut aider au mieux la patiente à avoir un thorax plat, mobile, souple</a:t>
            </a:r>
            <a:r>
              <a:rPr lang="fr-FR" sz="2400" kern="0" dirty="0">
                <a:solidFill>
                  <a:srgbClr val="000000"/>
                </a:solidFill>
                <a:effectLst/>
                <a:latin typeface="+mj-lt"/>
                <a:ea typeface="Calibri" panose="020F0502020204030204" pitchFamily="34" charset="0"/>
                <a:cs typeface="Times New Roman" panose="02020603050405020304" pitchFamily="18" charset="0"/>
              </a:rPr>
              <a:t>. </a:t>
            </a:r>
            <a:endParaRPr lang="fr-FR" sz="2000" kern="100" dirty="0">
              <a:effectLst/>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3920696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CC42AEAD-5677-665B-8DE4-806F7854B229}"/>
              </a:ext>
            </a:extLst>
          </p:cNvPr>
          <p:cNvSpPr txBox="1"/>
          <p:nvPr/>
        </p:nvSpPr>
        <p:spPr>
          <a:xfrm>
            <a:off x="2981511" y="5326713"/>
            <a:ext cx="7748062" cy="1367297"/>
          </a:xfrm>
          <a:prstGeom prst="rect">
            <a:avLst/>
          </a:prstGeom>
          <a:noFill/>
        </p:spPr>
        <p:txBody>
          <a:bodyPr wrap="square">
            <a:spAutoFit/>
          </a:bodyPr>
          <a:lstStyle/>
          <a:p>
            <a:pPr algn="just">
              <a:lnSpc>
                <a:spcPct val="150000"/>
              </a:lnSpc>
              <a:spcAft>
                <a:spcPts val="800"/>
              </a:spcAft>
            </a:pPr>
            <a:r>
              <a:rPr lang="fr-FR" sz="1600" kern="0" dirty="0">
                <a:effectLst/>
                <a:ea typeface="Calibri" panose="020F0502020204030204" pitchFamily="34" charset="0"/>
                <a:cs typeface="Times New Roman" panose="02020603050405020304" pitchFamily="18" charset="0"/>
              </a:rPr>
              <a:t>Les 2 premiers mois : prothèse en textile (25euros).</a:t>
            </a:r>
            <a:endParaRPr lang="fr-FR" kern="100" dirty="0">
              <a:effectLst/>
              <a:ea typeface="Calibri" panose="020F0502020204030204" pitchFamily="34" charset="0"/>
              <a:cs typeface="Times New Roman" panose="02020603050405020304" pitchFamily="18" charset="0"/>
            </a:endParaRPr>
          </a:p>
          <a:p>
            <a:pPr algn="just">
              <a:lnSpc>
                <a:spcPct val="150000"/>
              </a:lnSpc>
              <a:spcAft>
                <a:spcPts val="800"/>
              </a:spcAft>
            </a:pPr>
            <a:r>
              <a:rPr lang="fr-FR" sz="1600" kern="0" dirty="0">
                <a:effectLst/>
                <a:ea typeface="Calibri" panose="020F0502020204030204" pitchFamily="34" charset="0"/>
                <a:cs typeface="Times New Roman" panose="02020603050405020304" pitchFamily="18" charset="0"/>
              </a:rPr>
              <a:t>Dès le 3ième mois post chirurgical : prothèse silicone non spécifique. </a:t>
            </a:r>
            <a:endParaRPr lang="fr-FR" kern="100" dirty="0">
              <a:effectLst/>
              <a:ea typeface="Calibri" panose="020F0502020204030204" pitchFamily="34" charset="0"/>
              <a:cs typeface="Times New Roman" panose="02020603050405020304" pitchFamily="18" charset="0"/>
            </a:endParaRPr>
          </a:p>
          <a:p>
            <a:pPr algn="just">
              <a:lnSpc>
                <a:spcPct val="150000"/>
              </a:lnSpc>
              <a:spcAft>
                <a:spcPts val="800"/>
              </a:spcAft>
            </a:pPr>
            <a:r>
              <a:rPr lang="fr-FR" sz="1600" kern="0" dirty="0">
                <a:effectLst/>
                <a:ea typeface="Calibri" panose="020F0502020204030204" pitchFamily="34" charset="0"/>
                <a:cs typeface="Times New Roman" panose="02020603050405020304" pitchFamily="18" charset="0"/>
              </a:rPr>
              <a:t>Puis dès le 15ième mois et tous les 18 mois </a:t>
            </a:r>
            <a:r>
              <a:rPr lang="fr-FR" sz="1600" kern="0" dirty="0">
                <a:ea typeface="Calibri" panose="020F0502020204030204" pitchFamily="34" charset="0"/>
                <a:cs typeface="Times New Roman" panose="02020603050405020304" pitchFamily="18" charset="0"/>
              </a:rPr>
              <a:t>:</a:t>
            </a:r>
            <a:r>
              <a:rPr lang="fr-FR" sz="1600" kern="0" dirty="0">
                <a:effectLst/>
                <a:ea typeface="Calibri" panose="020F0502020204030204" pitchFamily="34" charset="0"/>
                <a:cs typeface="Times New Roman" panose="02020603050405020304" pitchFamily="18" charset="0"/>
              </a:rPr>
              <a:t> prothèse spécifique ou non prise en charge.</a:t>
            </a:r>
            <a:endParaRPr lang="fr-FR" kern="100" dirty="0">
              <a:effectLst/>
              <a:ea typeface="Calibri" panose="020F0502020204030204" pitchFamily="34" charset="0"/>
              <a:cs typeface="Times New Roman" panose="02020603050405020304" pitchFamily="18" charset="0"/>
            </a:endParaRPr>
          </a:p>
        </p:txBody>
      </p:sp>
      <p:pic>
        <p:nvPicPr>
          <p:cNvPr id="8" name="Graphique 7" descr="Ligne fléchée : légèrement incurvée contour">
            <a:extLst>
              <a:ext uri="{FF2B5EF4-FFF2-40B4-BE49-F238E27FC236}">
                <a16:creationId xmlns:a16="http://schemas.microsoft.com/office/drawing/2014/main" id="{5BD3880C-3E43-EADF-E0AF-ADDF4755B16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664417" y="5326713"/>
            <a:ext cx="914400" cy="914400"/>
          </a:xfrm>
          <a:prstGeom prst="rect">
            <a:avLst/>
          </a:prstGeom>
        </p:spPr>
      </p:pic>
      <p:pic>
        <p:nvPicPr>
          <p:cNvPr id="9" name="Image 8" descr="Une image contenant alimentation&#10;&#10;Description générée automatiquement">
            <a:extLst>
              <a:ext uri="{FF2B5EF4-FFF2-40B4-BE49-F238E27FC236}">
                <a16:creationId xmlns:a16="http://schemas.microsoft.com/office/drawing/2014/main" id="{7D1D18BA-3C8B-DB09-D3F6-E445BA2830D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68300" y="2173288"/>
            <a:ext cx="2139950" cy="2139950"/>
          </a:xfrm>
          <a:prstGeom prst="rect">
            <a:avLst/>
          </a:prstGeom>
          <a:noFill/>
          <a:ln>
            <a:noFill/>
          </a:ln>
        </p:spPr>
      </p:pic>
      <p:sp>
        <p:nvSpPr>
          <p:cNvPr id="6" name="ZoneTexte 5">
            <a:extLst>
              <a:ext uri="{FF2B5EF4-FFF2-40B4-BE49-F238E27FC236}">
                <a16:creationId xmlns:a16="http://schemas.microsoft.com/office/drawing/2014/main" id="{4178E66B-96FB-5B40-B28A-AAD5F4893CD8}"/>
              </a:ext>
            </a:extLst>
          </p:cNvPr>
          <p:cNvSpPr txBox="1"/>
          <p:nvPr/>
        </p:nvSpPr>
        <p:spPr>
          <a:xfrm>
            <a:off x="-12840" y="0"/>
            <a:ext cx="3743326" cy="584775"/>
          </a:xfrm>
          <a:prstGeom prst="rect">
            <a:avLst/>
          </a:prstGeom>
          <a:solidFill>
            <a:srgbClr val="941651">
              <a:alpha val="58039"/>
            </a:srgbClr>
          </a:solidFill>
        </p:spPr>
        <p:txBody>
          <a:bodyPr wrap="square" rtlCol="0">
            <a:spAutoFit/>
          </a:bodyPr>
          <a:lstStyle>
            <a:defPPr>
              <a:defRPr lang="fr-FR"/>
            </a:defPPr>
            <a:lvl1pPr>
              <a:defRPr sz="3200">
                <a:latin typeface="+mj-lt"/>
              </a:defRPr>
            </a:lvl1pPr>
          </a:lstStyle>
          <a:p>
            <a:r>
              <a:rPr lang="fr-FR" dirty="0"/>
              <a:t>La prothèse externe</a:t>
            </a:r>
          </a:p>
        </p:txBody>
      </p:sp>
      <p:sp>
        <p:nvSpPr>
          <p:cNvPr id="10" name="ZoneTexte 9">
            <a:extLst>
              <a:ext uri="{FF2B5EF4-FFF2-40B4-BE49-F238E27FC236}">
                <a16:creationId xmlns:a16="http://schemas.microsoft.com/office/drawing/2014/main" id="{553FF13C-BD70-E10E-AFCB-BAA8ACCAA343}"/>
              </a:ext>
            </a:extLst>
          </p:cNvPr>
          <p:cNvSpPr txBox="1"/>
          <p:nvPr/>
        </p:nvSpPr>
        <p:spPr>
          <a:xfrm>
            <a:off x="2866103" y="758539"/>
            <a:ext cx="7978878" cy="4568174"/>
          </a:xfrm>
          <a:prstGeom prst="rect">
            <a:avLst/>
          </a:prstGeom>
          <a:noFill/>
        </p:spPr>
        <p:txBody>
          <a:bodyPr wrap="square">
            <a:spAutoFit/>
          </a:bodyPr>
          <a:lstStyle/>
          <a:p>
            <a:pPr algn="just">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Elles sont en silicone, totale ou parfois partielle en cas de tumorectomie importante. </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Il existe des modèles standards pris en charge à 100% à 180 euros.</a:t>
            </a:r>
          </a:p>
          <a:p>
            <a:pPr algn="just">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Des modèles spécifiques dites techniques à 240 euros sur prise en charge en fonction de symptômes précisés sur une ordonnance spécifique</a:t>
            </a:r>
            <a:r>
              <a:rPr lang="fr-FR" sz="1600"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 :</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peau fragilisée par radiothérapie </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cicatrice hyperesthésique </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cicatrice irrégulière </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adhérences cicatricielles </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œdème </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hypersudation</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5829178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0F5BCD3C-8E71-CC65-5027-098556C417C4}"/>
              </a:ext>
            </a:extLst>
          </p:cNvPr>
          <p:cNvSpPr txBox="1"/>
          <p:nvPr/>
        </p:nvSpPr>
        <p:spPr>
          <a:xfrm>
            <a:off x="0" y="-13465"/>
            <a:ext cx="3729037" cy="584775"/>
          </a:xfrm>
          <a:prstGeom prst="rect">
            <a:avLst/>
          </a:prstGeom>
          <a:solidFill>
            <a:srgbClr val="941651">
              <a:alpha val="58039"/>
            </a:srgbClr>
          </a:solidFill>
        </p:spPr>
        <p:txBody>
          <a:bodyPr wrap="square" rtlCol="0">
            <a:spAutoFit/>
          </a:bodyPr>
          <a:lstStyle/>
          <a:p>
            <a:r>
              <a:rPr lang="fr-FR" sz="3200" dirty="0">
                <a:latin typeface="+mj-lt"/>
              </a:rPr>
              <a:t> La prothèse externe</a:t>
            </a:r>
          </a:p>
        </p:txBody>
      </p:sp>
      <p:pic>
        <p:nvPicPr>
          <p:cNvPr id="3" name="Image 2" descr="Prothèses mammaires externes sur-mesure : les high-tech au service de  l'humain - RoseUp Association">
            <a:extLst>
              <a:ext uri="{FF2B5EF4-FFF2-40B4-BE49-F238E27FC236}">
                <a16:creationId xmlns:a16="http://schemas.microsoft.com/office/drawing/2014/main" id="{F5D6EF11-AFA0-2291-AE57-9B689A94505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20493" y="3158730"/>
            <a:ext cx="4988253" cy="2794318"/>
          </a:xfrm>
          <a:prstGeom prst="rect">
            <a:avLst/>
          </a:prstGeom>
          <a:noFill/>
          <a:ln>
            <a:noFill/>
          </a:ln>
        </p:spPr>
      </p:pic>
      <p:sp>
        <p:nvSpPr>
          <p:cNvPr id="5" name="ZoneTexte 4">
            <a:extLst>
              <a:ext uri="{FF2B5EF4-FFF2-40B4-BE49-F238E27FC236}">
                <a16:creationId xmlns:a16="http://schemas.microsoft.com/office/drawing/2014/main" id="{D38F198F-3E31-287E-4FEB-B77E16771BA5}"/>
              </a:ext>
            </a:extLst>
          </p:cNvPr>
          <p:cNvSpPr txBox="1"/>
          <p:nvPr/>
        </p:nvSpPr>
        <p:spPr>
          <a:xfrm>
            <a:off x="1850658" y="1309496"/>
            <a:ext cx="8327921" cy="967957"/>
          </a:xfrm>
          <a:prstGeom prst="rect">
            <a:avLst/>
          </a:prstGeom>
          <a:noFill/>
        </p:spPr>
        <p:txBody>
          <a:bodyPr wrap="square">
            <a:spAutoFit/>
          </a:bodyPr>
          <a:lstStyle/>
          <a:p>
            <a:pPr algn="ctr">
              <a:lnSpc>
                <a:spcPct val="150000"/>
              </a:lnSpc>
              <a:spcAft>
                <a:spcPts val="800"/>
              </a:spcAft>
            </a:pPr>
            <a:r>
              <a:rPr lang="fr-FR" sz="2000" kern="100" dirty="0">
                <a:solidFill>
                  <a:srgbClr val="000000"/>
                </a:solidFill>
                <a:effectLst/>
                <a:latin typeface="+mj-lt"/>
                <a:ea typeface="Calibri" panose="020F0502020204030204" pitchFamily="34" charset="0"/>
                <a:cs typeface="Times New Roman" panose="02020603050405020304" pitchFamily="18" charset="0"/>
              </a:rPr>
              <a:t>Il existe des prothèses mammaires externes en 3D faites idéalement avant ablation ou identique au second sein.</a:t>
            </a:r>
            <a:endParaRPr lang="fr-FR" sz="2000" kern="100" dirty="0">
              <a:effectLst/>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01421874"/>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2399C3F7-5431-AE7C-22B4-9E6C4076BD73}"/>
              </a:ext>
            </a:extLst>
          </p:cNvPr>
          <p:cNvSpPr txBox="1"/>
          <p:nvPr/>
        </p:nvSpPr>
        <p:spPr>
          <a:xfrm>
            <a:off x="1" y="0"/>
            <a:ext cx="4543424" cy="584775"/>
          </a:xfrm>
          <a:prstGeom prst="rect">
            <a:avLst/>
          </a:prstGeom>
          <a:solidFill>
            <a:srgbClr val="941651">
              <a:alpha val="58039"/>
            </a:srgbClr>
          </a:solidFill>
        </p:spPr>
        <p:txBody>
          <a:bodyPr wrap="square" rtlCol="0">
            <a:spAutoFit/>
          </a:bodyPr>
          <a:lstStyle/>
          <a:p>
            <a:r>
              <a:rPr lang="fr-FR" sz="3200" dirty="0">
                <a:latin typeface="+mj-lt"/>
              </a:rPr>
              <a:t> La reconstruction à plat</a:t>
            </a:r>
          </a:p>
        </p:txBody>
      </p:sp>
      <p:sp>
        <p:nvSpPr>
          <p:cNvPr id="2" name="ZoneTexte 1">
            <a:extLst>
              <a:ext uri="{FF2B5EF4-FFF2-40B4-BE49-F238E27FC236}">
                <a16:creationId xmlns:a16="http://schemas.microsoft.com/office/drawing/2014/main" id="{3820D9B0-FE1E-9DE3-8F9D-9802FB94EF68}"/>
              </a:ext>
            </a:extLst>
          </p:cNvPr>
          <p:cNvSpPr txBox="1"/>
          <p:nvPr/>
        </p:nvSpPr>
        <p:spPr>
          <a:xfrm>
            <a:off x="4613023" y="30777"/>
            <a:ext cx="4679743" cy="523220"/>
          </a:xfrm>
          <a:prstGeom prst="rect">
            <a:avLst/>
          </a:prstGeom>
          <a:noFill/>
        </p:spPr>
        <p:txBody>
          <a:bodyPr wrap="none" rtlCol="0">
            <a:spAutoFit/>
          </a:bodyPr>
          <a:lstStyle/>
          <a:p>
            <a:r>
              <a:rPr lang="fr-FR" sz="2800" dirty="0">
                <a:latin typeface="+mj-lt"/>
              </a:rPr>
              <a:t>= choix peu reconnu en France </a:t>
            </a:r>
          </a:p>
        </p:txBody>
      </p:sp>
      <p:sp>
        <p:nvSpPr>
          <p:cNvPr id="4" name="ZoneTexte 3">
            <a:extLst>
              <a:ext uri="{FF2B5EF4-FFF2-40B4-BE49-F238E27FC236}">
                <a16:creationId xmlns:a16="http://schemas.microsoft.com/office/drawing/2014/main" id="{C540455C-B37A-3436-0BFD-8F3A28F5BBD9}"/>
              </a:ext>
            </a:extLst>
          </p:cNvPr>
          <p:cNvSpPr txBox="1"/>
          <p:nvPr/>
        </p:nvSpPr>
        <p:spPr>
          <a:xfrm>
            <a:off x="649198" y="2033895"/>
            <a:ext cx="6136480" cy="2434641"/>
          </a:xfrm>
          <a:prstGeom prst="rect">
            <a:avLst/>
          </a:prstGeom>
          <a:noFill/>
        </p:spPr>
        <p:txBody>
          <a:bodyPr wrap="square">
            <a:spAutoFit/>
          </a:bodyPr>
          <a:lstStyle/>
          <a:p>
            <a:pPr algn="just">
              <a:lnSpc>
                <a:spcPct val="150000"/>
              </a:lnSpc>
              <a:spcAft>
                <a:spcPts val="800"/>
              </a:spcAft>
            </a:pPr>
            <a:r>
              <a:rPr lang="fr-FR" sz="1800" kern="0" dirty="0">
                <a:solidFill>
                  <a:srgbClr val="000000"/>
                </a:solidFill>
                <a:effectLst/>
                <a:latin typeface="+mj-lt"/>
                <a:ea typeface="Calibri" panose="020F0502020204030204" pitchFamily="34" charset="0"/>
                <a:cs typeface="Times New Roman" panose="02020603050405020304" pitchFamily="18" charset="0"/>
              </a:rPr>
              <a:t> Chez ces femmes il est très important de travailler :</a:t>
            </a:r>
            <a:endParaRPr lang="fr-FR" sz="1800" kern="100" dirty="0">
              <a:effectLst/>
              <a:latin typeface="+mj-lt"/>
              <a:ea typeface="Calibri" panose="020F0502020204030204" pitchFamily="34" charset="0"/>
              <a:cs typeface="Times New Roman" panose="02020603050405020304" pitchFamily="18" charset="0"/>
            </a:endParaRPr>
          </a:p>
          <a:p>
            <a:pPr algn="just">
              <a:lnSpc>
                <a:spcPct val="150000"/>
              </a:lnSpc>
              <a:spcAft>
                <a:spcPts val="800"/>
              </a:spcAft>
            </a:pPr>
            <a:r>
              <a:rPr lang="fr-FR" sz="1800" kern="0" dirty="0">
                <a:solidFill>
                  <a:srgbClr val="000000"/>
                </a:solidFill>
                <a:effectLst/>
                <a:latin typeface="+mj-lt"/>
                <a:ea typeface="Calibri" panose="020F0502020204030204" pitchFamily="34" charset="0"/>
                <a:cs typeface="Times New Roman" panose="02020603050405020304" pitchFamily="18" charset="0"/>
              </a:rPr>
              <a:t>- La cicatrice pour qu’elle soit plane et lisse </a:t>
            </a:r>
            <a:endParaRPr lang="fr-FR" sz="1800" kern="100" dirty="0">
              <a:effectLst/>
              <a:latin typeface="+mj-lt"/>
              <a:ea typeface="Calibri" panose="020F0502020204030204" pitchFamily="34" charset="0"/>
              <a:cs typeface="Times New Roman" panose="02020603050405020304" pitchFamily="18" charset="0"/>
            </a:endParaRPr>
          </a:p>
          <a:p>
            <a:pPr algn="just">
              <a:lnSpc>
                <a:spcPct val="150000"/>
              </a:lnSpc>
              <a:spcAft>
                <a:spcPts val="800"/>
              </a:spcAft>
            </a:pPr>
            <a:r>
              <a:rPr lang="fr-FR" kern="0" dirty="0">
                <a:solidFill>
                  <a:srgbClr val="000000"/>
                </a:solidFill>
                <a:latin typeface="+mj-lt"/>
                <a:ea typeface="Calibri" panose="020F0502020204030204" pitchFamily="34" charset="0"/>
                <a:cs typeface="Times New Roman" panose="02020603050405020304" pitchFamily="18" charset="0"/>
              </a:rPr>
              <a:t>- </a:t>
            </a:r>
            <a:r>
              <a:rPr lang="fr-FR" sz="1800" kern="0" dirty="0">
                <a:solidFill>
                  <a:srgbClr val="000000"/>
                </a:solidFill>
                <a:effectLst/>
                <a:latin typeface="+mj-lt"/>
                <a:ea typeface="Calibri" panose="020F0502020204030204" pitchFamily="34" charset="0"/>
                <a:cs typeface="Times New Roman" panose="02020603050405020304" pitchFamily="18" charset="0"/>
              </a:rPr>
              <a:t>L’épaule pour une ouverture des ceintures scapulaire et thoracique </a:t>
            </a:r>
            <a:endParaRPr lang="fr-FR" sz="1800" kern="100" dirty="0">
              <a:effectLst/>
              <a:latin typeface="+mj-lt"/>
              <a:ea typeface="Calibri" panose="020F0502020204030204" pitchFamily="34" charset="0"/>
              <a:cs typeface="Times New Roman" panose="02020603050405020304" pitchFamily="18" charset="0"/>
            </a:endParaRPr>
          </a:p>
          <a:p>
            <a:pPr algn="just">
              <a:lnSpc>
                <a:spcPct val="150000"/>
              </a:lnSpc>
              <a:spcAft>
                <a:spcPts val="800"/>
              </a:spcAft>
            </a:pPr>
            <a:r>
              <a:rPr lang="fr-FR" sz="1800" kern="0" dirty="0">
                <a:solidFill>
                  <a:srgbClr val="000000"/>
                </a:solidFill>
                <a:effectLst/>
                <a:latin typeface="+mj-lt"/>
                <a:ea typeface="Calibri" panose="020F0502020204030204" pitchFamily="34" charset="0"/>
                <a:cs typeface="Times New Roman" panose="02020603050405020304" pitchFamily="18" charset="0"/>
              </a:rPr>
              <a:t>- Le renforcement du dos et la détente des pectoraux</a:t>
            </a:r>
            <a:endParaRPr lang="fr-FR" sz="1800" kern="100" dirty="0">
              <a:effectLst/>
              <a:latin typeface="+mj-lt"/>
              <a:ea typeface="Calibri" panose="020F0502020204030204" pitchFamily="34" charset="0"/>
              <a:cs typeface="Times New Roman" panose="02020603050405020304" pitchFamily="18" charset="0"/>
            </a:endParaRPr>
          </a:p>
        </p:txBody>
      </p:sp>
      <p:pic>
        <p:nvPicPr>
          <p:cNvPr id="5" name="Image 4" descr="Une image contenant arbre, extérieur, personne, homme&#10;&#10;Description générée automatiquement">
            <a:extLst>
              <a:ext uri="{FF2B5EF4-FFF2-40B4-BE49-F238E27FC236}">
                <a16:creationId xmlns:a16="http://schemas.microsoft.com/office/drawing/2014/main" id="{6D220563-EBDE-5EE6-29E4-56EA4DCAA1F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326521" y="1280458"/>
            <a:ext cx="3766821" cy="3941517"/>
          </a:xfrm>
          <a:prstGeom prst="rect">
            <a:avLst/>
          </a:prstGeom>
          <a:noFill/>
          <a:ln>
            <a:noFill/>
          </a:ln>
        </p:spPr>
      </p:pic>
      <p:sp>
        <p:nvSpPr>
          <p:cNvPr id="8" name="ZoneTexte 7">
            <a:extLst>
              <a:ext uri="{FF2B5EF4-FFF2-40B4-BE49-F238E27FC236}">
                <a16:creationId xmlns:a16="http://schemas.microsoft.com/office/drawing/2014/main" id="{B5BEA63D-29E6-CBB8-87AA-D9E207FFB40E}"/>
              </a:ext>
            </a:extLst>
          </p:cNvPr>
          <p:cNvSpPr txBox="1"/>
          <p:nvPr/>
        </p:nvSpPr>
        <p:spPr>
          <a:xfrm>
            <a:off x="7348810" y="5272182"/>
            <a:ext cx="6136480" cy="464871"/>
          </a:xfrm>
          <a:prstGeom prst="rect">
            <a:avLst/>
          </a:prstGeom>
          <a:noFill/>
        </p:spPr>
        <p:txBody>
          <a:bodyPr wrap="square">
            <a:spAutoFit/>
          </a:bodyPr>
          <a:lstStyle/>
          <a:p>
            <a:pPr algn="just">
              <a:lnSpc>
                <a:spcPct val="150000"/>
              </a:lnSpc>
              <a:spcAft>
                <a:spcPts val="800"/>
              </a:spcAft>
            </a:pPr>
            <a:r>
              <a:rPr lang="fr-FR" sz="1800" kern="0" dirty="0">
                <a:solidFill>
                  <a:srgbClr val="000000"/>
                </a:solidFill>
                <a:effectLst/>
                <a:latin typeface="+mj-lt"/>
                <a:ea typeface="Calibri" panose="020F0502020204030204" pitchFamily="34" charset="0"/>
                <a:cs typeface="Times New Roman" panose="02020603050405020304" pitchFamily="18" charset="0"/>
              </a:rPr>
              <a:t>Association de femmes très militantes </a:t>
            </a:r>
            <a:endParaRPr lang="fr-FR" sz="1800" kern="100" dirty="0">
              <a:effectLst/>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35668883"/>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2399C3F7-5431-AE7C-22B4-9E6C4076BD73}"/>
              </a:ext>
            </a:extLst>
          </p:cNvPr>
          <p:cNvSpPr txBox="1"/>
          <p:nvPr/>
        </p:nvSpPr>
        <p:spPr>
          <a:xfrm>
            <a:off x="1" y="0"/>
            <a:ext cx="2600324" cy="584775"/>
          </a:xfrm>
          <a:prstGeom prst="rect">
            <a:avLst/>
          </a:prstGeom>
          <a:solidFill>
            <a:srgbClr val="941651">
              <a:alpha val="58039"/>
            </a:srgbClr>
          </a:solidFill>
        </p:spPr>
        <p:txBody>
          <a:bodyPr wrap="square" rtlCol="0">
            <a:spAutoFit/>
          </a:bodyPr>
          <a:lstStyle/>
          <a:p>
            <a:r>
              <a:rPr lang="fr-FR" sz="3200" dirty="0">
                <a:latin typeface="+mj-lt"/>
              </a:rPr>
              <a:t> Rééducation</a:t>
            </a:r>
          </a:p>
        </p:txBody>
      </p:sp>
      <p:sp>
        <p:nvSpPr>
          <p:cNvPr id="4" name="ZoneTexte 3">
            <a:extLst>
              <a:ext uri="{FF2B5EF4-FFF2-40B4-BE49-F238E27FC236}">
                <a16:creationId xmlns:a16="http://schemas.microsoft.com/office/drawing/2014/main" id="{2F344EFB-D138-C0F3-AE0D-9D99186A5CE2}"/>
              </a:ext>
            </a:extLst>
          </p:cNvPr>
          <p:cNvSpPr txBox="1"/>
          <p:nvPr/>
        </p:nvSpPr>
        <p:spPr>
          <a:xfrm>
            <a:off x="1120877" y="1559714"/>
            <a:ext cx="9606115" cy="3578544"/>
          </a:xfrm>
          <a:prstGeom prst="rect">
            <a:avLst/>
          </a:prstGeom>
          <a:noFill/>
        </p:spPr>
        <p:txBody>
          <a:bodyPr wrap="square">
            <a:spAutoFit/>
          </a:bodyPr>
          <a:lstStyle/>
          <a:p>
            <a:pPr algn="just">
              <a:lnSpc>
                <a:spcPct val="150000"/>
              </a:lnSpc>
              <a:spcAft>
                <a:spcPts val="800"/>
              </a:spcAft>
            </a:pPr>
            <a:r>
              <a:rPr lang="fr-FR"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Quel que soit le type de reconstruction, la rééducation s’articulera autour :</a:t>
            </a:r>
            <a:endParaRPr lang="fr-FR"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indent="-342900" algn="just">
              <a:lnSpc>
                <a:spcPct val="150000"/>
              </a:lnSpc>
              <a:spcAft>
                <a:spcPts val="800"/>
              </a:spcAft>
              <a:buFont typeface="Symbol" panose="05050102010706020507" pitchFamily="18" charset="2"/>
              <a:buChar char=""/>
            </a:pPr>
            <a:r>
              <a:rPr lang="fr-FR"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 la r</a:t>
            </a:r>
            <a:r>
              <a:rPr lang="fr-FR" dirty="0">
                <a:solidFill>
                  <a:srgbClr val="000000"/>
                </a:solidFill>
                <a:latin typeface="Calibri" panose="020F0502020204030204" pitchFamily="34" charset="0"/>
                <a:ea typeface="Calibri" panose="020F0502020204030204" pitchFamily="34" charset="0"/>
                <a:cs typeface="Times New Roman" panose="02020603050405020304" pitchFamily="18" charset="0"/>
              </a:rPr>
              <a:t>écupération de la trophicité cutanée et de la souplesse des tissus </a:t>
            </a:r>
          </a:p>
          <a:p>
            <a:pPr marL="342900" lvl="0" indent="-342900" algn="just">
              <a:lnSpc>
                <a:spcPct val="150000"/>
              </a:lnSpc>
              <a:buFont typeface="Symbol" panose="05050102010706020507" pitchFamily="18" charset="2"/>
              <a:buChar char=""/>
            </a:pP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Du travail des cicatrices que ce soit les cicatrices de la zone reconstruite ou de celle de prise de lambeau</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buFont typeface="Symbol" panose="05050102010706020507" pitchFamily="18" charset="2"/>
              <a:buChar char=""/>
            </a:pP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 la résorption de l’œdème post opératoire et résiduel</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buFont typeface="Symbol" panose="05050102010706020507" pitchFamily="18" charset="2"/>
              <a:buChar char=""/>
            </a:pP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 la lutte contre les raideurs notamment l’épaule et la charnière cervico dorsale (enroulement fréquent)</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800"/>
              </a:spcAft>
              <a:buFont typeface="Symbol" panose="05050102010706020507" pitchFamily="18" charset="2"/>
              <a:buChar char=""/>
            </a:pPr>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  la récupération de l’autonomie et de la reprise de l’activité</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7934297"/>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2399C3F7-5431-AE7C-22B4-9E6C4076BD73}"/>
              </a:ext>
            </a:extLst>
          </p:cNvPr>
          <p:cNvSpPr txBox="1"/>
          <p:nvPr/>
        </p:nvSpPr>
        <p:spPr>
          <a:xfrm>
            <a:off x="1" y="0"/>
            <a:ext cx="2307264" cy="584775"/>
          </a:xfrm>
          <a:prstGeom prst="rect">
            <a:avLst/>
          </a:prstGeom>
          <a:solidFill>
            <a:srgbClr val="941651">
              <a:alpha val="58039"/>
            </a:srgbClr>
          </a:solidFill>
        </p:spPr>
        <p:txBody>
          <a:bodyPr wrap="square" rtlCol="0">
            <a:spAutoFit/>
          </a:bodyPr>
          <a:lstStyle/>
          <a:p>
            <a:r>
              <a:rPr lang="fr-FR" sz="3200" dirty="0">
                <a:latin typeface="+mj-lt"/>
              </a:rPr>
              <a:t> Les implants</a:t>
            </a:r>
          </a:p>
        </p:txBody>
      </p:sp>
      <p:sp>
        <p:nvSpPr>
          <p:cNvPr id="2" name="ZoneTexte 1">
            <a:extLst>
              <a:ext uri="{FF2B5EF4-FFF2-40B4-BE49-F238E27FC236}">
                <a16:creationId xmlns:a16="http://schemas.microsoft.com/office/drawing/2014/main" id="{6521F2F7-2552-98CF-AE15-C1CBBD072E03}"/>
              </a:ext>
            </a:extLst>
          </p:cNvPr>
          <p:cNvSpPr txBox="1"/>
          <p:nvPr/>
        </p:nvSpPr>
        <p:spPr>
          <a:xfrm>
            <a:off x="716833" y="710156"/>
            <a:ext cx="10915650" cy="3788473"/>
          </a:xfrm>
          <a:prstGeom prst="rect">
            <a:avLst/>
          </a:prstGeom>
          <a:noFill/>
        </p:spPr>
        <p:txBody>
          <a:bodyPr wrap="square" rtlCol="0">
            <a:spAutoFit/>
          </a:bodyPr>
          <a:lstStyle/>
          <a:p>
            <a:pPr algn="just">
              <a:lnSpc>
                <a:spcPct val="150000"/>
              </a:lnSpc>
              <a:spcAft>
                <a:spcPts val="800"/>
              </a:spcAft>
            </a:pPr>
            <a:r>
              <a:rPr lang="fr-FR" sz="1600" kern="0" dirty="0">
                <a:solidFill>
                  <a:srgbClr val="000000"/>
                </a:solidFill>
                <a:latin typeface="+mj-lt"/>
                <a:ea typeface="Calibri" panose="020F0502020204030204" pitchFamily="34" charset="0"/>
                <a:cs typeface="Times New Roman" panose="02020603050405020304" pitchFamily="18" charset="0"/>
              </a:rPr>
              <a:t>Il existe différentes formes et textures de prothèse, ronde ou anatomique de texture lisse ou texturée (notamment pour éviter les coques)</a:t>
            </a:r>
          </a:p>
          <a:p>
            <a:pPr algn="just">
              <a:lnSpc>
                <a:spcPct val="150000"/>
              </a:lnSpc>
              <a:spcAft>
                <a:spcPts val="800"/>
              </a:spcAft>
            </a:pPr>
            <a:r>
              <a:rPr lang="fr-FR" sz="1600" kern="0" dirty="0">
                <a:solidFill>
                  <a:srgbClr val="000000"/>
                </a:solidFill>
                <a:effectLst/>
                <a:latin typeface="+mj-lt"/>
                <a:ea typeface="Calibri" panose="020F0502020204030204" pitchFamily="34" charset="0"/>
                <a:cs typeface="Times New Roman" panose="02020603050405020304" pitchFamily="18" charset="0"/>
              </a:rPr>
              <a:t>- Prothèse d’expansion (expanseurs) pour augmenter progressivement par sérum physiologique l’</a:t>
            </a:r>
            <a:r>
              <a:rPr lang="fr-FR" sz="1600" kern="0" dirty="0">
                <a:solidFill>
                  <a:srgbClr val="000000"/>
                </a:solidFill>
                <a:latin typeface="+mj-lt"/>
                <a:ea typeface="Calibri" panose="020F0502020204030204" pitchFamily="34" charset="0"/>
                <a:cs typeface="Times New Roman" panose="02020603050405020304" pitchFamily="18" charset="0"/>
              </a:rPr>
              <a:t>é</a:t>
            </a:r>
            <a:r>
              <a:rPr lang="fr-FR" sz="1600" kern="0" dirty="0">
                <a:solidFill>
                  <a:srgbClr val="000000"/>
                </a:solidFill>
                <a:effectLst/>
                <a:latin typeface="+mj-lt"/>
                <a:ea typeface="Calibri" panose="020F0502020204030204" pitchFamily="34" charset="0"/>
                <a:cs typeface="Times New Roman" panose="02020603050405020304" pitchFamily="18" charset="0"/>
              </a:rPr>
              <a:t>tirement de la peau puis changée par une prothèse en silicone quand l’étirement souhaité est obtenu</a:t>
            </a:r>
            <a:endParaRPr lang="fr-FR" sz="1600" kern="100" dirty="0">
              <a:effectLst/>
              <a:latin typeface="+mj-lt"/>
              <a:ea typeface="Calibri" panose="020F0502020204030204" pitchFamily="34" charset="0"/>
              <a:cs typeface="Times New Roman" panose="02020603050405020304" pitchFamily="18" charset="0"/>
            </a:endParaRPr>
          </a:p>
          <a:p>
            <a:pPr algn="just">
              <a:lnSpc>
                <a:spcPct val="150000"/>
              </a:lnSpc>
              <a:spcAft>
                <a:spcPts val="800"/>
              </a:spcAft>
            </a:pPr>
            <a:r>
              <a:rPr lang="fr-FR" sz="1600" kern="0" dirty="0">
                <a:solidFill>
                  <a:srgbClr val="000000"/>
                </a:solidFill>
                <a:latin typeface="+mj-lt"/>
                <a:ea typeface="Calibri" panose="020F0502020204030204" pitchFamily="34" charset="0"/>
                <a:cs typeface="Times New Roman" panose="02020603050405020304" pitchFamily="18" charset="0"/>
              </a:rPr>
              <a:t>- </a:t>
            </a:r>
            <a:r>
              <a:rPr lang="fr-FR" sz="1600" kern="0" dirty="0">
                <a:solidFill>
                  <a:srgbClr val="000000"/>
                </a:solidFill>
                <a:effectLst/>
                <a:latin typeface="+mj-lt"/>
                <a:ea typeface="Calibri" panose="020F0502020204030204" pitchFamily="34" charset="0"/>
                <a:cs typeface="Times New Roman" panose="02020603050405020304" pitchFamily="18" charset="0"/>
              </a:rPr>
              <a:t>Souvent placée dans le plan retro pectoral (arrière du muscle grand pectoral), on décolle le plan supéro-externe et en inféro- interne on décolle des fibres pour accueillir la prothèse d’expansion et on ajoute toutes les 3 semaines 60 a 120 ml de sérum physiologique </a:t>
            </a:r>
            <a:endParaRPr lang="fr-FR" sz="1600" kern="100" dirty="0">
              <a:effectLst/>
              <a:latin typeface="+mj-lt"/>
              <a:ea typeface="Calibri" panose="020F0502020204030204" pitchFamily="34" charset="0"/>
              <a:cs typeface="Times New Roman" panose="02020603050405020304" pitchFamily="18" charset="0"/>
            </a:endParaRPr>
          </a:p>
          <a:p>
            <a:pPr algn="just">
              <a:lnSpc>
                <a:spcPct val="150000"/>
              </a:lnSpc>
              <a:spcAft>
                <a:spcPts val="800"/>
              </a:spcAft>
            </a:pPr>
            <a:r>
              <a:rPr lang="fr-FR" sz="1600" kern="100" dirty="0">
                <a:solidFill>
                  <a:srgbClr val="000000"/>
                </a:solidFill>
                <a:effectLst/>
                <a:latin typeface="+mj-lt"/>
                <a:ea typeface="Calibri" panose="020F0502020204030204" pitchFamily="34" charset="0"/>
                <a:cs typeface="Times New Roman" panose="02020603050405020304" pitchFamily="18" charset="0"/>
              </a:rPr>
              <a:t>- Parfois mais plus risqué en prépectoral dans la loge de mastectomie (plus rapide et plus confortable) car si problème de cicatrisation la prothèse est sous cutanée et côt</a:t>
            </a:r>
            <a:r>
              <a:rPr lang="fr-FR" sz="1600" kern="100" dirty="0">
                <a:solidFill>
                  <a:srgbClr val="000000"/>
                </a:solidFill>
                <a:latin typeface="+mj-lt"/>
                <a:ea typeface="Calibri" panose="020F0502020204030204" pitchFamily="34" charset="0"/>
                <a:cs typeface="Times New Roman" panose="02020603050405020304" pitchFamily="18" charset="0"/>
              </a:rPr>
              <a:t>é</a:t>
            </a:r>
            <a:r>
              <a:rPr lang="fr-FR" sz="1600" kern="100" dirty="0">
                <a:solidFill>
                  <a:srgbClr val="000000"/>
                </a:solidFill>
                <a:effectLst/>
                <a:latin typeface="+mj-lt"/>
                <a:ea typeface="Calibri" panose="020F0502020204030204" pitchFamily="34" charset="0"/>
                <a:cs typeface="Times New Roman" panose="02020603050405020304" pitchFamily="18" charset="0"/>
              </a:rPr>
              <a:t> esthétique vagues possibles </a:t>
            </a:r>
            <a:endParaRPr lang="fr-FR" sz="1600" kern="100" dirty="0">
              <a:effectLst/>
              <a:latin typeface="+mj-lt"/>
              <a:ea typeface="Calibri" panose="020F0502020204030204" pitchFamily="34" charset="0"/>
              <a:cs typeface="Times New Roman" panose="02020603050405020304" pitchFamily="18" charset="0"/>
            </a:endParaRPr>
          </a:p>
        </p:txBody>
      </p:sp>
      <p:pic>
        <p:nvPicPr>
          <p:cNvPr id="3" name="Image 2" descr="Reconstruction Prothétique – bendavid-athias">
            <a:extLst>
              <a:ext uri="{FF2B5EF4-FFF2-40B4-BE49-F238E27FC236}">
                <a16:creationId xmlns:a16="http://schemas.microsoft.com/office/drawing/2014/main" id="{792B3AA4-6166-1FC5-7278-C0805D73F9D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958485" y="4092459"/>
            <a:ext cx="3380106" cy="2544007"/>
          </a:xfrm>
          <a:prstGeom prst="rect">
            <a:avLst/>
          </a:prstGeom>
          <a:noFill/>
          <a:ln>
            <a:noFill/>
          </a:ln>
        </p:spPr>
      </p:pic>
    </p:spTree>
    <p:extLst>
      <p:ext uri="{BB962C8B-B14F-4D97-AF65-F5344CB8AC3E}">
        <p14:creationId xmlns:p14="http://schemas.microsoft.com/office/powerpoint/2010/main" val="883546197"/>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06E20A7E-8412-26B0-868A-BEC8CB02C3B5}"/>
              </a:ext>
            </a:extLst>
          </p:cNvPr>
          <p:cNvSpPr txBox="1"/>
          <p:nvPr/>
        </p:nvSpPr>
        <p:spPr>
          <a:xfrm>
            <a:off x="1" y="0"/>
            <a:ext cx="2307264" cy="584775"/>
          </a:xfrm>
          <a:prstGeom prst="rect">
            <a:avLst/>
          </a:prstGeom>
          <a:solidFill>
            <a:srgbClr val="941651">
              <a:alpha val="58039"/>
            </a:srgbClr>
          </a:solidFill>
        </p:spPr>
        <p:txBody>
          <a:bodyPr wrap="square" rtlCol="0">
            <a:spAutoFit/>
          </a:bodyPr>
          <a:lstStyle/>
          <a:p>
            <a:r>
              <a:rPr lang="fr-FR" sz="3200" dirty="0">
                <a:latin typeface="+mj-lt"/>
              </a:rPr>
              <a:t> Les implants</a:t>
            </a:r>
          </a:p>
        </p:txBody>
      </p:sp>
      <p:sp>
        <p:nvSpPr>
          <p:cNvPr id="4" name="ZoneTexte 3">
            <a:extLst>
              <a:ext uri="{FF2B5EF4-FFF2-40B4-BE49-F238E27FC236}">
                <a16:creationId xmlns:a16="http://schemas.microsoft.com/office/drawing/2014/main" id="{96594E22-9C97-5C44-E630-97D707A969DB}"/>
              </a:ext>
            </a:extLst>
          </p:cNvPr>
          <p:cNvSpPr txBox="1"/>
          <p:nvPr/>
        </p:nvSpPr>
        <p:spPr>
          <a:xfrm>
            <a:off x="1258529" y="702763"/>
            <a:ext cx="10038735" cy="880369"/>
          </a:xfrm>
          <a:prstGeom prst="rect">
            <a:avLst/>
          </a:prstGeom>
          <a:noFill/>
        </p:spPr>
        <p:txBody>
          <a:bodyPr wrap="square">
            <a:spAutoFit/>
          </a:bodyPr>
          <a:lstStyle/>
          <a:p>
            <a:pPr>
              <a:lnSpc>
                <a:spcPct val="150000"/>
              </a:lnSpc>
              <a:spcAft>
                <a:spcPts val="800"/>
              </a:spcAft>
            </a:pPr>
            <a:r>
              <a:rPr lang="fr-FR" kern="0" dirty="0">
                <a:solidFill>
                  <a:srgbClr val="000000"/>
                </a:solidFill>
                <a:latin typeface="+mj-lt"/>
                <a:ea typeface="Calibri" panose="020F0502020204030204" pitchFamily="34" charset="0"/>
                <a:cs typeface="Times New Roman" panose="02020603050405020304" pitchFamily="18" charset="0"/>
              </a:rPr>
              <a:t>On porte un soutien-gorge compressif et une bande d’abaissement pendant 6 semaines, le sillon sous mammaire reste fragile 6 semaines donc attention à la mobilité de l’épaule qui le mettrait en tension.</a:t>
            </a:r>
          </a:p>
        </p:txBody>
      </p:sp>
      <p:sp>
        <p:nvSpPr>
          <p:cNvPr id="5" name="ZoneTexte 4">
            <a:extLst>
              <a:ext uri="{FF2B5EF4-FFF2-40B4-BE49-F238E27FC236}">
                <a16:creationId xmlns:a16="http://schemas.microsoft.com/office/drawing/2014/main" id="{0086B459-EE7B-F8A4-1D38-86069C48B280}"/>
              </a:ext>
            </a:extLst>
          </p:cNvPr>
          <p:cNvSpPr txBox="1"/>
          <p:nvPr/>
        </p:nvSpPr>
        <p:spPr>
          <a:xfrm>
            <a:off x="2307265" y="1583132"/>
            <a:ext cx="6130412" cy="4922501"/>
          </a:xfrm>
          <a:prstGeom prst="rect">
            <a:avLst/>
          </a:prstGeom>
          <a:noFill/>
        </p:spPr>
        <p:txBody>
          <a:bodyPr wrap="square">
            <a:spAutoFit/>
          </a:bodyPr>
          <a:lstStyle/>
          <a:p>
            <a:pPr algn="just">
              <a:lnSpc>
                <a:spcPct val="150000"/>
              </a:lnSpc>
              <a:spcAft>
                <a:spcPts val="800"/>
              </a:spcAft>
            </a:pPr>
            <a:r>
              <a:rPr lang="fr-FR" u="sng" kern="0" dirty="0">
                <a:solidFill>
                  <a:srgbClr val="000000"/>
                </a:solidFill>
                <a:latin typeface="+mj-lt"/>
                <a:ea typeface="Calibri" panose="020F0502020204030204" pitchFamily="34" charset="0"/>
                <a:cs typeface="Times New Roman" panose="02020603050405020304" pitchFamily="18" charset="0"/>
              </a:rPr>
              <a:t>Complications</a:t>
            </a:r>
            <a:r>
              <a:rPr lang="fr-FR" kern="0" dirty="0">
                <a:solidFill>
                  <a:srgbClr val="000000"/>
                </a:solidFill>
                <a:latin typeface="+mj-lt"/>
                <a:ea typeface="Calibri" panose="020F0502020204030204" pitchFamily="34" charset="0"/>
                <a:cs typeface="Times New Roman" panose="02020603050405020304" pitchFamily="18" charset="0"/>
              </a:rPr>
              <a:t> :</a:t>
            </a:r>
          </a:p>
          <a:p>
            <a:pPr marL="342900" lvl="0" indent="-342900" algn="just">
              <a:lnSpc>
                <a:spcPct val="150000"/>
              </a:lnSpc>
              <a:spcAft>
                <a:spcPts val="800"/>
              </a:spcAft>
              <a:buFont typeface="Symbol" panose="05050102010706020507" pitchFamily="18" charset="2"/>
              <a:buChar char=""/>
            </a:pPr>
            <a:r>
              <a:rPr lang="fr-FR" kern="0" dirty="0">
                <a:solidFill>
                  <a:srgbClr val="000000"/>
                </a:solidFill>
                <a:latin typeface="+mj-lt"/>
                <a:ea typeface="Calibri" panose="020F0502020204030204" pitchFamily="34" charset="0"/>
                <a:cs typeface="Times New Roman" panose="02020603050405020304" pitchFamily="18" charset="0"/>
              </a:rPr>
              <a:t>Hématome </a:t>
            </a:r>
          </a:p>
          <a:p>
            <a:pPr marL="342900" lvl="0" indent="-342900" algn="just">
              <a:lnSpc>
                <a:spcPct val="150000"/>
              </a:lnSpc>
              <a:spcAft>
                <a:spcPts val="800"/>
              </a:spcAft>
              <a:buFont typeface="Symbol" panose="05050102010706020507" pitchFamily="18" charset="2"/>
              <a:buChar char=""/>
            </a:pPr>
            <a:r>
              <a:rPr lang="fr-FR" kern="0" dirty="0">
                <a:solidFill>
                  <a:srgbClr val="000000"/>
                </a:solidFill>
                <a:latin typeface="+mj-lt"/>
                <a:ea typeface="Calibri" panose="020F0502020204030204" pitchFamily="34" charset="0"/>
                <a:cs typeface="Times New Roman" panose="02020603050405020304" pitchFamily="18" charset="0"/>
              </a:rPr>
              <a:t>Infection : ôter la prothèse et reconstruction reportée</a:t>
            </a:r>
          </a:p>
          <a:p>
            <a:pPr marL="342900" lvl="0" indent="-342900" algn="just">
              <a:lnSpc>
                <a:spcPct val="150000"/>
              </a:lnSpc>
              <a:spcAft>
                <a:spcPts val="800"/>
              </a:spcAft>
              <a:buFont typeface="Symbol" panose="05050102010706020507" pitchFamily="18" charset="2"/>
              <a:buChar char=""/>
            </a:pPr>
            <a:r>
              <a:rPr lang="fr-FR" kern="0" dirty="0">
                <a:solidFill>
                  <a:srgbClr val="000000"/>
                </a:solidFill>
                <a:latin typeface="+mj-lt"/>
                <a:ea typeface="Calibri" panose="020F0502020204030204" pitchFamily="34" charset="0"/>
                <a:cs typeface="Times New Roman" panose="02020603050405020304" pitchFamily="18" charset="0"/>
              </a:rPr>
              <a:t>Lymphocèle : péri prothèse à ponctionner </a:t>
            </a:r>
          </a:p>
          <a:p>
            <a:pPr marL="342900" lvl="0" indent="-342900" algn="just">
              <a:lnSpc>
                <a:spcPct val="150000"/>
              </a:lnSpc>
              <a:spcAft>
                <a:spcPts val="800"/>
              </a:spcAft>
              <a:buFont typeface="Symbol" panose="05050102010706020507" pitchFamily="18" charset="2"/>
              <a:buChar char=""/>
            </a:pPr>
            <a:r>
              <a:rPr lang="fr-FR" kern="0" dirty="0">
                <a:solidFill>
                  <a:srgbClr val="000000"/>
                </a:solidFill>
                <a:latin typeface="+mj-lt"/>
                <a:ea typeface="Calibri" panose="020F0502020204030204" pitchFamily="34" charset="0"/>
                <a:cs typeface="Times New Roman" panose="02020603050405020304" pitchFamily="18" charset="0"/>
              </a:rPr>
              <a:t>Nécrose rare : seulement sur tissu post radiothérapie </a:t>
            </a:r>
          </a:p>
          <a:p>
            <a:pPr marL="342900" lvl="0" indent="-342900" algn="just">
              <a:lnSpc>
                <a:spcPct val="150000"/>
              </a:lnSpc>
              <a:spcAft>
                <a:spcPts val="800"/>
              </a:spcAft>
              <a:buFont typeface="Symbol" panose="05050102010706020507" pitchFamily="18" charset="2"/>
              <a:buChar char=""/>
            </a:pPr>
            <a:r>
              <a:rPr lang="fr-FR" kern="0" dirty="0">
                <a:solidFill>
                  <a:srgbClr val="000000"/>
                </a:solidFill>
                <a:latin typeface="+mj-lt"/>
                <a:ea typeface="Calibri" panose="020F0502020204030204" pitchFamily="34" charset="0"/>
                <a:cs typeface="Times New Roman" panose="02020603050405020304" pitchFamily="18" charset="0"/>
              </a:rPr>
              <a:t>Coque péri prothétique : fibrose secondaire suite à la pose et à une réaction inflammatoire des tissus face à l’implant. Majorée en cas de radiothérapie, capsulectomie indiquée. </a:t>
            </a:r>
          </a:p>
          <a:p>
            <a:pPr marL="342900" lvl="0" indent="-342900" algn="just">
              <a:lnSpc>
                <a:spcPct val="150000"/>
              </a:lnSpc>
              <a:spcAft>
                <a:spcPts val="800"/>
              </a:spcAft>
              <a:buFont typeface="Symbol" panose="05050102010706020507" pitchFamily="18" charset="2"/>
              <a:buChar char=""/>
            </a:pPr>
            <a:r>
              <a:rPr lang="fr-FR" kern="0" dirty="0">
                <a:solidFill>
                  <a:srgbClr val="000000"/>
                </a:solidFill>
                <a:latin typeface="+mj-lt"/>
                <a:ea typeface="Calibri" panose="020F0502020204030204" pitchFamily="34" charset="0"/>
                <a:cs typeface="Times New Roman" panose="02020603050405020304" pitchFamily="18" charset="0"/>
              </a:rPr>
              <a:t>Rupture implant trouvée de manière fortuite, pas d’urgence </a:t>
            </a:r>
          </a:p>
          <a:p>
            <a:pPr marL="342900" indent="-342900" algn="just">
              <a:lnSpc>
                <a:spcPct val="150000"/>
              </a:lnSpc>
              <a:spcAft>
                <a:spcPts val="800"/>
              </a:spcAft>
              <a:buFont typeface="Symbol" panose="05050102010706020507" pitchFamily="18" charset="2"/>
              <a:buChar char=""/>
            </a:pPr>
            <a:r>
              <a:rPr lang="fr-FR" kern="0" dirty="0">
                <a:solidFill>
                  <a:srgbClr val="000000"/>
                </a:solidFill>
                <a:latin typeface="+mj-lt"/>
                <a:ea typeface="Calibri" panose="020F0502020204030204" pitchFamily="34" charset="0"/>
                <a:cs typeface="Times New Roman" panose="02020603050405020304" pitchFamily="18" charset="0"/>
              </a:rPr>
              <a:t>Vagues sous cutanées</a:t>
            </a:r>
          </a:p>
        </p:txBody>
      </p:sp>
    </p:spTree>
    <p:extLst>
      <p:ext uri="{BB962C8B-B14F-4D97-AF65-F5344CB8AC3E}">
        <p14:creationId xmlns:p14="http://schemas.microsoft.com/office/powerpoint/2010/main" val="2953649221"/>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B3FEB991-3A9C-9BFB-C39E-5BAF9548D04F}"/>
              </a:ext>
            </a:extLst>
          </p:cNvPr>
          <p:cNvSpPr txBox="1"/>
          <p:nvPr/>
        </p:nvSpPr>
        <p:spPr>
          <a:xfrm>
            <a:off x="1" y="0"/>
            <a:ext cx="2307264" cy="584775"/>
          </a:xfrm>
          <a:prstGeom prst="rect">
            <a:avLst/>
          </a:prstGeom>
          <a:solidFill>
            <a:srgbClr val="941651">
              <a:alpha val="58039"/>
            </a:srgbClr>
          </a:solidFill>
        </p:spPr>
        <p:txBody>
          <a:bodyPr wrap="square" rtlCol="0">
            <a:spAutoFit/>
          </a:bodyPr>
          <a:lstStyle/>
          <a:p>
            <a:r>
              <a:rPr lang="fr-FR" sz="3200" dirty="0">
                <a:latin typeface="+mj-lt"/>
              </a:rPr>
              <a:t> Les implants</a:t>
            </a:r>
          </a:p>
        </p:txBody>
      </p:sp>
      <p:pic>
        <p:nvPicPr>
          <p:cNvPr id="3" name="Image 2">
            <a:extLst>
              <a:ext uri="{FF2B5EF4-FFF2-40B4-BE49-F238E27FC236}">
                <a16:creationId xmlns:a16="http://schemas.microsoft.com/office/drawing/2014/main" id="{8B2908F9-724F-A976-30FA-26FFA3EBAC0B}"/>
              </a:ext>
            </a:extLst>
          </p:cNvPr>
          <p:cNvPicPr>
            <a:picLocks noChangeAspect="1"/>
          </p:cNvPicPr>
          <p:nvPr/>
        </p:nvPicPr>
        <p:blipFill>
          <a:blip r:embed="rId2"/>
          <a:stretch>
            <a:fillRect/>
          </a:stretch>
        </p:blipFill>
        <p:spPr>
          <a:xfrm>
            <a:off x="638492" y="1406266"/>
            <a:ext cx="3244180" cy="4325873"/>
          </a:xfrm>
          <a:prstGeom prst="rect">
            <a:avLst/>
          </a:prstGeom>
        </p:spPr>
      </p:pic>
      <p:pic>
        <p:nvPicPr>
          <p:cNvPr id="4" name="Image 3" descr="Une image contenant personne, intérieur, tête&#10;&#10;Description générée automatiquement">
            <a:extLst>
              <a:ext uri="{FF2B5EF4-FFF2-40B4-BE49-F238E27FC236}">
                <a16:creationId xmlns:a16="http://schemas.microsoft.com/office/drawing/2014/main" id="{B471404D-1292-691A-C038-19A13A869E1B}"/>
              </a:ext>
            </a:extLst>
          </p:cNvPr>
          <p:cNvPicPr>
            <a:picLocks noChangeAspect="1"/>
          </p:cNvPicPr>
          <p:nvPr/>
        </p:nvPicPr>
        <p:blipFill>
          <a:blip r:embed="rId3"/>
          <a:stretch>
            <a:fillRect/>
          </a:stretch>
        </p:blipFill>
        <p:spPr>
          <a:xfrm>
            <a:off x="4705826" y="1406266"/>
            <a:ext cx="3244180" cy="4325873"/>
          </a:xfrm>
          <a:prstGeom prst="rect">
            <a:avLst/>
          </a:prstGeom>
        </p:spPr>
      </p:pic>
      <p:pic>
        <p:nvPicPr>
          <p:cNvPr id="5" name="Image 4" descr="Une image contenant personne, Torse, estomac, muscle&#10;&#10;Description générée automatiquement">
            <a:extLst>
              <a:ext uri="{FF2B5EF4-FFF2-40B4-BE49-F238E27FC236}">
                <a16:creationId xmlns:a16="http://schemas.microsoft.com/office/drawing/2014/main" id="{A8356E65-4F59-6FF1-21AD-B7263B763C67}"/>
              </a:ext>
            </a:extLst>
          </p:cNvPr>
          <p:cNvPicPr>
            <a:picLocks noChangeAspect="1"/>
          </p:cNvPicPr>
          <p:nvPr/>
        </p:nvPicPr>
        <p:blipFill>
          <a:blip r:embed="rId4"/>
          <a:stretch>
            <a:fillRect/>
          </a:stretch>
        </p:blipFill>
        <p:spPr>
          <a:xfrm>
            <a:off x="8773160" y="1406265"/>
            <a:ext cx="2786204" cy="4328583"/>
          </a:xfrm>
          <a:prstGeom prst="rect">
            <a:avLst/>
          </a:prstGeom>
        </p:spPr>
      </p:pic>
    </p:spTree>
    <p:extLst>
      <p:ext uri="{BB962C8B-B14F-4D97-AF65-F5344CB8AC3E}">
        <p14:creationId xmlns:p14="http://schemas.microsoft.com/office/powerpoint/2010/main" val="26248672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28688FEB-361A-D017-D784-525C9CFD14DA}"/>
              </a:ext>
            </a:extLst>
          </p:cNvPr>
          <p:cNvSpPr txBox="1"/>
          <p:nvPr/>
        </p:nvSpPr>
        <p:spPr>
          <a:xfrm>
            <a:off x="1" y="0"/>
            <a:ext cx="3891515" cy="584775"/>
          </a:xfrm>
          <a:prstGeom prst="rect">
            <a:avLst/>
          </a:prstGeom>
          <a:solidFill>
            <a:srgbClr val="941651">
              <a:alpha val="58039"/>
            </a:srgbClr>
          </a:solidFill>
        </p:spPr>
        <p:txBody>
          <a:bodyPr wrap="square" rtlCol="0">
            <a:spAutoFit/>
          </a:bodyPr>
          <a:lstStyle/>
          <a:p>
            <a:r>
              <a:rPr lang="fr-FR" sz="3200" dirty="0">
                <a:latin typeface="+mj-lt"/>
              </a:rPr>
              <a:t>Antécédents familiaux</a:t>
            </a:r>
          </a:p>
        </p:txBody>
      </p:sp>
      <p:sp>
        <p:nvSpPr>
          <p:cNvPr id="3" name="ZoneTexte 2">
            <a:extLst>
              <a:ext uri="{FF2B5EF4-FFF2-40B4-BE49-F238E27FC236}">
                <a16:creationId xmlns:a16="http://schemas.microsoft.com/office/drawing/2014/main" id="{747C396F-CE00-A92D-83BC-8C3D177C95F0}"/>
              </a:ext>
            </a:extLst>
          </p:cNvPr>
          <p:cNvSpPr txBox="1"/>
          <p:nvPr/>
        </p:nvSpPr>
        <p:spPr>
          <a:xfrm>
            <a:off x="1531088" y="1720175"/>
            <a:ext cx="9452343" cy="2945615"/>
          </a:xfrm>
          <a:prstGeom prst="rect">
            <a:avLst/>
          </a:prstGeom>
          <a:noFill/>
        </p:spPr>
        <p:txBody>
          <a:bodyPr wrap="square">
            <a:spAutoFit/>
          </a:bodyPr>
          <a:lstStyle/>
          <a:p>
            <a:pPr algn="just">
              <a:lnSpc>
                <a:spcPct val="150000"/>
              </a:lnSpc>
              <a:spcAft>
                <a:spcPts val="800"/>
              </a:spcAft>
            </a:pPr>
            <a:r>
              <a:rPr lang="fr-FR" sz="1600" kern="100" dirty="0">
                <a:effectLst/>
                <a:latin typeface="+mj-lt"/>
                <a:ea typeface="Calibri" panose="020F0502020204030204" pitchFamily="34" charset="0"/>
                <a:cs typeface="Times New Roman" panose="02020603050405020304" pitchFamily="18" charset="0"/>
              </a:rPr>
              <a:t>➝ </a:t>
            </a:r>
            <a:r>
              <a:rPr lang="fr-FR" sz="1600" kern="0" dirty="0">
                <a:solidFill>
                  <a:srgbClr val="000000"/>
                </a:solidFill>
                <a:effectLst/>
                <a:latin typeface="+mj-lt"/>
                <a:ea typeface="Calibri" panose="020F0502020204030204" pitchFamily="34" charset="0"/>
                <a:cs typeface="Times New Roman" panose="02020603050405020304" pitchFamily="18" charset="0"/>
              </a:rPr>
              <a:t>5 % des cancers du sein seraient liés à une prédisposition génétique BRACA1 BRCA2</a:t>
            </a:r>
            <a:endParaRPr lang="fr-FR" sz="1400" kern="100" dirty="0">
              <a:effectLst/>
              <a:latin typeface="+mj-lt"/>
              <a:ea typeface="Calibri" panose="020F0502020204030204" pitchFamily="34" charset="0"/>
              <a:cs typeface="Times New Roman" panose="02020603050405020304" pitchFamily="18" charset="0"/>
            </a:endParaRPr>
          </a:p>
          <a:p>
            <a:pPr algn="just">
              <a:lnSpc>
                <a:spcPct val="150000"/>
              </a:lnSpc>
              <a:spcAft>
                <a:spcPts val="800"/>
              </a:spcAft>
            </a:pPr>
            <a:r>
              <a:rPr lang="fr-FR" sz="1600" kern="100" dirty="0">
                <a:effectLst/>
                <a:latin typeface="+mj-lt"/>
                <a:ea typeface="Calibri" panose="020F0502020204030204" pitchFamily="34" charset="0"/>
                <a:cs typeface="Times New Roman" panose="02020603050405020304" pitchFamily="18" charset="0"/>
              </a:rPr>
              <a:t>➝ </a:t>
            </a:r>
            <a:r>
              <a:rPr lang="fr-FR" sz="1600" kern="0" dirty="0">
                <a:solidFill>
                  <a:srgbClr val="000000"/>
                </a:solidFill>
                <a:effectLst/>
                <a:latin typeface="+mj-lt"/>
                <a:ea typeface="Calibri" panose="020F0502020204030204" pitchFamily="34" charset="0"/>
                <a:cs typeface="Times New Roman" panose="02020603050405020304" pitchFamily="18" charset="0"/>
              </a:rPr>
              <a:t>En pratique une femme dont la mère a eu un cancer a 2 fois plus de risque d’avoir un cancer du sein, risque encore plus élevé si la mère n’était pas ménopausée à la date du cancer</a:t>
            </a:r>
            <a:endParaRPr lang="fr-FR" sz="1400" kern="100" dirty="0">
              <a:effectLst/>
              <a:latin typeface="+mj-lt"/>
              <a:ea typeface="Calibri" panose="020F0502020204030204" pitchFamily="34" charset="0"/>
              <a:cs typeface="Times New Roman" panose="02020603050405020304" pitchFamily="18" charset="0"/>
            </a:endParaRPr>
          </a:p>
          <a:p>
            <a:pPr algn="just">
              <a:lnSpc>
                <a:spcPct val="150000"/>
              </a:lnSpc>
              <a:spcAft>
                <a:spcPts val="800"/>
              </a:spcAft>
            </a:pPr>
            <a:r>
              <a:rPr lang="fr-FR" sz="1600" kern="100" dirty="0">
                <a:effectLst/>
                <a:latin typeface="+mj-lt"/>
                <a:ea typeface="Calibri" panose="020F0502020204030204" pitchFamily="34" charset="0"/>
                <a:cs typeface="Times New Roman" panose="02020603050405020304" pitchFamily="18" charset="0"/>
              </a:rPr>
              <a:t>➝ </a:t>
            </a:r>
            <a:r>
              <a:rPr lang="fr-FR" sz="1600" kern="0" dirty="0">
                <a:solidFill>
                  <a:srgbClr val="000000"/>
                </a:solidFill>
                <a:effectLst/>
                <a:latin typeface="+mj-lt"/>
                <a:ea typeface="Calibri" panose="020F0502020204030204" pitchFamily="34" charset="0"/>
                <a:cs typeface="Times New Roman" panose="02020603050405020304" pitchFamily="18" charset="0"/>
              </a:rPr>
              <a:t>Si plusieurs femmes parentes au premier degré ou second sont touchées par un cancer du sein ou de l’ovaire surtout si ces femmes sont jeunes (non ménopausées ,moins de 70 ans) il est recommandé une consultation d’oncogénétique pour éventuellement déboucher sur des tests génétiques </a:t>
            </a:r>
            <a:endParaRPr lang="fr-FR" sz="1400" kern="100" dirty="0">
              <a:effectLst/>
              <a:latin typeface="+mj-lt"/>
              <a:ea typeface="Calibri" panose="020F0502020204030204" pitchFamily="34" charset="0"/>
              <a:cs typeface="Times New Roman" panose="02020603050405020304" pitchFamily="18" charset="0"/>
            </a:endParaRPr>
          </a:p>
          <a:p>
            <a:pPr algn="just">
              <a:lnSpc>
                <a:spcPct val="150000"/>
              </a:lnSpc>
              <a:spcAft>
                <a:spcPts val="800"/>
              </a:spcAft>
            </a:pPr>
            <a:r>
              <a:rPr lang="fr-FR" sz="1600" kern="100" dirty="0">
                <a:effectLst/>
                <a:latin typeface="+mj-lt"/>
                <a:ea typeface="Calibri" panose="020F0502020204030204" pitchFamily="34" charset="0"/>
                <a:cs typeface="Times New Roman" panose="02020603050405020304" pitchFamily="18" charset="0"/>
              </a:rPr>
              <a:t>➝ </a:t>
            </a:r>
            <a:r>
              <a:rPr lang="fr-FR" sz="1600" kern="0" dirty="0">
                <a:solidFill>
                  <a:srgbClr val="000000"/>
                </a:solidFill>
                <a:effectLst/>
                <a:latin typeface="+mj-lt"/>
                <a:ea typeface="Calibri" panose="020F0502020204030204" pitchFamily="34" charset="0"/>
                <a:cs typeface="Times New Roman" panose="02020603050405020304" pitchFamily="18" charset="0"/>
              </a:rPr>
              <a:t>Mais parfois aucun gène n’est identifié et la fréquence des cas existe dans la famille </a:t>
            </a:r>
            <a:endParaRPr lang="fr-FR" sz="1400" kern="100" dirty="0">
              <a:effectLst/>
              <a:latin typeface="+mj-lt"/>
              <a:ea typeface="Calibri" panose="020F0502020204030204" pitchFamily="34" charset="0"/>
              <a:cs typeface="Times New Roman" panose="02020603050405020304" pitchFamily="18" charset="0"/>
            </a:endParaRPr>
          </a:p>
        </p:txBody>
      </p:sp>
      <p:pic>
        <p:nvPicPr>
          <p:cNvPr id="5" name="Image 4">
            <a:extLst>
              <a:ext uri="{FF2B5EF4-FFF2-40B4-BE49-F238E27FC236}">
                <a16:creationId xmlns:a16="http://schemas.microsoft.com/office/drawing/2014/main" id="{39F12CFD-B8E7-F245-71C1-1E2DA9C891F2}"/>
              </a:ext>
            </a:extLst>
          </p:cNvPr>
          <p:cNvPicPr>
            <a:picLocks noChangeAspect="1"/>
          </p:cNvPicPr>
          <p:nvPr/>
        </p:nvPicPr>
        <p:blipFill>
          <a:blip r:embed="rId2"/>
          <a:stretch>
            <a:fillRect/>
          </a:stretch>
        </p:blipFill>
        <p:spPr>
          <a:xfrm>
            <a:off x="9998149" y="430619"/>
            <a:ext cx="1625600" cy="1625600"/>
          </a:xfrm>
          <a:prstGeom prst="rect">
            <a:avLst/>
          </a:prstGeom>
        </p:spPr>
      </p:pic>
    </p:spTree>
    <p:extLst>
      <p:ext uri="{BB962C8B-B14F-4D97-AF65-F5344CB8AC3E}">
        <p14:creationId xmlns:p14="http://schemas.microsoft.com/office/powerpoint/2010/main" val="3723929278"/>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5EDB0193-F6AB-566C-C392-4F0358D3A97A}"/>
              </a:ext>
            </a:extLst>
          </p:cNvPr>
          <p:cNvSpPr txBox="1"/>
          <p:nvPr/>
        </p:nvSpPr>
        <p:spPr>
          <a:xfrm>
            <a:off x="1" y="0"/>
            <a:ext cx="2307264" cy="584775"/>
          </a:xfrm>
          <a:prstGeom prst="rect">
            <a:avLst/>
          </a:prstGeom>
          <a:solidFill>
            <a:srgbClr val="941651">
              <a:alpha val="58039"/>
            </a:srgbClr>
          </a:solidFill>
        </p:spPr>
        <p:txBody>
          <a:bodyPr wrap="square" rtlCol="0">
            <a:spAutoFit/>
          </a:bodyPr>
          <a:lstStyle/>
          <a:p>
            <a:r>
              <a:rPr lang="fr-FR" sz="3200" dirty="0">
                <a:latin typeface="+mj-lt"/>
              </a:rPr>
              <a:t> Les implants</a:t>
            </a:r>
          </a:p>
        </p:txBody>
      </p:sp>
      <p:sp>
        <p:nvSpPr>
          <p:cNvPr id="5" name="ZoneTexte 4">
            <a:extLst>
              <a:ext uri="{FF2B5EF4-FFF2-40B4-BE49-F238E27FC236}">
                <a16:creationId xmlns:a16="http://schemas.microsoft.com/office/drawing/2014/main" id="{D476A375-D23D-0626-FEF7-2699358D175E}"/>
              </a:ext>
            </a:extLst>
          </p:cNvPr>
          <p:cNvSpPr txBox="1"/>
          <p:nvPr/>
        </p:nvSpPr>
        <p:spPr>
          <a:xfrm>
            <a:off x="1681318" y="761755"/>
            <a:ext cx="9094838" cy="3419141"/>
          </a:xfrm>
          <a:prstGeom prst="rect">
            <a:avLst/>
          </a:prstGeom>
          <a:noFill/>
        </p:spPr>
        <p:txBody>
          <a:bodyPr wrap="square">
            <a:spAutoFit/>
          </a:bodyPr>
          <a:lstStyle/>
          <a:p>
            <a:pPr algn="just">
              <a:lnSpc>
                <a:spcPct val="150000"/>
              </a:lnSpc>
              <a:spcAft>
                <a:spcPts val="800"/>
              </a:spcAft>
            </a:pPr>
            <a:r>
              <a:rPr lang="fr-FR" sz="1600" b="1"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Spécificité rééducation :</a:t>
            </a:r>
            <a:endParaRPr lang="fr-FR" sz="1600" b="1" kern="100" dirty="0">
              <a:latin typeface="Calibri" panose="020F0502020204030204" pitchFamily="34" charset="0"/>
              <a:ea typeface="Calibri" panose="020F0502020204030204" pitchFamily="34" charset="0"/>
              <a:cs typeface="Times New Roman" panose="02020603050405020304" pitchFamily="18" charset="0"/>
            </a:endParaRPr>
          </a:p>
          <a:p>
            <a:pPr marL="285750" indent="-285750" algn="just">
              <a:lnSpc>
                <a:spcPct val="150000"/>
              </a:lnSpc>
              <a:spcAft>
                <a:spcPts val="800"/>
              </a:spcAft>
              <a:buFont typeface="Calibri" panose="020F0502020204030204" pitchFamily="34" charset="0"/>
              <a:buChar char="―"/>
            </a:pPr>
            <a:r>
              <a:rPr lang="fr-FR" sz="1600"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Travail de l’épaule et de la paroi cutanée à visée assouplissante. </a:t>
            </a:r>
          </a:p>
          <a:p>
            <a:pPr marL="285750" lvl="0" indent="-285750" algn="just">
              <a:lnSpc>
                <a:spcPct val="150000"/>
              </a:lnSpc>
              <a:spcAft>
                <a:spcPts val="800"/>
              </a:spcAft>
              <a:buFont typeface="Calibri" panose="020F0502020204030204" pitchFamily="34" charset="0"/>
              <a:buChar char="―"/>
            </a:pPr>
            <a:r>
              <a:rPr lang="fr-FR" sz="1600"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Mobilisation de la prothèse dans les 4 cadrans mais surtout inféro-interne pour lutter contre l’ascension de la prothèse.</a:t>
            </a:r>
          </a:p>
          <a:p>
            <a:pPr marL="285750" indent="-285750" algn="just">
              <a:lnSpc>
                <a:spcPct val="150000"/>
              </a:lnSpc>
              <a:spcAft>
                <a:spcPts val="800"/>
              </a:spcAft>
              <a:buFont typeface="Calibri" panose="020F0502020204030204" pitchFamily="34" charset="0"/>
              <a:buChar char="―"/>
            </a:pPr>
            <a:r>
              <a:rPr lang="fr-FR" sz="1600"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Résorber le lymphœdème si il existe pour éviter la fibrose qui crée la coque. </a:t>
            </a:r>
          </a:p>
          <a:p>
            <a:pPr marL="285750" lvl="0" indent="-285750" algn="just">
              <a:lnSpc>
                <a:spcPct val="150000"/>
              </a:lnSpc>
              <a:spcAft>
                <a:spcPts val="800"/>
              </a:spcAft>
              <a:buFont typeface="Calibri" panose="020F0502020204030204" pitchFamily="34" charset="0"/>
              <a:buChar char="―"/>
            </a:pPr>
            <a:r>
              <a:rPr lang="fr-FR" sz="1600"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Suite à la mise en place d’un corps étranger, création d’une capsule péri prothétique plus ou moins marquée, qui en s’épaississant peut devenir une coque, c’est une fibrose tissulaire secondaire à une réaction inflammatoire.</a:t>
            </a:r>
          </a:p>
        </p:txBody>
      </p:sp>
      <p:pic>
        <p:nvPicPr>
          <p:cNvPr id="6" name="Graphique 5" descr="Curseur contour">
            <a:extLst>
              <a:ext uri="{FF2B5EF4-FFF2-40B4-BE49-F238E27FC236}">
                <a16:creationId xmlns:a16="http://schemas.microsoft.com/office/drawing/2014/main" id="{C3730CFE-9B2D-2E2D-FEBC-D14E86AFC9E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11028371">
            <a:off x="472103" y="4148683"/>
            <a:ext cx="914400" cy="914400"/>
          </a:xfrm>
          <a:prstGeom prst="rect">
            <a:avLst/>
          </a:prstGeom>
        </p:spPr>
      </p:pic>
      <p:sp>
        <p:nvSpPr>
          <p:cNvPr id="8" name="ZoneTexte 7">
            <a:extLst>
              <a:ext uri="{FF2B5EF4-FFF2-40B4-BE49-F238E27FC236}">
                <a16:creationId xmlns:a16="http://schemas.microsoft.com/office/drawing/2014/main" id="{6B40B01E-4A42-E4BE-A53B-72A7AC7C9B91}"/>
              </a:ext>
            </a:extLst>
          </p:cNvPr>
          <p:cNvSpPr txBox="1"/>
          <p:nvPr/>
        </p:nvSpPr>
        <p:spPr>
          <a:xfrm>
            <a:off x="1681317" y="4819286"/>
            <a:ext cx="9566785" cy="830997"/>
          </a:xfrm>
          <a:prstGeom prst="rect">
            <a:avLst/>
          </a:prstGeom>
          <a:noFill/>
        </p:spPr>
        <p:txBody>
          <a:bodyPr wrap="square">
            <a:spAutoFit/>
          </a:bodyPr>
          <a:lstStyle/>
          <a:p>
            <a:pPr algn="just"/>
            <a:r>
              <a:rPr lang="fr-FR" sz="1600"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Inflammation majorée en cas de rayons post pose, elle peut nécessiter une reprise chirurgicale : capsulectomie.</a:t>
            </a:r>
          </a:p>
          <a:p>
            <a:pPr algn="just"/>
            <a:endParaRPr lang="fr-FR" sz="1600" kern="0" dirty="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pPr algn="just"/>
            <a:r>
              <a:rPr lang="fr-FR" sz="1600"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On peut placer une matrice bio acellulaire riche en collagène qui guide et accélère la régénération cellulaire. </a:t>
            </a:r>
          </a:p>
        </p:txBody>
      </p:sp>
    </p:spTree>
    <p:extLst>
      <p:ext uri="{BB962C8B-B14F-4D97-AF65-F5344CB8AC3E}">
        <p14:creationId xmlns:p14="http://schemas.microsoft.com/office/powerpoint/2010/main" val="2173398920"/>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Une image contenant Chair, personne, blessure, médical&#10;&#10;Description générée automatiquement">
            <a:extLst>
              <a:ext uri="{FF2B5EF4-FFF2-40B4-BE49-F238E27FC236}">
                <a16:creationId xmlns:a16="http://schemas.microsoft.com/office/drawing/2014/main" id="{10F8A030-751C-E7C8-E2BC-69BA3CE3090A}"/>
              </a:ext>
            </a:extLst>
          </p:cNvPr>
          <p:cNvPicPr>
            <a:picLocks noChangeAspect="1"/>
          </p:cNvPicPr>
          <p:nvPr/>
        </p:nvPicPr>
        <p:blipFill>
          <a:blip r:embed="rId2"/>
          <a:stretch>
            <a:fillRect/>
          </a:stretch>
        </p:blipFill>
        <p:spPr>
          <a:xfrm>
            <a:off x="5404010" y="1268730"/>
            <a:ext cx="5760720" cy="4320540"/>
          </a:xfrm>
          <a:prstGeom prst="rect">
            <a:avLst/>
          </a:prstGeom>
        </p:spPr>
      </p:pic>
      <p:sp>
        <p:nvSpPr>
          <p:cNvPr id="4" name="ZoneTexte 3">
            <a:extLst>
              <a:ext uri="{FF2B5EF4-FFF2-40B4-BE49-F238E27FC236}">
                <a16:creationId xmlns:a16="http://schemas.microsoft.com/office/drawing/2014/main" id="{48E55B2C-7A73-D9B4-0F18-C182BA2810C2}"/>
              </a:ext>
            </a:extLst>
          </p:cNvPr>
          <p:cNvSpPr txBox="1"/>
          <p:nvPr/>
        </p:nvSpPr>
        <p:spPr>
          <a:xfrm>
            <a:off x="786581" y="2623195"/>
            <a:ext cx="4148321" cy="895373"/>
          </a:xfrm>
          <a:prstGeom prst="rect">
            <a:avLst/>
          </a:prstGeom>
          <a:noFill/>
        </p:spPr>
        <p:txBody>
          <a:bodyPr wrap="square">
            <a:spAutoFit/>
          </a:bodyPr>
          <a:lstStyle/>
          <a:p>
            <a:pPr algn="just">
              <a:lnSpc>
                <a:spcPct val="150000"/>
              </a:lnSpc>
              <a:spcAft>
                <a:spcPts val="800"/>
              </a:spcAft>
            </a:pPr>
            <a:r>
              <a:rPr lang="fr-FR" sz="1600" kern="0" dirty="0">
                <a:solidFill>
                  <a:srgbClr val="000000"/>
                </a:solidFill>
                <a:effectLst/>
                <a:ea typeface="Calibri" panose="020F0502020204030204" pitchFamily="34" charset="0"/>
                <a:cs typeface="Times New Roman" panose="02020603050405020304" pitchFamily="18" charset="0"/>
              </a:rPr>
              <a:t>Second temps lipofilling. </a:t>
            </a:r>
            <a:endParaRPr lang="fr-FR" sz="1600" kern="100" dirty="0">
              <a:effectLst/>
              <a:ea typeface="Calibri" panose="020F0502020204030204" pitchFamily="34" charset="0"/>
              <a:cs typeface="Times New Roman" panose="02020603050405020304" pitchFamily="18" charset="0"/>
            </a:endParaRPr>
          </a:p>
          <a:p>
            <a:pPr algn="just">
              <a:lnSpc>
                <a:spcPct val="150000"/>
              </a:lnSpc>
              <a:spcAft>
                <a:spcPts val="800"/>
              </a:spcAft>
            </a:pPr>
            <a:r>
              <a:rPr lang="fr-FR" sz="1600" kern="0" dirty="0">
                <a:solidFill>
                  <a:srgbClr val="000000"/>
                </a:solidFill>
                <a:effectLst/>
                <a:ea typeface="Calibri" panose="020F0502020204030204" pitchFamily="34" charset="0"/>
                <a:cs typeface="Times New Roman" panose="02020603050405020304" pitchFamily="18" charset="0"/>
              </a:rPr>
              <a:t>Puis greffe ou tatouage du mamelon.</a:t>
            </a:r>
            <a:endParaRPr lang="fr-FR" sz="1600" kern="100" dirty="0">
              <a:effectLst/>
              <a:ea typeface="Calibri" panose="020F0502020204030204" pitchFamily="34" charset="0"/>
              <a:cs typeface="Times New Roman" panose="02020603050405020304" pitchFamily="18" charset="0"/>
            </a:endParaRPr>
          </a:p>
        </p:txBody>
      </p:sp>
      <p:sp>
        <p:nvSpPr>
          <p:cNvPr id="5" name="ZoneTexte 4">
            <a:extLst>
              <a:ext uri="{FF2B5EF4-FFF2-40B4-BE49-F238E27FC236}">
                <a16:creationId xmlns:a16="http://schemas.microsoft.com/office/drawing/2014/main" id="{C81E6E98-978D-B38B-0DB4-F99B3EAF53B9}"/>
              </a:ext>
            </a:extLst>
          </p:cNvPr>
          <p:cNvSpPr txBox="1"/>
          <p:nvPr/>
        </p:nvSpPr>
        <p:spPr>
          <a:xfrm>
            <a:off x="1" y="0"/>
            <a:ext cx="2307264" cy="584775"/>
          </a:xfrm>
          <a:prstGeom prst="rect">
            <a:avLst/>
          </a:prstGeom>
          <a:solidFill>
            <a:srgbClr val="941651">
              <a:alpha val="58039"/>
            </a:srgbClr>
          </a:solidFill>
        </p:spPr>
        <p:txBody>
          <a:bodyPr wrap="square" rtlCol="0">
            <a:spAutoFit/>
          </a:bodyPr>
          <a:lstStyle/>
          <a:p>
            <a:r>
              <a:rPr lang="fr-FR" sz="3200" dirty="0">
                <a:latin typeface="+mj-lt"/>
              </a:rPr>
              <a:t> Les implants</a:t>
            </a:r>
          </a:p>
        </p:txBody>
      </p:sp>
    </p:spTree>
    <p:extLst>
      <p:ext uri="{BB962C8B-B14F-4D97-AF65-F5344CB8AC3E}">
        <p14:creationId xmlns:p14="http://schemas.microsoft.com/office/powerpoint/2010/main" val="3810423551"/>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8A743BDD-0C99-272D-9BDD-464036890C12}"/>
              </a:ext>
            </a:extLst>
          </p:cNvPr>
          <p:cNvSpPr txBox="1"/>
          <p:nvPr/>
        </p:nvSpPr>
        <p:spPr>
          <a:xfrm>
            <a:off x="1381278" y="2111829"/>
            <a:ext cx="9754808" cy="3416320"/>
          </a:xfrm>
          <a:prstGeom prst="rect">
            <a:avLst/>
          </a:prstGeom>
          <a:noFill/>
        </p:spPr>
        <p:txBody>
          <a:bodyPr wrap="square">
            <a:spAutoFit/>
          </a:bodyPr>
          <a:lstStyle/>
          <a:p>
            <a:pPr algn="just"/>
            <a:r>
              <a:rPr lang="fr-FR" sz="1800" kern="0" dirty="0">
                <a:solidFill>
                  <a:srgbClr val="000000"/>
                </a:solidFill>
                <a:effectLst/>
                <a:latin typeface="+mj-lt"/>
                <a:ea typeface="Calibri" panose="020F0502020204030204" pitchFamily="34" charset="0"/>
                <a:cs typeface="Times New Roman" panose="02020603050405020304" pitchFamily="18" charset="0"/>
              </a:rPr>
              <a:t>Lambeau musculo cutané de peau, associé au muscle grand droit de l’abdomen et à la graisse sous ombilicale  vascularisé par les vaisseaux épigastriques supérieurs. </a:t>
            </a:r>
            <a:endParaRPr lang="fr-FR" sz="1800" kern="100" dirty="0">
              <a:effectLst/>
              <a:latin typeface="+mj-lt"/>
              <a:ea typeface="Calibri" panose="020F0502020204030204" pitchFamily="34" charset="0"/>
              <a:cs typeface="Times New Roman" panose="02020603050405020304" pitchFamily="18" charset="0"/>
            </a:endParaRPr>
          </a:p>
          <a:p>
            <a:pPr algn="just"/>
            <a:r>
              <a:rPr lang="fr-FR" sz="1800" kern="0" dirty="0">
                <a:solidFill>
                  <a:srgbClr val="000000"/>
                </a:solidFill>
                <a:effectLst/>
                <a:latin typeface="+mj-lt"/>
                <a:ea typeface="Calibri" panose="020F0502020204030204" pitchFamily="34" charset="0"/>
                <a:cs typeface="Times New Roman" panose="02020603050405020304" pitchFamily="18" charset="0"/>
              </a:rPr>
              <a:t> </a:t>
            </a:r>
            <a:endParaRPr lang="fr-FR" sz="1800" kern="100" dirty="0">
              <a:effectLst/>
              <a:latin typeface="+mj-lt"/>
              <a:ea typeface="Calibri" panose="020F0502020204030204" pitchFamily="34" charset="0"/>
              <a:cs typeface="Times New Roman" panose="02020603050405020304" pitchFamily="18" charset="0"/>
            </a:endParaRPr>
          </a:p>
          <a:p>
            <a:pPr algn="just"/>
            <a:r>
              <a:rPr lang="fr-FR" sz="1800" kern="0" dirty="0">
                <a:solidFill>
                  <a:srgbClr val="000000"/>
                </a:solidFill>
                <a:effectLst/>
                <a:latin typeface="+mj-lt"/>
                <a:ea typeface="Calibri" panose="020F0502020204030204" pitchFamily="34" charset="0"/>
                <a:cs typeface="Times New Roman" panose="02020603050405020304" pitchFamily="18" charset="0"/>
              </a:rPr>
              <a:t>Permet d’associer une abdominoplastie.</a:t>
            </a:r>
            <a:endParaRPr lang="fr-FR" sz="1800" kern="100" dirty="0">
              <a:effectLst/>
              <a:latin typeface="+mj-lt"/>
              <a:ea typeface="Calibri" panose="020F0502020204030204" pitchFamily="34" charset="0"/>
              <a:cs typeface="Times New Roman" panose="02020603050405020304" pitchFamily="18" charset="0"/>
            </a:endParaRPr>
          </a:p>
          <a:p>
            <a:pPr algn="just"/>
            <a:r>
              <a:rPr lang="fr-FR" sz="1800" kern="0" dirty="0">
                <a:solidFill>
                  <a:srgbClr val="000000"/>
                </a:solidFill>
                <a:effectLst/>
                <a:latin typeface="+mj-lt"/>
                <a:ea typeface="Calibri" panose="020F0502020204030204" pitchFamily="34" charset="0"/>
                <a:cs typeface="Times New Roman" panose="02020603050405020304" pitchFamily="18" charset="0"/>
              </a:rPr>
              <a:t> </a:t>
            </a:r>
            <a:endParaRPr lang="fr-FR" sz="1800" kern="100" dirty="0">
              <a:effectLst/>
              <a:latin typeface="+mj-lt"/>
              <a:ea typeface="Calibri" panose="020F0502020204030204" pitchFamily="34" charset="0"/>
              <a:cs typeface="Times New Roman" panose="02020603050405020304" pitchFamily="18" charset="0"/>
            </a:endParaRPr>
          </a:p>
          <a:p>
            <a:pPr algn="just"/>
            <a:r>
              <a:rPr lang="fr-FR" sz="1800" kern="0" dirty="0">
                <a:solidFill>
                  <a:srgbClr val="000000"/>
                </a:solidFill>
                <a:effectLst/>
                <a:latin typeface="+mj-lt"/>
                <a:ea typeface="Calibri" panose="020F0502020204030204" pitchFamily="34" charset="0"/>
                <a:cs typeface="Times New Roman" panose="02020603050405020304" pitchFamily="18" charset="0"/>
              </a:rPr>
              <a:t>Il permet de gros volume mammaire et est possible d’emblée ou à distance.</a:t>
            </a:r>
          </a:p>
          <a:p>
            <a:pPr algn="just"/>
            <a:endParaRPr lang="fr-FR" kern="0" dirty="0">
              <a:solidFill>
                <a:srgbClr val="000000"/>
              </a:solidFill>
              <a:latin typeface="+mj-lt"/>
              <a:ea typeface="Calibri" panose="020F0502020204030204" pitchFamily="34" charset="0"/>
              <a:cs typeface="Times New Roman" panose="02020603050405020304" pitchFamily="18" charset="0"/>
            </a:endParaRPr>
          </a:p>
          <a:p>
            <a:pPr algn="just"/>
            <a:r>
              <a:rPr lang="fr-FR" kern="0" dirty="0">
                <a:solidFill>
                  <a:srgbClr val="000000"/>
                </a:solidFill>
                <a:latin typeface="+mj-lt"/>
                <a:ea typeface="Calibri" panose="020F0502020204030204" pitchFamily="34" charset="0"/>
                <a:cs typeface="Times New Roman" panose="02020603050405020304" pitchFamily="18" charset="0"/>
              </a:rPr>
              <a:t>Le muscle grand droit est détaché de la paroi abdominale après section inférieure pour faire bras de levier au lambeau et est amené vers la paroi thoracique par-dessous la paroi épigastrique. </a:t>
            </a:r>
          </a:p>
          <a:p>
            <a:pPr algn="just"/>
            <a:r>
              <a:rPr lang="fr-FR" kern="0" dirty="0">
                <a:solidFill>
                  <a:srgbClr val="000000"/>
                </a:solidFill>
                <a:latin typeface="+mj-lt"/>
                <a:ea typeface="Calibri" panose="020F0502020204030204" pitchFamily="34" charset="0"/>
                <a:cs typeface="Times New Roman" panose="02020603050405020304" pitchFamily="18" charset="0"/>
              </a:rPr>
              <a:t> </a:t>
            </a:r>
          </a:p>
          <a:p>
            <a:pPr algn="just"/>
            <a:r>
              <a:rPr lang="fr-FR" kern="0" dirty="0">
                <a:solidFill>
                  <a:srgbClr val="000000"/>
                </a:solidFill>
                <a:latin typeface="+mj-lt"/>
                <a:ea typeface="Calibri" panose="020F0502020204030204" pitchFamily="34" charset="0"/>
                <a:cs typeface="Times New Roman" panose="02020603050405020304" pitchFamily="18" charset="0"/>
              </a:rPr>
              <a:t>Si l’étui cutané du sein est conservé le lambeau est desépidérminisé et enfoui.</a:t>
            </a:r>
          </a:p>
          <a:p>
            <a:pPr algn="just"/>
            <a:r>
              <a:rPr lang="fr-FR" kern="0" dirty="0">
                <a:solidFill>
                  <a:srgbClr val="000000"/>
                </a:solidFill>
                <a:latin typeface="+mj-lt"/>
                <a:ea typeface="Calibri" panose="020F0502020204030204" pitchFamily="34" charset="0"/>
                <a:cs typeface="Times New Roman" panose="02020603050405020304" pitchFamily="18" charset="0"/>
              </a:rPr>
              <a:t> </a:t>
            </a:r>
          </a:p>
        </p:txBody>
      </p:sp>
      <p:sp>
        <p:nvSpPr>
          <p:cNvPr id="10" name="ZoneTexte 9">
            <a:extLst>
              <a:ext uri="{FF2B5EF4-FFF2-40B4-BE49-F238E27FC236}">
                <a16:creationId xmlns:a16="http://schemas.microsoft.com/office/drawing/2014/main" id="{BD64B89A-BBC3-71B8-9714-CBBDA2A2B091}"/>
              </a:ext>
            </a:extLst>
          </p:cNvPr>
          <p:cNvSpPr txBox="1"/>
          <p:nvPr/>
        </p:nvSpPr>
        <p:spPr>
          <a:xfrm>
            <a:off x="1491343" y="458726"/>
            <a:ext cx="6096000" cy="1077218"/>
          </a:xfrm>
          <a:prstGeom prst="rect">
            <a:avLst/>
          </a:prstGeom>
          <a:noFill/>
        </p:spPr>
        <p:txBody>
          <a:bodyPr wrap="square">
            <a:spAutoFit/>
          </a:bodyPr>
          <a:lstStyle/>
          <a:p>
            <a:r>
              <a:rPr lang="fr-FR" sz="3200" dirty="0">
                <a:latin typeface="+mj-lt"/>
              </a:rPr>
              <a:t>Les lambeaux par muscle grand droit ou TRAM</a:t>
            </a:r>
            <a:endParaRPr lang="fr-FR" dirty="0"/>
          </a:p>
        </p:txBody>
      </p:sp>
    </p:spTree>
    <p:extLst>
      <p:ext uri="{BB962C8B-B14F-4D97-AF65-F5344CB8AC3E}">
        <p14:creationId xmlns:p14="http://schemas.microsoft.com/office/powerpoint/2010/main" val="1949143526"/>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C2B5DE0-CDC4-5CFB-EF8A-1C96A1FEE075}"/>
              </a:ext>
            </a:extLst>
          </p:cNvPr>
          <p:cNvSpPr>
            <a:spLocks noGrp="1" noRot="1" noMove="1" noResize="1" noEditPoints="1" noAdjustHandles="1" noChangeArrowheads="1" noChangeShapeType="1"/>
          </p:cNvSpPr>
          <p:nvPr>
            <p:ph type="title"/>
          </p:nvPr>
        </p:nvSpPr>
        <p:spPr>
          <a:xfrm>
            <a:off x="228600" y="125640"/>
            <a:ext cx="10515600" cy="2301874"/>
          </a:xfrm>
        </p:spPr>
        <p:txBody>
          <a:bodyPr>
            <a:normAutofit fontScale="90000"/>
          </a:bodyPr>
          <a:lstStyle/>
          <a:p>
            <a:br>
              <a:rPr lang="fr-FR" dirty="0"/>
            </a:br>
            <a:r>
              <a:rPr lang="fr-FR" dirty="0"/>
              <a:t>Lambeau DIEP </a:t>
            </a:r>
            <a:br>
              <a:rPr lang="fr-FR" dirty="0"/>
            </a:br>
            <a:br>
              <a:rPr lang="fr-FR" dirty="0"/>
            </a:br>
            <a:r>
              <a:rPr lang="fr-FR" sz="2400" dirty="0"/>
              <a:t>Lambeau </a:t>
            </a:r>
            <a:r>
              <a:rPr lang="fr-FR" sz="2400" dirty="0" err="1"/>
              <a:t>cutanéo</a:t>
            </a:r>
            <a:r>
              <a:rPr lang="fr-FR" sz="2400" dirty="0"/>
              <a:t> graisseux , seuls peau la graisse , et les veine et  artère </a:t>
            </a:r>
            <a:r>
              <a:rPr lang="fr-FR" sz="2400" dirty="0" err="1"/>
              <a:t>sépigastriques</a:t>
            </a:r>
            <a:r>
              <a:rPr lang="fr-FR" sz="2400" dirty="0"/>
              <a:t> inférieurs profondes sont prélevées </a:t>
            </a:r>
            <a:br>
              <a:rPr lang="fr-FR" sz="2400" dirty="0"/>
            </a:br>
            <a:r>
              <a:rPr lang="fr-FR" sz="2400" dirty="0"/>
              <a:t>Le lambeau est transféré au niveau du sein </a:t>
            </a:r>
            <a:br>
              <a:rPr lang="fr-FR" sz="2400" dirty="0"/>
            </a:br>
            <a:r>
              <a:rPr lang="fr-FR" sz="2400" dirty="0"/>
              <a:t>Lambeau autologue qui permet une apparence naturelle du sein et une forme stable dans le temps</a:t>
            </a:r>
          </a:p>
        </p:txBody>
      </p:sp>
      <p:pic>
        <p:nvPicPr>
          <p:cNvPr id="4" name="Espace réservé du contenu 3">
            <a:extLst>
              <a:ext uri="{FF2B5EF4-FFF2-40B4-BE49-F238E27FC236}">
                <a16:creationId xmlns:a16="http://schemas.microsoft.com/office/drawing/2014/main" id="{B6A8AF27-C84E-6DC4-6D4A-65DDEA560884}"/>
              </a:ext>
            </a:extLst>
          </p:cNvPr>
          <p:cNvPicPr>
            <a:picLocks noGrp="1" noChangeAspect="1"/>
          </p:cNvPicPr>
          <p:nvPr>
            <p:ph idx="1"/>
          </p:nvPr>
        </p:nvPicPr>
        <p:blipFill>
          <a:blip r:embed="rId2"/>
          <a:stretch>
            <a:fillRect/>
          </a:stretch>
        </p:blipFill>
        <p:spPr>
          <a:xfrm>
            <a:off x="3544603" y="2769795"/>
            <a:ext cx="5102794" cy="2462997"/>
          </a:xfrm>
          <a:prstGeom prst="rect">
            <a:avLst/>
          </a:prstGeom>
        </p:spPr>
      </p:pic>
    </p:spTree>
    <p:extLst>
      <p:ext uri="{BB962C8B-B14F-4D97-AF65-F5344CB8AC3E}">
        <p14:creationId xmlns:p14="http://schemas.microsoft.com/office/powerpoint/2010/main" val="2842907719"/>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042CC1FB-36DE-A1DE-5BCE-2DE32A6E453C}"/>
              </a:ext>
            </a:extLst>
          </p:cNvPr>
          <p:cNvSpPr txBox="1"/>
          <p:nvPr/>
        </p:nvSpPr>
        <p:spPr>
          <a:xfrm>
            <a:off x="1" y="0"/>
            <a:ext cx="4043362" cy="584775"/>
          </a:xfrm>
          <a:prstGeom prst="rect">
            <a:avLst/>
          </a:prstGeom>
          <a:solidFill>
            <a:srgbClr val="941651">
              <a:alpha val="58039"/>
            </a:srgbClr>
          </a:solidFill>
        </p:spPr>
        <p:txBody>
          <a:bodyPr wrap="square" rtlCol="0">
            <a:spAutoFit/>
          </a:bodyPr>
          <a:lstStyle/>
          <a:p>
            <a:r>
              <a:rPr lang="fr-FR" sz="3200" dirty="0">
                <a:latin typeface="+mj-lt"/>
              </a:rPr>
              <a:t> Les lambeaux de DIEP</a:t>
            </a:r>
          </a:p>
        </p:txBody>
      </p:sp>
      <p:sp>
        <p:nvSpPr>
          <p:cNvPr id="5" name="ZoneTexte 4">
            <a:extLst>
              <a:ext uri="{FF2B5EF4-FFF2-40B4-BE49-F238E27FC236}">
                <a16:creationId xmlns:a16="http://schemas.microsoft.com/office/drawing/2014/main" id="{8BB36140-3189-5FA1-99C0-259137211491}"/>
              </a:ext>
            </a:extLst>
          </p:cNvPr>
          <p:cNvSpPr txBox="1"/>
          <p:nvPr/>
        </p:nvSpPr>
        <p:spPr>
          <a:xfrm>
            <a:off x="1071716" y="851685"/>
            <a:ext cx="10373032" cy="4937506"/>
          </a:xfrm>
          <a:prstGeom prst="rect">
            <a:avLst/>
          </a:prstGeom>
          <a:noFill/>
        </p:spPr>
        <p:txBody>
          <a:bodyPr wrap="square">
            <a:spAutoFit/>
          </a:bodyPr>
          <a:lstStyle/>
          <a:p>
            <a:pPr algn="just">
              <a:lnSpc>
                <a:spcPct val="150000"/>
              </a:lnSpc>
              <a:spcAft>
                <a:spcPts val="800"/>
              </a:spcAft>
            </a:pPr>
            <a:r>
              <a:rPr lang="fr-FR" sz="1600" b="1" u="sng"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Spécificité de rééducation</a:t>
            </a:r>
            <a:r>
              <a:rPr lang="fr-FR" sz="16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6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En post opératoire</a:t>
            </a:r>
            <a:r>
              <a:rPr lang="fr-FR" sz="16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6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Lutter contre la douleur abdominale et l’enroulement en flexion lombaire pour éviter l’étirement de la paroi abdominale. </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6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Ne pas faire trop de gestes de grande amplitude pour éviter de tirer sur les sutures vasculaires du greffon et limiter le risque de nécrose.</a:t>
            </a:r>
          </a:p>
          <a:p>
            <a:pPr algn="just">
              <a:lnSpc>
                <a:spcPct val="150000"/>
              </a:lnSpc>
              <a:spcAft>
                <a:spcPts val="800"/>
              </a:spcAft>
            </a:pPr>
            <a:r>
              <a:rPr lang="fr-FR" sz="16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Après 21 jours</a:t>
            </a:r>
            <a:r>
              <a:rPr lang="fr-FR" sz="16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600" kern="100" dirty="0">
                <a:solidFill>
                  <a:srgbClr val="000000"/>
                </a:solidFill>
                <a:latin typeface="Calibri" panose="020F0502020204030204" pitchFamily="34" charset="0"/>
                <a:ea typeface="Calibri" panose="020F0502020204030204" pitchFamily="34" charset="0"/>
                <a:cs typeface="Times New Roman" panose="02020603050405020304" pitchFamily="18" charset="0"/>
              </a:rPr>
              <a:t>Travail actif global lent, progressif et guidé.</a:t>
            </a:r>
          </a:p>
          <a:p>
            <a:pPr algn="just">
              <a:lnSpc>
                <a:spcPct val="150000"/>
              </a:lnSpc>
              <a:spcAft>
                <a:spcPts val="800"/>
              </a:spcAft>
            </a:pPr>
            <a:r>
              <a:rPr lang="fr-FR" sz="1600" b="1" kern="100" dirty="0">
                <a:solidFill>
                  <a:srgbClr val="000000"/>
                </a:solidFill>
                <a:latin typeface="Calibri" panose="020F0502020204030204" pitchFamily="34" charset="0"/>
                <a:ea typeface="Calibri" panose="020F0502020204030204" pitchFamily="34" charset="0"/>
                <a:cs typeface="Times New Roman" panose="02020603050405020304" pitchFamily="18" charset="0"/>
              </a:rPr>
              <a:t>A partir de 4 à 6 semaines </a:t>
            </a:r>
            <a:r>
              <a:rPr lang="fr-FR" sz="1600" kern="100" dirty="0">
                <a:solidFill>
                  <a:srgbClr val="000000"/>
                </a:solidFill>
                <a:latin typeface="Calibri" panose="020F0502020204030204" pitchFamily="34" charset="0"/>
                <a:ea typeface="Calibri" panose="020F0502020204030204" pitchFamily="34" charset="0"/>
                <a:cs typeface="Times New Roman" panose="02020603050405020304" pitchFamily="18" charset="0"/>
              </a:rPr>
              <a:t>:</a:t>
            </a:r>
          </a:p>
          <a:p>
            <a:pPr algn="just">
              <a:lnSpc>
                <a:spcPct val="150000"/>
              </a:lnSpc>
              <a:spcAft>
                <a:spcPts val="800"/>
              </a:spcAft>
            </a:pPr>
            <a:r>
              <a:rPr lang="fr-FR" sz="16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Travailler les cicatrices, l’épaule, la posture et la masse abdominale souvent fibrosée (palper-rouler manuel ou mécanique) puis reprise progressive de travail abdominal respi</a:t>
            </a:r>
            <a:r>
              <a:rPr lang="fr-FR" sz="1600" kern="100" dirty="0">
                <a:solidFill>
                  <a:srgbClr val="000000"/>
                </a:solidFill>
                <a:latin typeface="Calibri" panose="020F0502020204030204" pitchFamily="34" charset="0"/>
                <a:ea typeface="Calibri" panose="020F0502020204030204" pitchFamily="34" charset="0"/>
                <a:cs typeface="Times New Roman" panose="02020603050405020304" pitchFamily="18" charset="0"/>
              </a:rPr>
              <a:t>ratoire.</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6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Main légère sur le site receveur pour ne pas compromettre la prise de greffe du tissu adipeux.</a:t>
            </a:r>
          </a:p>
        </p:txBody>
      </p:sp>
    </p:spTree>
    <p:extLst>
      <p:ext uri="{BB962C8B-B14F-4D97-AF65-F5344CB8AC3E}">
        <p14:creationId xmlns:p14="http://schemas.microsoft.com/office/powerpoint/2010/main" val="510177526"/>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72018E1B-E0B9-4440-AFF3-4112E50A27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Image 5" descr="Une image contenant personne, intérieur, mur, debout&#10;&#10;Description générée automatiquement">
            <a:extLst>
              <a:ext uri="{FF2B5EF4-FFF2-40B4-BE49-F238E27FC236}">
                <a16:creationId xmlns:a16="http://schemas.microsoft.com/office/drawing/2014/main" id="{1F618EAB-C77F-B74F-9252-D5917F112AE8}"/>
              </a:ext>
            </a:extLst>
          </p:cNvPr>
          <p:cNvPicPr>
            <a:picLocks noChangeAspect="1"/>
          </p:cNvPicPr>
          <p:nvPr/>
        </p:nvPicPr>
        <p:blipFill rotWithShape="1">
          <a:blip r:embed="rId3"/>
          <a:srcRect l="8619" r="37865" b="1"/>
          <a:stretch/>
        </p:blipFill>
        <p:spPr>
          <a:xfrm>
            <a:off x="195747" y="1563054"/>
            <a:ext cx="2827865" cy="3731891"/>
          </a:xfrm>
          <a:prstGeom prst="rect">
            <a:avLst/>
          </a:prstGeom>
        </p:spPr>
      </p:pic>
      <p:pic>
        <p:nvPicPr>
          <p:cNvPr id="3" name="Image 2" descr="Une image contenant personne, intérieur&#10;&#10;Description générée automatiquement">
            <a:extLst>
              <a:ext uri="{FF2B5EF4-FFF2-40B4-BE49-F238E27FC236}">
                <a16:creationId xmlns:a16="http://schemas.microsoft.com/office/drawing/2014/main" id="{F5EFF69C-286C-4785-4A79-80BC28D65BDD}"/>
              </a:ext>
            </a:extLst>
          </p:cNvPr>
          <p:cNvPicPr>
            <a:picLocks noChangeAspect="1"/>
          </p:cNvPicPr>
          <p:nvPr/>
        </p:nvPicPr>
        <p:blipFill rotWithShape="1">
          <a:blip r:embed="rId4"/>
          <a:srcRect l="9793" r="34322" b="-1"/>
          <a:stretch/>
        </p:blipFill>
        <p:spPr>
          <a:xfrm>
            <a:off x="3193720" y="1563054"/>
            <a:ext cx="2827865" cy="3731891"/>
          </a:xfrm>
          <a:prstGeom prst="rect">
            <a:avLst/>
          </a:prstGeom>
        </p:spPr>
      </p:pic>
      <p:pic>
        <p:nvPicPr>
          <p:cNvPr id="5" name="Image 4" descr="Une image contenant personne, estomac, intérieur, Torse&#10;&#10;Description générée automatiquement">
            <a:extLst>
              <a:ext uri="{FF2B5EF4-FFF2-40B4-BE49-F238E27FC236}">
                <a16:creationId xmlns:a16="http://schemas.microsoft.com/office/drawing/2014/main" id="{AD3C0B34-FF86-24DA-C24B-A21BC1EB0ABA}"/>
              </a:ext>
            </a:extLst>
          </p:cNvPr>
          <p:cNvPicPr>
            <a:picLocks noChangeAspect="1"/>
          </p:cNvPicPr>
          <p:nvPr/>
        </p:nvPicPr>
        <p:blipFill rotWithShape="1">
          <a:blip r:embed="rId5"/>
          <a:srcRect l="22140" r="13450" b="-1"/>
          <a:stretch/>
        </p:blipFill>
        <p:spPr>
          <a:xfrm>
            <a:off x="6191693" y="1563054"/>
            <a:ext cx="2827865" cy="3731891"/>
          </a:xfrm>
          <a:prstGeom prst="rect">
            <a:avLst/>
          </a:prstGeom>
        </p:spPr>
      </p:pic>
      <p:pic>
        <p:nvPicPr>
          <p:cNvPr id="8" name="Image 7" descr="Une image contenant personne, Chair, épaule, dos&#10;&#10;Description générée automatiquement">
            <a:extLst>
              <a:ext uri="{FF2B5EF4-FFF2-40B4-BE49-F238E27FC236}">
                <a16:creationId xmlns:a16="http://schemas.microsoft.com/office/drawing/2014/main" id="{67CCA09E-B6EA-4FAE-AAE5-3FBF0A8F3CE4}"/>
              </a:ext>
            </a:extLst>
          </p:cNvPr>
          <p:cNvPicPr>
            <a:picLocks noChangeAspect="1"/>
          </p:cNvPicPr>
          <p:nvPr/>
        </p:nvPicPr>
        <p:blipFill rotWithShape="1">
          <a:blip r:embed="rId6"/>
          <a:srcRect t="3470" r="3" b="3"/>
          <a:stretch/>
        </p:blipFill>
        <p:spPr>
          <a:xfrm rot="5400000">
            <a:off x="8737653" y="2015067"/>
            <a:ext cx="3731891" cy="2827865"/>
          </a:xfrm>
          <a:prstGeom prst="rect">
            <a:avLst/>
          </a:prstGeom>
        </p:spPr>
      </p:pic>
      <p:sp>
        <p:nvSpPr>
          <p:cNvPr id="9" name="ZoneTexte 8">
            <a:extLst>
              <a:ext uri="{FF2B5EF4-FFF2-40B4-BE49-F238E27FC236}">
                <a16:creationId xmlns:a16="http://schemas.microsoft.com/office/drawing/2014/main" id="{9DCDE606-8492-78B8-DF67-528BFDBA7F3E}"/>
              </a:ext>
            </a:extLst>
          </p:cNvPr>
          <p:cNvSpPr txBox="1"/>
          <p:nvPr/>
        </p:nvSpPr>
        <p:spPr>
          <a:xfrm>
            <a:off x="0" y="0"/>
            <a:ext cx="4043362" cy="584775"/>
          </a:xfrm>
          <a:prstGeom prst="rect">
            <a:avLst/>
          </a:prstGeom>
          <a:solidFill>
            <a:srgbClr val="941651">
              <a:alpha val="58039"/>
            </a:srgbClr>
          </a:solidFill>
        </p:spPr>
        <p:txBody>
          <a:bodyPr wrap="square" rtlCol="0">
            <a:spAutoFit/>
          </a:bodyPr>
          <a:lstStyle/>
          <a:p>
            <a:r>
              <a:rPr lang="fr-FR" sz="3200" dirty="0">
                <a:latin typeface="+mj-lt"/>
              </a:rPr>
              <a:t> Les lambeaux de DIEP</a:t>
            </a:r>
          </a:p>
        </p:txBody>
      </p:sp>
    </p:spTree>
    <p:extLst>
      <p:ext uri="{BB962C8B-B14F-4D97-AF65-F5344CB8AC3E}">
        <p14:creationId xmlns:p14="http://schemas.microsoft.com/office/powerpoint/2010/main" val="1983899043"/>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042CC1FB-36DE-A1DE-5BCE-2DE32A6E453C}"/>
              </a:ext>
            </a:extLst>
          </p:cNvPr>
          <p:cNvSpPr txBox="1"/>
          <p:nvPr/>
        </p:nvSpPr>
        <p:spPr>
          <a:xfrm>
            <a:off x="0" y="0"/>
            <a:ext cx="4837813" cy="584775"/>
          </a:xfrm>
          <a:prstGeom prst="rect">
            <a:avLst/>
          </a:prstGeom>
          <a:solidFill>
            <a:srgbClr val="941651">
              <a:alpha val="58039"/>
            </a:srgbClr>
          </a:solidFill>
        </p:spPr>
        <p:txBody>
          <a:bodyPr wrap="square" rtlCol="0">
            <a:spAutoFit/>
          </a:bodyPr>
          <a:lstStyle/>
          <a:p>
            <a:r>
              <a:rPr lang="fr-FR" sz="3200" dirty="0">
                <a:latin typeface="+mj-lt"/>
              </a:rPr>
              <a:t>Les lambeaux grand dorsal</a:t>
            </a:r>
          </a:p>
        </p:txBody>
      </p:sp>
      <p:pic>
        <p:nvPicPr>
          <p:cNvPr id="3" name="Image 2" descr="Une image contenant habits&#10;&#10;Description générée automatiquement">
            <a:extLst>
              <a:ext uri="{FF2B5EF4-FFF2-40B4-BE49-F238E27FC236}">
                <a16:creationId xmlns:a16="http://schemas.microsoft.com/office/drawing/2014/main" id="{7029269F-3A0E-1EF9-45F4-A6C58FE4993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92443" y="816973"/>
            <a:ext cx="3822391" cy="2164569"/>
          </a:xfrm>
          <a:prstGeom prst="rect">
            <a:avLst/>
          </a:prstGeom>
          <a:noFill/>
          <a:ln>
            <a:noFill/>
          </a:ln>
        </p:spPr>
      </p:pic>
      <p:sp>
        <p:nvSpPr>
          <p:cNvPr id="6" name="ZoneTexte 5">
            <a:extLst>
              <a:ext uri="{FF2B5EF4-FFF2-40B4-BE49-F238E27FC236}">
                <a16:creationId xmlns:a16="http://schemas.microsoft.com/office/drawing/2014/main" id="{F47708A4-D47C-A4FD-D17D-704BF0C2FBDE}"/>
              </a:ext>
            </a:extLst>
          </p:cNvPr>
          <p:cNvSpPr txBox="1"/>
          <p:nvPr/>
        </p:nvSpPr>
        <p:spPr>
          <a:xfrm>
            <a:off x="5083620" y="816973"/>
            <a:ext cx="6177516" cy="2003369"/>
          </a:xfrm>
          <a:prstGeom prst="rect">
            <a:avLst/>
          </a:prstGeom>
          <a:noFill/>
          <a:ln>
            <a:solidFill>
              <a:schemeClr val="bg1">
                <a:lumMod val="65000"/>
              </a:schemeClr>
            </a:solidFill>
          </a:ln>
        </p:spPr>
        <p:txBody>
          <a:bodyPr wrap="square">
            <a:spAutoFit/>
          </a:bodyPr>
          <a:lstStyle/>
          <a:p>
            <a:pPr algn="just">
              <a:lnSpc>
                <a:spcPct val="150000"/>
              </a:lnSpc>
              <a:spcAft>
                <a:spcPts val="800"/>
              </a:spcAft>
            </a:pPr>
            <a:r>
              <a:rPr lang="fr-FR" sz="1600" kern="0" dirty="0">
                <a:solidFill>
                  <a:srgbClr val="000000"/>
                </a:solidFill>
                <a:effectLst/>
                <a:ea typeface="Calibri" panose="020F0502020204030204" pitchFamily="34" charset="0"/>
                <a:cs typeface="Times New Roman" panose="02020603050405020304" pitchFamily="18" charset="0"/>
              </a:rPr>
              <a:t>Grace au muscle grand dorsal, vascularisé par des vaisseaux perforants, le tendon du muscle fait bras de levier. </a:t>
            </a:r>
            <a:endParaRPr lang="fr-FR" sz="1600" kern="100" dirty="0">
              <a:effectLst/>
              <a:ea typeface="Calibri" panose="020F0502020204030204" pitchFamily="34" charset="0"/>
              <a:cs typeface="Times New Roman" panose="02020603050405020304" pitchFamily="18" charset="0"/>
            </a:endParaRPr>
          </a:p>
          <a:p>
            <a:pPr algn="just">
              <a:lnSpc>
                <a:spcPct val="150000"/>
              </a:lnSpc>
              <a:spcAft>
                <a:spcPts val="800"/>
              </a:spcAft>
            </a:pPr>
            <a:r>
              <a:rPr lang="fr-FR" sz="1600" kern="0" dirty="0">
                <a:solidFill>
                  <a:srgbClr val="000000"/>
                </a:solidFill>
                <a:ea typeface="Calibri" panose="020F0502020204030204" pitchFamily="34" charset="0"/>
                <a:cs typeface="Times New Roman" panose="02020603050405020304" pitchFamily="18" charset="0"/>
              </a:rPr>
              <a:t>On peut p</a:t>
            </a:r>
            <a:r>
              <a:rPr lang="fr-FR" sz="1600" kern="0" dirty="0">
                <a:solidFill>
                  <a:srgbClr val="000000"/>
                </a:solidFill>
                <a:effectLst/>
                <a:ea typeface="Calibri" panose="020F0502020204030204" pitchFamily="34" charset="0"/>
                <a:cs typeface="Times New Roman" panose="02020603050405020304" pitchFamily="18" charset="0"/>
              </a:rPr>
              <a:t>oser le lambeau du grand dorsal associé à une prothèse en arrière-loge musculaire, suturée en externe pour éviter une migration de prothèse.</a:t>
            </a:r>
            <a:endParaRPr lang="fr-FR" sz="1600" kern="100" dirty="0">
              <a:effectLst/>
              <a:ea typeface="Calibri" panose="020F0502020204030204" pitchFamily="34" charset="0"/>
              <a:cs typeface="Times New Roman" panose="02020603050405020304" pitchFamily="18" charset="0"/>
            </a:endParaRPr>
          </a:p>
        </p:txBody>
      </p:sp>
      <p:sp>
        <p:nvSpPr>
          <p:cNvPr id="5" name="ZoneTexte 4">
            <a:extLst>
              <a:ext uri="{FF2B5EF4-FFF2-40B4-BE49-F238E27FC236}">
                <a16:creationId xmlns:a16="http://schemas.microsoft.com/office/drawing/2014/main" id="{10ECAAA5-4F22-0414-E450-C8D6E39921CB}"/>
              </a:ext>
            </a:extLst>
          </p:cNvPr>
          <p:cNvSpPr txBox="1"/>
          <p:nvPr/>
        </p:nvSpPr>
        <p:spPr>
          <a:xfrm>
            <a:off x="692443" y="3131082"/>
            <a:ext cx="10894142" cy="3726918"/>
          </a:xfrm>
          <a:prstGeom prst="rect">
            <a:avLst/>
          </a:prstGeom>
          <a:noFill/>
        </p:spPr>
        <p:txBody>
          <a:bodyPr wrap="square">
            <a:spAutoFit/>
          </a:bodyPr>
          <a:lstStyle/>
          <a:p>
            <a:pPr algn="just">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Les complications sont les mêmes que celles liées à la pose d’une prothèse.</a:t>
            </a:r>
          </a:p>
          <a:p>
            <a:pPr algn="just">
              <a:lnSpc>
                <a:spcPct val="150000"/>
              </a:lnSpc>
              <a:spcAft>
                <a:spcPts val="800"/>
              </a:spcAft>
            </a:pPr>
            <a:r>
              <a:rPr lang="fr-FR" sz="1600"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Des</a:t>
            </a: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séromes dorsaux peuvent s’étendre, devant être ponctionnés.</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Présence d’une cicatrice dorsale qui peut être adhérente donc douloureuse et invalidante. </a:t>
            </a:r>
            <a:endParaRPr lang="fr-FR" sz="1600" kern="1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La loge est suturée en externe associée à la pose d’implant pour éviter sa migration.</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Perte de fonction du grand dorsal même si suppléé</a:t>
            </a:r>
            <a:r>
              <a:rPr lang="fr-FR" sz="1600"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600"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L</a:t>
            </a: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 travail du muscle grand dorsal faisant bouger le sein : injection botox. </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Pose sans prothèse avec un grand dorsal autologue étendu des zones graisseuses du dos sont amenées avec le muscle. </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On peut trouver un lambeau partiel du grand dorsal plus microfilling. </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47061505"/>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9A58BED9-7485-C565-A74C-D2895C6BDD2B}"/>
              </a:ext>
            </a:extLst>
          </p:cNvPr>
          <p:cNvSpPr txBox="1"/>
          <p:nvPr/>
        </p:nvSpPr>
        <p:spPr>
          <a:xfrm>
            <a:off x="0" y="0"/>
            <a:ext cx="4837813" cy="584775"/>
          </a:xfrm>
          <a:prstGeom prst="rect">
            <a:avLst/>
          </a:prstGeom>
          <a:solidFill>
            <a:srgbClr val="941651">
              <a:alpha val="58039"/>
            </a:srgbClr>
          </a:solidFill>
        </p:spPr>
        <p:txBody>
          <a:bodyPr wrap="square" rtlCol="0">
            <a:spAutoFit/>
          </a:bodyPr>
          <a:lstStyle/>
          <a:p>
            <a:r>
              <a:rPr lang="fr-FR" sz="3200" dirty="0">
                <a:latin typeface="+mj-lt"/>
              </a:rPr>
              <a:t>Les lambeaux grand dorsal</a:t>
            </a:r>
          </a:p>
        </p:txBody>
      </p:sp>
      <p:sp>
        <p:nvSpPr>
          <p:cNvPr id="4" name="ZoneTexte 3">
            <a:extLst>
              <a:ext uri="{FF2B5EF4-FFF2-40B4-BE49-F238E27FC236}">
                <a16:creationId xmlns:a16="http://schemas.microsoft.com/office/drawing/2014/main" id="{55B34FFC-86B5-5E21-B1C8-3BFC189262A9}"/>
              </a:ext>
            </a:extLst>
          </p:cNvPr>
          <p:cNvSpPr txBox="1"/>
          <p:nvPr/>
        </p:nvSpPr>
        <p:spPr>
          <a:xfrm>
            <a:off x="1347019" y="1797206"/>
            <a:ext cx="9724103" cy="4001095"/>
          </a:xfrm>
          <a:prstGeom prst="rect">
            <a:avLst/>
          </a:prstGeom>
          <a:noFill/>
        </p:spPr>
        <p:txBody>
          <a:bodyPr wrap="square">
            <a:spAutoFit/>
          </a:bodyPr>
          <a:lstStyle/>
          <a:p>
            <a:pPr algn="just">
              <a:lnSpc>
                <a:spcPct val="150000"/>
              </a:lnSpc>
              <a:spcAft>
                <a:spcPts val="800"/>
              </a:spcAft>
            </a:pPr>
            <a:r>
              <a:rPr lang="fr-FR"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Rééducation</a:t>
            </a:r>
            <a:r>
              <a:rPr lang="fr-FR"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En post opératoire on lutte contre la douleur et on travaille la posture (exercices simples et progressifs). </a:t>
            </a:r>
            <a:endParaRPr lang="fr-FR"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Ne pas trop mobiliser le dos car risque de lymphocèle (de J10 à J21).</a:t>
            </a:r>
            <a:endParaRPr lang="fr-FR" kern="100" dirty="0">
              <a:effectLst/>
              <a:latin typeface="Calibri" panose="020F0502020204030204" pitchFamily="34" charset="0"/>
              <a:ea typeface="Calibri" panose="020F0502020204030204" pitchFamily="34" charset="0"/>
              <a:cs typeface="Times New Roman" panose="02020603050405020304" pitchFamily="18" charset="0"/>
            </a:endParaRPr>
          </a:p>
          <a:p>
            <a:r>
              <a:rPr lang="fr-FR"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 un mois on travaille l’épaule, les cicatrices, le dos et on commence à masser et mobiliser le volume mammaire.</a:t>
            </a:r>
          </a:p>
          <a:p>
            <a:endParaRPr lang="fr-FR" dirty="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endParaRPr lang="fr-FR" dirty="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r>
              <a:rPr lang="fr-FR" dirty="0">
                <a:solidFill>
                  <a:srgbClr val="000000"/>
                </a:solidFill>
                <a:latin typeface="Calibri" panose="020F0502020204030204" pitchFamily="34" charset="0"/>
                <a:ea typeface="Calibri" panose="020F0502020204030204" pitchFamily="34" charset="0"/>
                <a:cs typeface="Times New Roman" panose="02020603050405020304" pitchFamily="18" charset="0"/>
              </a:rPr>
              <a:t>Le lambeau reste relié à l’aisselle par artère ,nerf ,et veine . Le chirurgien adapte la quantité de peau prélevée à celle </a:t>
            </a:r>
            <a:r>
              <a:rPr lang="fr-FR" dirty="0" err="1">
                <a:solidFill>
                  <a:srgbClr val="000000"/>
                </a:solidFill>
                <a:latin typeface="Calibri" panose="020F0502020204030204" pitchFamily="34" charset="0"/>
                <a:ea typeface="Calibri" panose="020F0502020204030204" pitchFamily="34" charset="0"/>
                <a:cs typeface="Times New Roman" panose="02020603050405020304" pitchFamily="18" charset="0"/>
              </a:rPr>
              <a:t>otée</a:t>
            </a:r>
            <a:r>
              <a:rPr lang="fr-FR" dirty="0">
                <a:solidFill>
                  <a:srgbClr val="000000"/>
                </a:solidFill>
                <a:latin typeface="Calibri" panose="020F0502020204030204" pitchFamily="34" charset="0"/>
                <a:ea typeface="Calibri" panose="020F0502020204030204" pitchFamily="34" charset="0"/>
                <a:cs typeface="Times New Roman" panose="02020603050405020304" pitchFamily="18" charset="0"/>
              </a:rPr>
              <a:t> par la mastectomie </a:t>
            </a:r>
          </a:p>
          <a:p>
            <a:r>
              <a:rPr lang="fr-FR" dirty="0">
                <a:solidFill>
                  <a:srgbClr val="000000"/>
                </a:solidFill>
                <a:latin typeface="Calibri" panose="020F0502020204030204" pitchFamily="34" charset="0"/>
                <a:ea typeface="Calibri" panose="020F0502020204030204" pitchFamily="34" charset="0"/>
                <a:cs typeface="Times New Roman" panose="02020603050405020304" pitchFamily="18" charset="0"/>
              </a:rPr>
              <a:t>Il faut donc mobiliser cette zone avec prudence d’abord et vigueur ensuite (6semaines)</a:t>
            </a:r>
            <a:endParaRPr lang="fr-FR" dirty="0"/>
          </a:p>
        </p:txBody>
      </p:sp>
    </p:spTree>
    <p:extLst>
      <p:ext uri="{BB962C8B-B14F-4D97-AF65-F5344CB8AC3E}">
        <p14:creationId xmlns:p14="http://schemas.microsoft.com/office/powerpoint/2010/main" val="1206735928"/>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042CC1FB-36DE-A1DE-5BCE-2DE32A6E453C}"/>
              </a:ext>
            </a:extLst>
          </p:cNvPr>
          <p:cNvSpPr txBox="1"/>
          <p:nvPr/>
        </p:nvSpPr>
        <p:spPr>
          <a:xfrm>
            <a:off x="0" y="0"/>
            <a:ext cx="6719777" cy="584775"/>
          </a:xfrm>
          <a:prstGeom prst="rect">
            <a:avLst/>
          </a:prstGeom>
          <a:solidFill>
            <a:srgbClr val="941651">
              <a:alpha val="58039"/>
            </a:srgbClr>
          </a:solidFill>
        </p:spPr>
        <p:txBody>
          <a:bodyPr wrap="square" rtlCol="0">
            <a:spAutoFit/>
          </a:bodyPr>
          <a:lstStyle/>
          <a:p>
            <a:r>
              <a:rPr lang="fr-FR" sz="3200" dirty="0">
                <a:latin typeface="+mj-lt"/>
              </a:rPr>
              <a:t>Le mini dorsal lipofillé et autre lambeau</a:t>
            </a:r>
          </a:p>
        </p:txBody>
      </p:sp>
      <p:sp>
        <p:nvSpPr>
          <p:cNvPr id="4" name="ZoneTexte 3">
            <a:extLst>
              <a:ext uri="{FF2B5EF4-FFF2-40B4-BE49-F238E27FC236}">
                <a16:creationId xmlns:a16="http://schemas.microsoft.com/office/drawing/2014/main" id="{B8E8583C-0499-E6FF-3C74-FEAB75CDA46F}"/>
              </a:ext>
            </a:extLst>
          </p:cNvPr>
          <p:cNvSpPr txBox="1"/>
          <p:nvPr/>
        </p:nvSpPr>
        <p:spPr>
          <a:xfrm>
            <a:off x="1465007" y="1085864"/>
            <a:ext cx="9104670" cy="1501052"/>
          </a:xfrm>
          <a:prstGeom prst="rect">
            <a:avLst/>
          </a:prstGeom>
          <a:noFill/>
        </p:spPr>
        <p:txBody>
          <a:bodyPr wrap="square">
            <a:spAutoFit/>
          </a:bodyPr>
          <a:lstStyle/>
          <a:p>
            <a:pPr algn="just">
              <a:lnSpc>
                <a:spcPct val="150000"/>
              </a:lnSpc>
              <a:spcAft>
                <a:spcPts val="800"/>
              </a:spcAft>
            </a:pPr>
            <a:r>
              <a:rPr lang="fr-FR" sz="1800" kern="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Mini lambeau du grand dorsal et excès de tissu de la région latérale du thorax sous axillaire. </a:t>
            </a:r>
            <a:endParaRPr lang="fr-FR"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800" kern="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On rajoute du lipofilling pour volume.</a:t>
            </a:r>
            <a:endParaRPr lang="fr-FR"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800" kern="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Depuis 2017 uniquement.</a:t>
            </a:r>
            <a:endParaRPr lang="fr-FR"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ZoneTexte 4">
            <a:extLst>
              <a:ext uri="{FF2B5EF4-FFF2-40B4-BE49-F238E27FC236}">
                <a16:creationId xmlns:a16="http://schemas.microsoft.com/office/drawing/2014/main" id="{08234304-9A62-C1A5-323B-9BB5EF9C387D}"/>
              </a:ext>
            </a:extLst>
          </p:cNvPr>
          <p:cNvSpPr txBox="1"/>
          <p:nvPr/>
        </p:nvSpPr>
        <p:spPr>
          <a:xfrm>
            <a:off x="231794" y="2586916"/>
            <a:ext cx="7627692" cy="1754326"/>
          </a:xfrm>
          <a:prstGeom prst="rect">
            <a:avLst/>
          </a:prstGeom>
          <a:noFill/>
        </p:spPr>
        <p:txBody>
          <a:bodyPr wrap="square" rtlCol="0">
            <a:spAutoFit/>
          </a:bodyPr>
          <a:lstStyle/>
          <a:p>
            <a:r>
              <a:rPr lang="fr-FR" dirty="0">
                <a:latin typeface="+mj-lt"/>
              </a:rPr>
              <a:t>Autre : Lambeau de PAP excédent </a:t>
            </a:r>
            <a:r>
              <a:rPr lang="fr-FR" dirty="0" err="1">
                <a:latin typeface="+mj-lt"/>
              </a:rPr>
              <a:t>cutanéo</a:t>
            </a:r>
            <a:r>
              <a:rPr lang="fr-FR" dirty="0">
                <a:latin typeface="+mj-lt"/>
              </a:rPr>
              <a:t> graisseux du haut de la face interne et postérieure de cuisse </a:t>
            </a:r>
          </a:p>
          <a:p>
            <a:endParaRPr lang="fr-FR" dirty="0">
              <a:latin typeface="+mj-lt"/>
            </a:endParaRPr>
          </a:p>
          <a:p>
            <a:endParaRPr lang="fr-FR" dirty="0">
              <a:latin typeface="+mj-lt"/>
            </a:endParaRPr>
          </a:p>
          <a:p>
            <a:r>
              <a:rPr lang="fr-FR" dirty="0">
                <a:latin typeface="+mj-lt"/>
              </a:rPr>
              <a:t>             Lambeau du gracilis ou TUG :peau graisse et muscle face interne de la racine de la cuisse </a:t>
            </a:r>
          </a:p>
        </p:txBody>
      </p:sp>
      <p:pic>
        <p:nvPicPr>
          <p:cNvPr id="6" name="Image 5" descr="Une image contenant habits, personne, intérieur, estomac&#10;&#10;Description générée automatiquement">
            <a:extLst>
              <a:ext uri="{FF2B5EF4-FFF2-40B4-BE49-F238E27FC236}">
                <a16:creationId xmlns:a16="http://schemas.microsoft.com/office/drawing/2014/main" id="{F3DE2B05-1EBF-FE73-1904-F6D5EF5B1217}"/>
              </a:ext>
            </a:extLst>
          </p:cNvPr>
          <p:cNvPicPr>
            <a:picLocks noChangeAspect="1"/>
          </p:cNvPicPr>
          <p:nvPr/>
        </p:nvPicPr>
        <p:blipFill>
          <a:blip r:embed="rId2"/>
          <a:stretch>
            <a:fillRect/>
          </a:stretch>
        </p:blipFill>
        <p:spPr>
          <a:xfrm>
            <a:off x="8850721" y="2586916"/>
            <a:ext cx="2285365" cy="3047365"/>
          </a:xfrm>
          <a:prstGeom prst="rect">
            <a:avLst/>
          </a:prstGeom>
        </p:spPr>
      </p:pic>
    </p:spTree>
    <p:extLst>
      <p:ext uri="{BB962C8B-B14F-4D97-AF65-F5344CB8AC3E}">
        <p14:creationId xmlns:p14="http://schemas.microsoft.com/office/powerpoint/2010/main" val="1660150544"/>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042CC1FB-36DE-A1DE-5BCE-2DE32A6E453C}"/>
              </a:ext>
            </a:extLst>
          </p:cNvPr>
          <p:cNvSpPr txBox="1"/>
          <p:nvPr/>
        </p:nvSpPr>
        <p:spPr>
          <a:xfrm>
            <a:off x="1" y="0"/>
            <a:ext cx="2211571" cy="584775"/>
          </a:xfrm>
          <a:prstGeom prst="rect">
            <a:avLst/>
          </a:prstGeom>
          <a:solidFill>
            <a:srgbClr val="941651">
              <a:alpha val="58039"/>
            </a:srgbClr>
          </a:solidFill>
        </p:spPr>
        <p:txBody>
          <a:bodyPr wrap="square" rtlCol="0">
            <a:spAutoFit/>
          </a:bodyPr>
          <a:lstStyle/>
          <a:p>
            <a:r>
              <a:rPr lang="fr-FR" sz="3200" dirty="0">
                <a:latin typeface="+mj-lt"/>
              </a:rPr>
              <a:t>Le lipofilling </a:t>
            </a:r>
          </a:p>
        </p:txBody>
      </p:sp>
      <p:pic>
        <p:nvPicPr>
          <p:cNvPr id="3" name="Image 2" descr="Une image contenant habits, intérieur, trouble, caleçon&#10;&#10;Description générée automatiquement">
            <a:extLst>
              <a:ext uri="{FF2B5EF4-FFF2-40B4-BE49-F238E27FC236}">
                <a16:creationId xmlns:a16="http://schemas.microsoft.com/office/drawing/2014/main" id="{C88F44BB-889A-FF3B-524A-3BB60F740B5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4314" y="972870"/>
            <a:ext cx="4896377" cy="1578943"/>
          </a:xfrm>
          <a:prstGeom prst="rect">
            <a:avLst/>
          </a:prstGeom>
          <a:noFill/>
          <a:ln>
            <a:noFill/>
          </a:ln>
        </p:spPr>
      </p:pic>
      <p:cxnSp>
        <p:nvCxnSpPr>
          <p:cNvPr id="5" name="Connecteur droit avec flèche 4">
            <a:extLst>
              <a:ext uri="{FF2B5EF4-FFF2-40B4-BE49-F238E27FC236}">
                <a16:creationId xmlns:a16="http://schemas.microsoft.com/office/drawing/2014/main" id="{77715A5B-78C2-2BDD-2E19-5B1B565FCBA1}"/>
              </a:ext>
            </a:extLst>
          </p:cNvPr>
          <p:cNvCxnSpPr/>
          <p:nvPr/>
        </p:nvCxnSpPr>
        <p:spPr>
          <a:xfrm>
            <a:off x="204314" y="2775098"/>
            <a:ext cx="4896377"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6" name="ZoneTexte 5">
            <a:extLst>
              <a:ext uri="{FF2B5EF4-FFF2-40B4-BE49-F238E27FC236}">
                <a16:creationId xmlns:a16="http://schemas.microsoft.com/office/drawing/2014/main" id="{E0ED02FF-459A-4F10-2FB1-7DFC1B0075A9}"/>
              </a:ext>
            </a:extLst>
          </p:cNvPr>
          <p:cNvSpPr txBox="1"/>
          <p:nvPr/>
        </p:nvSpPr>
        <p:spPr>
          <a:xfrm>
            <a:off x="1743740" y="2828262"/>
            <a:ext cx="1904432" cy="338554"/>
          </a:xfrm>
          <a:prstGeom prst="rect">
            <a:avLst/>
          </a:prstGeom>
          <a:noFill/>
        </p:spPr>
        <p:txBody>
          <a:bodyPr wrap="none" rtlCol="0">
            <a:spAutoFit/>
          </a:bodyPr>
          <a:lstStyle/>
          <a:p>
            <a:r>
              <a:rPr lang="fr-FR" sz="1600" dirty="0">
                <a:latin typeface="+mj-lt"/>
              </a:rPr>
              <a:t>Evolution temporelle</a:t>
            </a:r>
          </a:p>
        </p:txBody>
      </p:sp>
      <p:sp>
        <p:nvSpPr>
          <p:cNvPr id="8" name="ZoneTexte 7">
            <a:extLst>
              <a:ext uri="{FF2B5EF4-FFF2-40B4-BE49-F238E27FC236}">
                <a16:creationId xmlns:a16="http://schemas.microsoft.com/office/drawing/2014/main" id="{11E43C31-3D0B-8C6B-2087-45AABE234792}"/>
              </a:ext>
            </a:extLst>
          </p:cNvPr>
          <p:cNvSpPr txBox="1"/>
          <p:nvPr/>
        </p:nvSpPr>
        <p:spPr>
          <a:xfrm>
            <a:off x="5490116" y="972870"/>
            <a:ext cx="6177516" cy="1634037"/>
          </a:xfrm>
          <a:prstGeom prst="rect">
            <a:avLst/>
          </a:prstGeom>
          <a:noFill/>
        </p:spPr>
        <p:txBody>
          <a:bodyPr wrap="square">
            <a:spAutoFit/>
          </a:bodyPr>
          <a:lstStyle/>
          <a:p>
            <a:pPr algn="just">
              <a:lnSpc>
                <a:spcPct val="150000"/>
              </a:lnSpc>
              <a:spcAft>
                <a:spcPts val="800"/>
              </a:spcAft>
            </a:pPr>
            <a:r>
              <a:rPr lang="fr-FR" sz="1600" kern="0" dirty="0">
                <a:solidFill>
                  <a:srgbClr val="000000"/>
                </a:solidFill>
                <a:effectLst/>
                <a:ea typeface="Calibri" panose="020F0502020204030204" pitchFamily="34" charset="0"/>
                <a:cs typeface="Times New Roman" panose="02020603050405020304" pitchFamily="18" charset="0"/>
              </a:rPr>
              <a:t>On utilise le tissu cellulo-adipeux de la patiente après élimination des phases sanguines et huileuses (centrifugation), on le réinjecte par canules dans les tissus du sein reconstruit</a:t>
            </a:r>
            <a:r>
              <a:rPr lang="fr-FR" sz="1600" kern="0" dirty="0">
                <a:solidFill>
                  <a:srgbClr val="000000"/>
                </a:solidFill>
                <a:ea typeface="Calibri" panose="020F0502020204030204" pitchFamily="34" charset="0"/>
                <a:cs typeface="Times New Roman" panose="02020603050405020304" pitchFamily="18" charset="0"/>
              </a:rPr>
              <a:t>.</a:t>
            </a:r>
            <a:endParaRPr lang="fr-FR" sz="1600" kern="100" dirty="0">
              <a:effectLst/>
              <a:ea typeface="Calibri" panose="020F0502020204030204" pitchFamily="34" charset="0"/>
              <a:cs typeface="Times New Roman" panose="02020603050405020304" pitchFamily="18" charset="0"/>
            </a:endParaRPr>
          </a:p>
          <a:p>
            <a:pPr algn="just">
              <a:lnSpc>
                <a:spcPct val="150000"/>
              </a:lnSpc>
              <a:spcAft>
                <a:spcPts val="800"/>
              </a:spcAft>
            </a:pPr>
            <a:r>
              <a:rPr lang="fr-FR" sz="1600" kern="0" dirty="0">
                <a:solidFill>
                  <a:srgbClr val="000000"/>
                </a:solidFill>
                <a:effectLst/>
                <a:ea typeface="Calibri" panose="020F0502020204030204" pitchFamily="34" charset="0"/>
                <a:cs typeface="Times New Roman" panose="02020603050405020304" pitchFamily="18" charset="0"/>
              </a:rPr>
              <a:t> La prise de greffe est bonne : 20% de perte </a:t>
            </a:r>
            <a:endParaRPr lang="fr-FR" sz="1600" kern="100" dirty="0">
              <a:effectLst/>
              <a:ea typeface="Calibri" panose="020F0502020204030204" pitchFamily="34" charset="0"/>
              <a:cs typeface="Times New Roman" panose="02020603050405020304" pitchFamily="18" charset="0"/>
            </a:endParaRPr>
          </a:p>
        </p:txBody>
      </p:sp>
      <p:sp>
        <p:nvSpPr>
          <p:cNvPr id="7" name="ZoneTexte 6">
            <a:extLst>
              <a:ext uri="{FF2B5EF4-FFF2-40B4-BE49-F238E27FC236}">
                <a16:creationId xmlns:a16="http://schemas.microsoft.com/office/drawing/2014/main" id="{9BF6779A-9B02-6912-93A5-3184760A1777}"/>
              </a:ext>
            </a:extLst>
          </p:cNvPr>
          <p:cNvSpPr txBox="1"/>
          <p:nvPr/>
        </p:nvSpPr>
        <p:spPr>
          <a:xfrm>
            <a:off x="1032387" y="3675609"/>
            <a:ext cx="10343535" cy="1736629"/>
          </a:xfrm>
          <a:prstGeom prst="rect">
            <a:avLst/>
          </a:prstGeom>
          <a:noFill/>
        </p:spPr>
        <p:txBody>
          <a:bodyPr wrap="square">
            <a:spAutoFit/>
          </a:bodyPr>
          <a:lstStyle/>
          <a:p>
            <a:pPr algn="just">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En rééducation pré opératoire il faut préparer la zone donneuse et la zone receveuse pour que les tissus soient souples : </a:t>
            </a:r>
            <a:r>
              <a:rPr lang="fr-FR" sz="1600"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o</a:t>
            </a: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 mobilise et assouplit.</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Pendant 6 semaines ne pas drainer, ni mobiliser, ni comprimer en décubitus ventral.</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Puis on peut drainer</a:t>
            </a:r>
            <a:r>
              <a:rPr lang="fr-FR" sz="1600"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 et</a:t>
            </a: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mobiliser pour rendre plus homogène la zone</a:t>
            </a:r>
            <a:r>
              <a:rPr lang="fr-FR" sz="1600"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 (Tape).</a:t>
            </a: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410867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28688FEB-361A-D017-D784-525C9CFD14DA}"/>
              </a:ext>
            </a:extLst>
          </p:cNvPr>
          <p:cNvSpPr txBox="1"/>
          <p:nvPr/>
        </p:nvSpPr>
        <p:spPr>
          <a:xfrm>
            <a:off x="1" y="0"/>
            <a:ext cx="2657474" cy="584775"/>
          </a:xfrm>
          <a:prstGeom prst="rect">
            <a:avLst/>
          </a:prstGeom>
          <a:solidFill>
            <a:srgbClr val="941651">
              <a:alpha val="58039"/>
            </a:srgbClr>
          </a:solidFill>
        </p:spPr>
        <p:txBody>
          <a:bodyPr wrap="square" rtlCol="0">
            <a:spAutoFit/>
          </a:bodyPr>
          <a:lstStyle/>
          <a:p>
            <a:r>
              <a:rPr lang="fr-FR" sz="3200" dirty="0">
                <a:latin typeface="+mj-lt"/>
              </a:rPr>
              <a:t>Hygiène de vie </a:t>
            </a:r>
          </a:p>
        </p:txBody>
      </p:sp>
      <p:sp>
        <p:nvSpPr>
          <p:cNvPr id="3" name="ZoneTexte 2">
            <a:extLst>
              <a:ext uri="{FF2B5EF4-FFF2-40B4-BE49-F238E27FC236}">
                <a16:creationId xmlns:a16="http://schemas.microsoft.com/office/drawing/2014/main" id="{BF6F067E-FD5A-2D89-632D-69699438801F}"/>
              </a:ext>
            </a:extLst>
          </p:cNvPr>
          <p:cNvSpPr txBox="1"/>
          <p:nvPr/>
        </p:nvSpPr>
        <p:spPr>
          <a:xfrm>
            <a:off x="2307266" y="2047706"/>
            <a:ext cx="7246088" cy="2197012"/>
          </a:xfrm>
          <a:prstGeom prst="rect">
            <a:avLst/>
          </a:prstGeom>
          <a:noFill/>
        </p:spPr>
        <p:txBody>
          <a:bodyPr wrap="square">
            <a:spAutoFit/>
          </a:bodyPr>
          <a:lstStyle/>
          <a:p>
            <a:pPr algn="ctr">
              <a:lnSpc>
                <a:spcPct val="150000"/>
              </a:lnSpc>
              <a:spcAft>
                <a:spcPts val="800"/>
              </a:spcAft>
            </a:pPr>
            <a:r>
              <a:rPr lang="fr-FR" sz="2000" kern="100" dirty="0">
                <a:effectLst/>
                <a:latin typeface="+mj-lt"/>
                <a:ea typeface="Calibri" panose="020F0502020204030204" pitchFamily="34" charset="0"/>
                <a:cs typeface="Times New Roman" panose="02020603050405020304" pitchFamily="18" charset="0"/>
              </a:rPr>
              <a:t>➝ </a:t>
            </a:r>
            <a:r>
              <a:rPr lang="fr-FR" sz="2000" kern="0" dirty="0">
                <a:solidFill>
                  <a:srgbClr val="000000"/>
                </a:solidFill>
                <a:effectLst/>
                <a:latin typeface="+mj-lt"/>
                <a:ea typeface="Calibri" panose="020F0502020204030204" pitchFamily="34" charset="0"/>
                <a:cs typeface="Times New Roman" panose="02020603050405020304" pitchFamily="18" charset="0"/>
              </a:rPr>
              <a:t>17% des cancers du sein associés à 1 verre d’alcool par jour</a:t>
            </a:r>
            <a:endParaRPr lang="fr-FR" kern="100" dirty="0">
              <a:effectLst/>
              <a:latin typeface="+mj-lt"/>
              <a:ea typeface="Calibri" panose="020F0502020204030204" pitchFamily="34" charset="0"/>
              <a:cs typeface="Times New Roman" panose="02020603050405020304" pitchFamily="18" charset="0"/>
            </a:endParaRPr>
          </a:p>
          <a:p>
            <a:pPr algn="ctr">
              <a:lnSpc>
                <a:spcPct val="150000"/>
              </a:lnSpc>
              <a:spcAft>
                <a:spcPts val="800"/>
              </a:spcAft>
            </a:pPr>
            <a:r>
              <a:rPr lang="fr-FR" sz="2000" kern="100" dirty="0">
                <a:effectLst/>
                <a:latin typeface="+mj-lt"/>
                <a:ea typeface="Calibri" panose="020F0502020204030204" pitchFamily="34" charset="0"/>
                <a:cs typeface="Times New Roman" panose="02020603050405020304" pitchFamily="18" charset="0"/>
              </a:rPr>
              <a:t>➝ </a:t>
            </a:r>
            <a:r>
              <a:rPr lang="fr-FR" sz="2000" kern="0" dirty="0">
                <a:solidFill>
                  <a:srgbClr val="000000"/>
                </a:solidFill>
                <a:effectLst/>
                <a:latin typeface="+mj-lt"/>
                <a:ea typeface="Calibri" panose="020F0502020204030204" pitchFamily="34" charset="0"/>
                <a:cs typeface="Times New Roman" panose="02020603050405020304" pitchFamily="18" charset="0"/>
              </a:rPr>
              <a:t>Tabagisme actif 4.4% et passif </a:t>
            </a:r>
            <a:endParaRPr lang="fr-FR" kern="100" dirty="0">
              <a:effectLst/>
              <a:latin typeface="+mj-lt"/>
              <a:ea typeface="Calibri" panose="020F0502020204030204" pitchFamily="34" charset="0"/>
              <a:cs typeface="Times New Roman" panose="02020603050405020304" pitchFamily="18" charset="0"/>
            </a:endParaRPr>
          </a:p>
          <a:p>
            <a:pPr algn="ctr">
              <a:lnSpc>
                <a:spcPct val="150000"/>
              </a:lnSpc>
              <a:spcAft>
                <a:spcPts val="800"/>
              </a:spcAft>
            </a:pPr>
            <a:r>
              <a:rPr lang="fr-FR" sz="2000" kern="100" dirty="0">
                <a:effectLst/>
                <a:latin typeface="+mj-lt"/>
                <a:ea typeface="Calibri" panose="020F0502020204030204" pitchFamily="34" charset="0"/>
                <a:cs typeface="Times New Roman" panose="02020603050405020304" pitchFamily="18" charset="0"/>
              </a:rPr>
              <a:t>➝ </a:t>
            </a:r>
            <a:r>
              <a:rPr lang="fr-FR" sz="2000" kern="0" dirty="0">
                <a:solidFill>
                  <a:srgbClr val="000000"/>
                </a:solidFill>
                <a:effectLst/>
                <a:latin typeface="+mj-lt"/>
                <a:ea typeface="Calibri" panose="020F0502020204030204" pitchFamily="34" charset="0"/>
                <a:cs typeface="Times New Roman" panose="02020603050405020304" pitchFamily="18" charset="0"/>
              </a:rPr>
              <a:t>Sédentarit</a:t>
            </a:r>
            <a:r>
              <a:rPr lang="fr-FR" sz="2000" kern="0" dirty="0">
                <a:solidFill>
                  <a:srgbClr val="000000"/>
                </a:solidFill>
                <a:latin typeface="+mj-lt"/>
                <a:ea typeface="Calibri" panose="020F0502020204030204" pitchFamily="34" charset="0"/>
                <a:cs typeface="Times New Roman" panose="02020603050405020304" pitchFamily="18" charset="0"/>
              </a:rPr>
              <a:t>é</a:t>
            </a:r>
            <a:endParaRPr lang="fr-FR" sz="2000" kern="0" dirty="0">
              <a:solidFill>
                <a:srgbClr val="000000"/>
              </a:solidFill>
              <a:effectLst/>
              <a:latin typeface="+mj-lt"/>
              <a:ea typeface="Calibri" panose="020F0502020204030204" pitchFamily="34" charset="0"/>
              <a:cs typeface="Times New Roman" panose="02020603050405020304" pitchFamily="18" charset="0"/>
            </a:endParaRPr>
          </a:p>
          <a:p>
            <a:pPr algn="ctr">
              <a:lnSpc>
                <a:spcPct val="150000"/>
              </a:lnSpc>
              <a:spcAft>
                <a:spcPts val="800"/>
              </a:spcAft>
            </a:pPr>
            <a:r>
              <a:rPr lang="fr-FR" sz="2000" kern="100" dirty="0">
                <a:effectLst/>
                <a:latin typeface="+mj-lt"/>
                <a:ea typeface="Calibri" panose="020F0502020204030204" pitchFamily="34" charset="0"/>
                <a:cs typeface="Times New Roman" panose="02020603050405020304" pitchFamily="18" charset="0"/>
              </a:rPr>
              <a:t>➝ </a:t>
            </a:r>
            <a:r>
              <a:rPr lang="fr-FR" sz="2000" kern="0" dirty="0">
                <a:solidFill>
                  <a:srgbClr val="000000"/>
                </a:solidFill>
                <a:effectLst/>
                <a:latin typeface="+mj-lt"/>
                <a:ea typeface="Calibri" panose="020F0502020204030204" pitchFamily="34" charset="0"/>
                <a:cs typeface="Times New Roman" panose="02020603050405020304" pitchFamily="18" charset="0"/>
              </a:rPr>
              <a:t>Surpoids </a:t>
            </a:r>
            <a:endParaRPr lang="fr-FR" kern="100" dirty="0">
              <a:effectLst/>
              <a:latin typeface="+mj-lt"/>
              <a:ea typeface="Calibri" panose="020F0502020204030204" pitchFamily="34" charset="0"/>
              <a:cs typeface="Times New Roman" panose="02020603050405020304" pitchFamily="18" charset="0"/>
            </a:endParaRPr>
          </a:p>
        </p:txBody>
      </p:sp>
      <p:pic>
        <p:nvPicPr>
          <p:cNvPr id="5" name="Image 4">
            <a:extLst>
              <a:ext uri="{FF2B5EF4-FFF2-40B4-BE49-F238E27FC236}">
                <a16:creationId xmlns:a16="http://schemas.microsoft.com/office/drawing/2014/main" id="{15089C7A-649D-C915-C34C-1BDF72DC9CC3}"/>
              </a:ext>
            </a:extLst>
          </p:cNvPr>
          <p:cNvPicPr>
            <a:picLocks noChangeAspect="1"/>
          </p:cNvPicPr>
          <p:nvPr/>
        </p:nvPicPr>
        <p:blipFill>
          <a:blip r:embed="rId2"/>
          <a:stretch>
            <a:fillRect/>
          </a:stretch>
        </p:blipFill>
        <p:spPr>
          <a:xfrm>
            <a:off x="8369005" y="3759808"/>
            <a:ext cx="1949893" cy="1949893"/>
          </a:xfrm>
          <a:prstGeom prst="rect">
            <a:avLst/>
          </a:prstGeom>
        </p:spPr>
      </p:pic>
      <p:pic>
        <p:nvPicPr>
          <p:cNvPr id="6" name="Image 5">
            <a:extLst>
              <a:ext uri="{FF2B5EF4-FFF2-40B4-BE49-F238E27FC236}">
                <a16:creationId xmlns:a16="http://schemas.microsoft.com/office/drawing/2014/main" id="{76617715-1502-00BA-8708-E29A26BE61A5}"/>
              </a:ext>
            </a:extLst>
          </p:cNvPr>
          <p:cNvPicPr>
            <a:picLocks noChangeAspect="1"/>
          </p:cNvPicPr>
          <p:nvPr/>
        </p:nvPicPr>
        <p:blipFill>
          <a:blip r:embed="rId3"/>
          <a:stretch>
            <a:fillRect/>
          </a:stretch>
        </p:blipFill>
        <p:spPr>
          <a:xfrm>
            <a:off x="1034091" y="3611303"/>
            <a:ext cx="2357696" cy="2357696"/>
          </a:xfrm>
          <a:prstGeom prst="rect">
            <a:avLst/>
          </a:prstGeom>
        </p:spPr>
      </p:pic>
      <p:pic>
        <p:nvPicPr>
          <p:cNvPr id="8" name="Image 7">
            <a:extLst>
              <a:ext uri="{FF2B5EF4-FFF2-40B4-BE49-F238E27FC236}">
                <a16:creationId xmlns:a16="http://schemas.microsoft.com/office/drawing/2014/main" id="{6E87C988-01D5-AAA3-E8A6-143EE711AE47}"/>
              </a:ext>
            </a:extLst>
          </p:cNvPr>
          <p:cNvPicPr>
            <a:picLocks noChangeAspect="1"/>
          </p:cNvPicPr>
          <p:nvPr/>
        </p:nvPicPr>
        <p:blipFill>
          <a:blip r:embed="rId4"/>
          <a:stretch>
            <a:fillRect/>
          </a:stretch>
        </p:blipFill>
        <p:spPr>
          <a:xfrm>
            <a:off x="9553354" y="477883"/>
            <a:ext cx="1625600" cy="1625600"/>
          </a:xfrm>
          <a:prstGeom prst="rect">
            <a:avLst/>
          </a:prstGeom>
        </p:spPr>
      </p:pic>
    </p:spTree>
    <p:extLst>
      <p:ext uri="{BB962C8B-B14F-4D97-AF65-F5344CB8AC3E}">
        <p14:creationId xmlns:p14="http://schemas.microsoft.com/office/powerpoint/2010/main" val="490356987"/>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042CC1FB-36DE-A1DE-5BCE-2DE32A6E453C}"/>
              </a:ext>
            </a:extLst>
          </p:cNvPr>
          <p:cNvSpPr txBox="1"/>
          <p:nvPr/>
        </p:nvSpPr>
        <p:spPr>
          <a:xfrm>
            <a:off x="1" y="0"/>
            <a:ext cx="4965404" cy="584775"/>
          </a:xfrm>
          <a:prstGeom prst="rect">
            <a:avLst/>
          </a:prstGeom>
          <a:solidFill>
            <a:srgbClr val="941651">
              <a:alpha val="58039"/>
            </a:srgbClr>
          </a:solidFill>
        </p:spPr>
        <p:txBody>
          <a:bodyPr wrap="square" rtlCol="0">
            <a:spAutoFit/>
          </a:bodyPr>
          <a:lstStyle/>
          <a:p>
            <a:r>
              <a:rPr lang="fr-FR" sz="3200" dirty="0">
                <a:latin typeface="+mj-lt"/>
              </a:rPr>
              <a:t>La reconstruction en résumé</a:t>
            </a:r>
          </a:p>
        </p:txBody>
      </p:sp>
      <p:sp>
        <p:nvSpPr>
          <p:cNvPr id="5" name="ZoneTexte 4">
            <a:extLst>
              <a:ext uri="{FF2B5EF4-FFF2-40B4-BE49-F238E27FC236}">
                <a16:creationId xmlns:a16="http://schemas.microsoft.com/office/drawing/2014/main" id="{03D36960-660B-D454-2F02-C4B045CB09E8}"/>
              </a:ext>
            </a:extLst>
          </p:cNvPr>
          <p:cNvSpPr txBox="1"/>
          <p:nvPr/>
        </p:nvSpPr>
        <p:spPr>
          <a:xfrm>
            <a:off x="1120878" y="1409253"/>
            <a:ext cx="10146890" cy="2850139"/>
          </a:xfrm>
          <a:prstGeom prst="rect">
            <a:avLst/>
          </a:prstGeom>
          <a:noFill/>
        </p:spPr>
        <p:txBody>
          <a:bodyPr wrap="square">
            <a:spAutoFit/>
          </a:bodyPr>
          <a:lstStyle/>
          <a:p>
            <a:pPr algn="just">
              <a:lnSpc>
                <a:spcPct val="150000"/>
              </a:lnSpc>
              <a:spcAft>
                <a:spcPts val="800"/>
              </a:spcAft>
            </a:pPr>
            <a:r>
              <a:rPr lang="fr-FR" sz="18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La reconstruction fait partie intégrante du traitement du cancer</a:t>
            </a:r>
            <a:r>
              <a:rPr lang="fr-FR"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 s</a:t>
            </a:r>
            <a:r>
              <a:rPr lang="fr-FR" sz="18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oit par expansion de la peau restante soit par recouvrement d’un lambeau.</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8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Le volume est définit par un implant et/ou le tissu autologue. </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8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L’aréole est reconstruite par greffe de peau ou partition du mamelon controlatéral ou encore dermopigmentation (tatouage). </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8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La correction du sein controlatéral peut-être envisagée si asymétrie. </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52473259"/>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A70406C-3FDC-9034-9808-912A04E77812}"/>
              </a:ext>
            </a:extLst>
          </p:cNvPr>
          <p:cNvSpPr>
            <a:spLocks noGrp="1"/>
          </p:cNvSpPr>
          <p:nvPr>
            <p:ph type="title"/>
          </p:nvPr>
        </p:nvSpPr>
        <p:spPr/>
        <p:txBody>
          <a:bodyPr/>
          <a:lstStyle/>
          <a:p>
            <a:r>
              <a:rPr lang="fr-FR" dirty="0"/>
              <a:t>LA SEXUALITE</a:t>
            </a:r>
          </a:p>
        </p:txBody>
      </p:sp>
      <p:sp>
        <p:nvSpPr>
          <p:cNvPr id="3" name="Espace réservé du contenu 2">
            <a:extLst>
              <a:ext uri="{FF2B5EF4-FFF2-40B4-BE49-F238E27FC236}">
                <a16:creationId xmlns:a16="http://schemas.microsoft.com/office/drawing/2014/main" id="{964B63CC-ED9E-1729-6A86-EF1CAA4AB6C6}"/>
              </a:ext>
            </a:extLst>
          </p:cNvPr>
          <p:cNvSpPr>
            <a:spLocks noGrp="1"/>
          </p:cNvSpPr>
          <p:nvPr>
            <p:ph idx="1"/>
          </p:nvPr>
        </p:nvSpPr>
        <p:spPr/>
        <p:txBody>
          <a:bodyPr/>
          <a:lstStyle/>
          <a:p>
            <a:endParaRPr lang="fr-FR"/>
          </a:p>
        </p:txBody>
      </p:sp>
    </p:spTree>
    <p:extLst>
      <p:ext uri="{BB962C8B-B14F-4D97-AF65-F5344CB8AC3E}">
        <p14:creationId xmlns:p14="http://schemas.microsoft.com/office/powerpoint/2010/main" val="400264281"/>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08C3B61-B52F-2407-E761-488223815AC9}"/>
              </a:ext>
            </a:extLst>
          </p:cNvPr>
          <p:cNvSpPr txBox="1">
            <a:spLocks/>
          </p:cNvSpPr>
          <p:nvPr/>
        </p:nvSpPr>
        <p:spPr>
          <a:xfrm>
            <a:off x="1517798" y="2363276"/>
            <a:ext cx="915640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dirty="0"/>
              <a:t>La reprise d’une activité physique </a:t>
            </a:r>
          </a:p>
        </p:txBody>
      </p:sp>
      <p:pic>
        <p:nvPicPr>
          <p:cNvPr id="9" name="Graphique 8" descr="Football contour">
            <a:extLst>
              <a:ext uri="{FF2B5EF4-FFF2-40B4-BE49-F238E27FC236}">
                <a16:creationId xmlns:a16="http://schemas.microsoft.com/office/drawing/2014/main" id="{ABAA890E-98B6-B2B8-BA49-66A3290A0BF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064380" y="483051"/>
            <a:ext cx="1880225" cy="1880225"/>
          </a:xfrm>
          <a:prstGeom prst="rect">
            <a:avLst/>
          </a:prstGeom>
        </p:spPr>
      </p:pic>
      <p:pic>
        <p:nvPicPr>
          <p:cNvPr id="11" name="Graphique 10" descr="Tennis contour">
            <a:extLst>
              <a:ext uri="{FF2B5EF4-FFF2-40B4-BE49-F238E27FC236}">
                <a16:creationId xmlns:a16="http://schemas.microsoft.com/office/drawing/2014/main" id="{24261BE8-4B56-40D7-9BFD-4353762986A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915400" y="3584723"/>
            <a:ext cx="2973239" cy="2973239"/>
          </a:xfrm>
          <a:prstGeom prst="rect">
            <a:avLst/>
          </a:prstGeom>
        </p:spPr>
      </p:pic>
      <p:pic>
        <p:nvPicPr>
          <p:cNvPr id="13" name="Graphique 12" descr="Yoga contour">
            <a:extLst>
              <a:ext uri="{FF2B5EF4-FFF2-40B4-BE49-F238E27FC236}">
                <a16:creationId xmlns:a16="http://schemas.microsoft.com/office/drawing/2014/main" id="{8217986A-912A-83BE-4DF0-29AD594A747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03361" y="3572788"/>
            <a:ext cx="2673203" cy="2673203"/>
          </a:xfrm>
          <a:prstGeom prst="rect">
            <a:avLst/>
          </a:prstGeom>
        </p:spPr>
      </p:pic>
    </p:spTree>
    <p:extLst>
      <p:ext uri="{BB962C8B-B14F-4D97-AF65-F5344CB8AC3E}">
        <p14:creationId xmlns:p14="http://schemas.microsoft.com/office/powerpoint/2010/main" val="453883341"/>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42605B18-34B5-2E80-C159-D2E18A20588B}"/>
              </a:ext>
            </a:extLst>
          </p:cNvPr>
          <p:cNvSpPr txBox="1"/>
          <p:nvPr/>
        </p:nvSpPr>
        <p:spPr>
          <a:xfrm>
            <a:off x="0" y="0"/>
            <a:ext cx="6329363" cy="584775"/>
          </a:xfrm>
          <a:prstGeom prst="rect">
            <a:avLst/>
          </a:prstGeom>
          <a:solidFill>
            <a:srgbClr val="941651">
              <a:alpha val="58039"/>
            </a:srgbClr>
          </a:solidFill>
        </p:spPr>
        <p:txBody>
          <a:bodyPr wrap="square" rtlCol="0">
            <a:spAutoFit/>
          </a:bodyPr>
          <a:lstStyle/>
          <a:p>
            <a:r>
              <a:rPr lang="fr-FR" sz="3200" dirty="0">
                <a:latin typeface="+mj-lt"/>
              </a:rPr>
              <a:t>Il est URGENT de reprendre le sport</a:t>
            </a:r>
          </a:p>
        </p:txBody>
      </p:sp>
      <p:pic>
        <p:nvPicPr>
          <p:cNvPr id="6" name="Graphique 5" descr="Cyclisme avec un remplissage uni">
            <a:extLst>
              <a:ext uri="{FF2B5EF4-FFF2-40B4-BE49-F238E27FC236}">
                <a16:creationId xmlns:a16="http://schemas.microsoft.com/office/drawing/2014/main" id="{5C606B10-E7C2-23A9-76B6-DFC6534D10D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1476" y="2538413"/>
            <a:ext cx="2033587" cy="2033587"/>
          </a:xfrm>
          <a:prstGeom prst="rect">
            <a:avLst/>
          </a:prstGeom>
        </p:spPr>
      </p:pic>
      <p:sp>
        <p:nvSpPr>
          <p:cNvPr id="3" name="ZoneTexte 2">
            <a:extLst>
              <a:ext uri="{FF2B5EF4-FFF2-40B4-BE49-F238E27FC236}">
                <a16:creationId xmlns:a16="http://schemas.microsoft.com/office/drawing/2014/main" id="{6B24F036-FC53-B97A-DDBF-6EE50C260434}"/>
              </a:ext>
            </a:extLst>
          </p:cNvPr>
          <p:cNvSpPr txBox="1"/>
          <p:nvPr/>
        </p:nvSpPr>
        <p:spPr>
          <a:xfrm>
            <a:off x="2605547" y="774821"/>
            <a:ext cx="8959337" cy="5840317"/>
          </a:xfrm>
          <a:prstGeom prst="rect">
            <a:avLst/>
          </a:prstGeom>
          <a:noFill/>
        </p:spPr>
        <p:txBody>
          <a:bodyPr wrap="square">
            <a:spAutoFit/>
          </a:bodyPr>
          <a:lstStyle/>
          <a:p>
            <a:pPr algn="just">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La prise de poids est un facteur aggravant de la maladie et celle-ci est fréquente en péri ménopause, âge de grande fréquence de survenue du cancer du sein.</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Le sport augmente le métabolisme, développe la masse musculaire. Augmenter ses dépenses sans  augmenter ses apports, permet un équilibre favorable à la perte de poids et permet aussi d’améliorer sa densité osseuse grâce à un meilleur équilibre ostéoblaste/ostéoclaste.</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Le sport permet la diminution des symptômes liés aux effets secondaires du traitement du cancer. </a:t>
            </a:r>
          </a:p>
          <a:p>
            <a:pPr algn="just">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Une meilleure capacité d’endurance, une amélioration de la fonction cardiaque et respiratoire</a:t>
            </a:r>
            <a:r>
              <a:rPr lang="fr-FR" sz="1600"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 </a:t>
            </a: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luttent contre la sarcopénie (fonte musculaire) responsable de la prise de poids abdominale et contrôle la fatigue et l’anxiété. </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Après 6 mois d’activité physique post traitement on diminue de 25 à 50% le risque de récidive.</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L’activité physique endurante et contre résistance ainsi que la baisse de la sédentarité </a:t>
            </a:r>
            <a:r>
              <a:rPr lang="fr-FR" sz="1600" kern="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ameliorent</a:t>
            </a: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la capacité des muscles à utiliser la graisse stockée.</a:t>
            </a:r>
          </a:p>
          <a:p>
            <a:pPr algn="just">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Une heure d’activité améliore la capacité de l’insuline à </a:t>
            </a:r>
            <a:r>
              <a:rPr lang="fr-FR" sz="1600" kern="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prelever</a:t>
            </a: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du sucre dans le sang et ce bénéfice perdure 72 h.</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78422111"/>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42605B18-34B5-2E80-C159-D2E18A20588B}"/>
              </a:ext>
            </a:extLst>
          </p:cNvPr>
          <p:cNvSpPr txBox="1"/>
          <p:nvPr/>
        </p:nvSpPr>
        <p:spPr>
          <a:xfrm>
            <a:off x="0" y="0"/>
            <a:ext cx="6329363" cy="584775"/>
          </a:xfrm>
          <a:prstGeom prst="rect">
            <a:avLst/>
          </a:prstGeom>
          <a:solidFill>
            <a:srgbClr val="941651">
              <a:alpha val="58039"/>
            </a:srgbClr>
          </a:solidFill>
        </p:spPr>
        <p:txBody>
          <a:bodyPr wrap="square" rtlCol="0">
            <a:spAutoFit/>
          </a:bodyPr>
          <a:lstStyle/>
          <a:p>
            <a:r>
              <a:rPr lang="fr-FR" sz="3200" dirty="0">
                <a:latin typeface="+mj-lt"/>
              </a:rPr>
              <a:t>Il est URGENT de reprendre le sport</a:t>
            </a:r>
          </a:p>
        </p:txBody>
      </p:sp>
      <p:pic>
        <p:nvPicPr>
          <p:cNvPr id="7" name="Graphique 6" descr="Yoga contour">
            <a:extLst>
              <a:ext uri="{FF2B5EF4-FFF2-40B4-BE49-F238E27FC236}">
                <a16:creationId xmlns:a16="http://schemas.microsoft.com/office/drawing/2014/main" id="{C1E5B30F-0D5A-82AF-2CAD-0B875F8EC89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4968" y="1479423"/>
            <a:ext cx="4452937" cy="4452937"/>
          </a:xfrm>
          <a:prstGeom prst="rect">
            <a:avLst/>
          </a:prstGeom>
        </p:spPr>
      </p:pic>
      <p:sp>
        <p:nvSpPr>
          <p:cNvPr id="5" name="ZoneTexte 4">
            <a:extLst>
              <a:ext uri="{FF2B5EF4-FFF2-40B4-BE49-F238E27FC236}">
                <a16:creationId xmlns:a16="http://schemas.microsoft.com/office/drawing/2014/main" id="{54FA2505-BB60-1119-74B5-1105BFC5BB90}"/>
              </a:ext>
            </a:extLst>
          </p:cNvPr>
          <p:cNvSpPr txBox="1"/>
          <p:nvPr/>
        </p:nvSpPr>
        <p:spPr>
          <a:xfrm>
            <a:off x="3819832" y="1067525"/>
            <a:ext cx="7841226" cy="3993657"/>
          </a:xfrm>
          <a:prstGeom prst="rect">
            <a:avLst/>
          </a:prstGeom>
          <a:noFill/>
        </p:spPr>
        <p:txBody>
          <a:bodyPr wrap="square">
            <a:spAutoFit/>
          </a:bodyPr>
          <a:lstStyle/>
          <a:p>
            <a:pPr algn="just">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La contraction musculaire favorise la production de MYOKINES qui protègent l’organisme des CYTOKINES responsables de la fatigue physique et du déconditionnement musculaire.</a:t>
            </a:r>
          </a:p>
          <a:p>
            <a:pPr algn="just">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a:t>
            </a:r>
            <a:r>
              <a:rPr lang="fr-FR" sz="1600"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e</a:t>
            </a: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fficacité de l’activité physique favorise la production des MYOKINES, combat l’insulino résistance et augmente la masse musculaire.</a:t>
            </a:r>
          </a:p>
          <a:p>
            <a:pPr algn="just">
              <a:lnSpc>
                <a:spcPct val="150000"/>
              </a:lnSpc>
              <a:spcAft>
                <a:spcPts val="800"/>
              </a:spcAft>
            </a:pP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INTENSITE SUFFISANTE MUSCLANTE ET AEROBIE </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- 45 </a:t>
            </a:r>
            <a:r>
              <a:rPr lang="fr-FR" sz="1600"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à</a:t>
            </a: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60 MINUTES </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- 3 FOIS PAR SEMAINE </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PENDANT 6 MOIS AU MINIMUM</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99002209"/>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26E7317-9086-4AE2-9E07-7BF34F2D85F3}"/>
              </a:ext>
            </a:extLst>
          </p:cNvPr>
          <p:cNvSpPr>
            <a:spLocks noGrp="1"/>
          </p:cNvSpPr>
          <p:nvPr>
            <p:ph type="title"/>
          </p:nvPr>
        </p:nvSpPr>
        <p:spPr/>
        <p:txBody>
          <a:bodyPr/>
          <a:lstStyle/>
          <a:p>
            <a:r>
              <a:rPr lang="fr-FR" dirty="0">
                <a:solidFill>
                  <a:srgbClr val="FF3399"/>
                </a:solidFill>
              </a:rPr>
              <a:t>LE ROSEPILATES</a:t>
            </a:r>
          </a:p>
        </p:txBody>
      </p:sp>
      <p:sp>
        <p:nvSpPr>
          <p:cNvPr id="3" name="Espace réservé du contenu 2">
            <a:extLst>
              <a:ext uri="{FF2B5EF4-FFF2-40B4-BE49-F238E27FC236}">
                <a16:creationId xmlns:a16="http://schemas.microsoft.com/office/drawing/2014/main" id="{9ED89005-9669-5B4C-1945-209D736A58CF}"/>
              </a:ext>
            </a:extLst>
          </p:cNvPr>
          <p:cNvSpPr>
            <a:spLocks noGrp="1"/>
          </p:cNvSpPr>
          <p:nvPr>
            <p:ph idx="1"/>
          </p:nvPr>
        </p:nvSpPr>
        <p:spPr/>
        <p:txBody>
          <a:bodyPr/>
          <a:lstStyle/>
          <a:p>
            <a:endParaRPr lang="fr-FR"/>
          </a:p>
        </p:txBody>
      </p:sp>
    </p:spTree>
    <p:extLst>
      <p:ext uri="{BB962C8B-B14F-4D97-AF65-F5344CB8AC3E}">
        <p14:creationId xmlns:p14="http://schemas.microsoft.com/office/powerpoint/2010/main" val="3734519327"/>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98F93B-D3F7-DC17-4A91-E7215F527C51}"/>
              </a:ext>
            </a:extLst>
          </p:cNvPr>
          <p:cNvSpPr>
            <a:spLocks noGrp="1"/>
          </p:cNvSpPr>
          <p:nvPr>
            <p:ph type="title"/>
          </p:nvPr>
        </p:nvSpPr>
        <p:spPr/>
        <p:txBody>
          <a:bodyPr/>
          <a:lstStyle/>
          <a:p>
            <a:r>
              <a:rPr lang="fr-FR" dirty="0">
                <a:solidFill>
                  <a:srgbClr val="FF3399"/>
                </a:solidFill>
              </a:rPr>
              <a:t>L AVIROSE</a:t>
            </a:r>
          </a:p>
        </p:txBody>
      </p:sp>
      <p:sp>
        <p:nvSpPr>
          <p:cNvPr id="3" name="Espace réservé du contenu 2">
            <a:extLst>
              <a:ext uri="{FF2B5EF4-FFF2-40B4-BE49-F238E27FC236}">
                <a16:creationId xmlns:a16="http://schemas.microsoft.com/office/drawing/2014/main" id="{7EFDC071-4913-0007-3B68-20DA648300EB}"/>
              </a:ext>
            </a:extLst>
          </p:cNvPr>
          <p:cNvSpPr>
            <a:spLocks noGrp="1"/>
          </p:cNvSpPr>
          <p:nvPr>
            <p:ph idx="1"/>
          </p:nvPr>
        </p:nvSpPr>
        <p:spPr/>
        <p:txBody>
          <a:bodyPr/>
          <a:lstStyle/>
          <a:p>
            <a:endParaRPr lang="fr-FR"/>
          </a:p>
        </p:txBody>
      </p:sp>
    </p:spTree>
    <p:extLst>
      <p:ext uri="{BB962C8B-B14F-4D97-AF65-F5344CB8AC3E}">
        <p14:creationId xmlns:p14="http://schemas.microsoft.com/office/powerpoint/2010/main" val="4049539841"/>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54BD8C9-0892-C659-B562-C69EB4AD2988}"/>
              </a:ext>
            </a:extLst>
          </p:cNvPr>
          <p:cNvSpPr>
            <a:spLocks noGrp="1"/>
          </p:cNvSpPr>
          <p:nvPr>
            <p:ph type="title"/>
          </p:nvPr>
        </p:nvSpPr>
        <p:spPr/>
        <p:txBody>
          <a:bodyPr/>
          <a:lstStyle/>
          <a:p>
            <a:r>
              <a:rPr lang="fr-FR" dirty="0">
                <a:solidFill>
                  <a:srgbClr val="FF3399"/>
                </a:solidFill>
              </a:rPr>
              <a:t>LA MARCHE NORDIQUE </a:t>
            </a:r>
          </a:p>
        </p:txBody>
      </p:sp>
      <p:sp>
        <p:nvSpPr>
          <p:cNvPr id="3" name="Espace réservé du contenu 2">
            <a:extLst>
              <a:ext uri="{FF2B5EF4-FFF2-40B4-BE49-F238E27FC236}">
                <a16:creationId xmlns:a16="http://schemas.microsoft.com/office/drawing/2014/main" id="{4FFD1902-196B-8572-B3FA-611C0519D272}"/>
              </a:ext>
            </a:extLst>
          </p:cNvPr>
          <p:cNvSpPr>
            <a:spLocks noGrp="1"/>
          </p:cNvSpPr>
          <p:nvPr>
            <p:ph idx="1"/>
          </p:nvPr>
        </p:nvSpPr>
        <p:spPr/>
        <p:txBody>
          <a:bodyPr/>
          <a:lstStyle/>
          <a:p>
            <a:endParaRPr lang="fr-FR"/>
          </a:p>
        </p:txBody>
      </p:sp>
    </p:spTree>
    <p:extLst>
      <p:ext uri="{BB962C8B-B14F-4D97-AF65-F5344CB8AC3E}">
        <p14:creationId xmlns:p14="http://schemas.microsoft.com/office/powerpoint/2010/main" val="3969932055"/>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AA82315-D910-61C0-BC28-2FD93B54F302}"/>
              </a:ext>
            </a:extLst>
          </p:cNvPr>
          <p:cNvSpPr>
            <a:spLocks noGrp="1"/>
          </p:cNvSpPr>
          <p:nvPr>
            <p:ph type="title"/>
          </p:nvPr>
        </p:nvSpPr>
        <p:spPr/>
        <p:txBody>
          <a:bodyPr/>
          <a:lstStyle/>
          <a:p>
            <a:r>
              <a:rPr lang="fr-FR" dirty="0">
                <a:solidFill>
                  <a:srgbClr val="FF3399"/>
                </a:solidFill>
              </a:rPr>
              <a:t>LES AUTRES ACTIVITES</a:t>
            </a:r>
          </a:p>
        </p:txBody>
      </p:sp>
      <p:sp>
        <p:nvSpPr>
          <p:cNvPr id="3" name="Espace réservé du contenu 2">
            <a:extLst>
              <a:ext uri="{FF2B5EF4-FFF2-40B4-BE49-F238E27FC236}">
                <a16:creationId xmlns:a16="http://schemas.microsoft.com/office/drawing/2014/main" id="{B8887F4D-8F2F-4683-033E-9F8232A2B42E}"/>
              </a:ext>
            </a:extLst>
          </p:cNvPr>
          <p:cNvSpPr>
            <a:spLocks noGrp="1"/>
          </p:cNvSpPr>
          <p:nvPr>
            <p:ph idx="1"/>
          </p:nvPr>
        </p:nvSpPr>
        <p:spPr/>
        <p:txBody>
          <a:bodyPr/>
          <a:lstStyle/>
          <a:p>
            <a:r>
              <a:rPr lang="fr-FR" dirty="0"/>
              <a:t>RUGBY</a:t>
            </a:r>
          </a:p>
          <a:p>
            <a:r>
              <a:rPr lang="fr-FR" dirty="0"/>
              <a:t>ESCALADE</a:t>
            </a:r>
          </a:p>
          <a:p>
            <a:r>
              <a:rPr lang="fr-FR" dirty="0"/>
              <a:t>ESCRIME</a:t>
            </a:r>
          </a:p>
        </p:txBody>
      </p:sp>
    </p:spTree>
    <p:extLst>
      <p:ext uri="{BB962C8B-B14F-4D97-AF65-F5344CB8AC3E}">
        <p14:creationId xmlns:p14="http://schemas.microsoft.com/office/powerpoint/2010/main" val="1980948348"/>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EDEBB43-A2A2-6AA0-DBD5-D6BBD4B688E8}"/>
              </a:ext>
            </a:extLst>
          </p:cNvPr>
          <p:cNvSpPr>
            <a:spLocks noGrp="1"/>
          </p:cNvSpPr>
          <p:nvPr>
            <p:ph type="ctrTitle"/>
          </p:nvPr>
        </p:nvSpPr>
        <p:spPr>
          <a:xfrm>
            <a:off x="6005513" y="366272"/>
            <a:ext cx="5953125" cy="3620052"/>
          </a:xfrm>
          <a:noFill/>
        </p:spPr>
        <p:txBody>
          <a:bodyPr>
            <a:normAutofit/>
          </a:bodyPr>
          <a:lstStyle/>
          <a:p>
            <a:pPr>
              <a:spcAft>
                <a:spcPts val="800"/>
              </a:spcAft>
            </a:pPr>
            <a:r>
              <a:rPr lang="fr-FR" sz="6600" b="1" kern="100" dirty="0">
                <a:effectLst/>
                <a:ea typeface="Calibri" panose="020F0502020204030204" pitchFamily="34" charset="0"/>
                <a:cs typeface="Times New Roman" panose="02020603050405020304" pitchFamily="18" charset="0"/>
              </a:rPr>
              <a:t>Merci pour votre attention !</a:t>
            </a:r>
            <a:endParaRPr lang="fr-FR" sz="6600" b="1" dirty="0"/>
          </a:p>
        </p:txBody>
      </p:sp>
      <p:sp>
        <p:nvSpPr>
          <p:cNvPr id="3" name="Sous-titre 2">
            <a:extLst>
              <a:ext uri="{FF2B5EF4-FFF2-40B4-BE49-F238E27FC236}">
                <a16:creationId xmlns:a16="http://schemas.microsoft.com/office/drawing/2014/main" id="{69B7E806-C249-AB9D-B259-2CA984B39331}"/>
              </a:ext>
            </a:extLst>
          </p:cNvPr>
          <p:cNvSpPr>
            <a:spLocks noGrp="1"/>
          </p:cNvSpPr>
          <p:nvPr>
            <p:ph type="subTitle" idx="1"/>
          </p:nvPr>
        </p:nvSpPr>
        <p:spPr>
          <a:xfrm>
            <a:off x="6604825" y="5258194"/>
            <a:ext cx="4984813" cy="2057289"/>
          </a:xfrm>
          <a:noFill/>
        </p:spPr>
        <p:txBody>
          <a:bodyPr>
            <a:normAutofit/>
          </a:bodyPr>
          <a:lstStyle/>
          <a:p>
            <a:pPr>
              <a:spcBef>
                <a:spcPts val="0"/>
              </a:spcBef>
            </a:pPr>
            <a:r>
              <a:rPr lang="fr-FR" sz="2000" kern="100" dirty="0">
                <a:effectLst/>
                <a:latin typeface="+mj-lt"/>
                <a:ea typeface="Calibri" panose="020F0502020204030204" pitchFamily="34" charset="0"/>
                <a:cs typeface="Times New Roman" panose="02020603050405020304" pitchFamily="18" charset="0"/>
              </a:rPr>
              <a:t>Juliette Moreau </a:t>
            </a:r>
          </a:p>
          <a:p>
            <a:pPr>
              <a:spcBef>
                <a:spcPts val="0"/>
              </a:spcBef>
            </a:pPr>
            <a:r>
              <a:rPr lang="fr-FR" sz="2000" kern="100" dirty="0">
                <a:effectLst/>
                <a:latin typeface="+mj-lt"/>
                <a:ea typeface="Calibri" panose="020F0502020204030204" pitchFamily="34" charset="0"/>
                <a:cs typeface="Times New Roman" panose="02020603050405020304" pitchFamily="18" charset="0"/>
              </a:rPr>
              <a:t>Masseur kinésithérapeute sénologue</a:t>
            </a:r>
          </a:p>
          <a:p>
            <a:pPr>
              <a:spcBef>
                <a:spcPts val="0"/>
              </a:spcBef>
            </a:pPr>
            <a:r>
              <a:rPr lang="fr-FR" sz="2000" kern="100" dirty="0">
                <a:effectLst/>
                <a:latin typeface="+mj-lt"/>
                <a:ea typeface="Calibri" panose="020F0502020204030204" pitchFamily="34" charset="0"/>
                <a:cs typeface="Times New Roman" panose="02020603050405020304" pitchFamily="18" charset="0"/>
              </a:rPr>
              <a:t>Paris 12ème</a:t>
            </a:r>
          </a:p>
          <a:p>
            <a:pPr algn="l">
              <a:spcAft>
                <a:spcPts val="800"/>
              </a:spcAft>
            </a:pPr>
            <a:r>
              <a:rPr lang="fr-FR" sz="2800" kern="100" dirty="0">
                <a:effectLst/>
                <a:latin typeface="+mj-lt"/>
                <a:ea typeface="Calibri" panose="020F0502020204030204" pitchFamily="34" charset="0"/>
                <a:cs typeface="Times New Roman" panose="02020603050405020304" pitchFamily="18" charset="0"/>
              </a:rPr>
              <a:t> </a:t>
            </a:r>
          </a:p>
          <a:p>
            <a:pPr algn="l"/>
            <a:endParaRPr lang="fr-FR" dirty="0">
              <a:latin typeface="+mj-lt"/>
            </a:endParaRPr>
          </a:p>
        </p:txBody>
      </p:sp>
      <p:pic>
        <p:nvPicPr>
          <p:cNvPr id="8" name="Image 7" descr="Une image contenant dessin humoristique, clipart, dessin, illustration&#10;&#10;Description générée automatiquement">
            <a:extLst>
              <a:ext uri="{FF2B5EF4-FFF2-40B4-BE49-F238E27FC236}">
                <a16:creationId xmlns:a16="http://schemas.microsoft.com/office/drawing/2014/main" id="{6E629EED-E3F8-34E9-7D9B-9DF84A07981D}"/>
              </a:ext>
            </a:extLst>
          </p:cNvPr>
          <p:cNvPicPr>
            <a:picLocks noChangeAspect="1"/>
          </p:cNvPicPr>
          <p:nvPr/>
        </p:nvPicPr>
        <p:blipFill rotWithShape="1">
          <a:blip r:embed="rId2"/>
          <a:srcRect l="6165" r="6266"/>
          <a:stretch/>
        </p:blipFill>
        <p:spPr>
          <a:xfrm>
            <a:off x="1" y="10"/>
            <a:ext cx="6005512" cy="6857990"/>
          </a:xfrm>
          <a:prstGeom prst="rect">
            <a:avLst/>
          </a:prstGeom>
        </p:spPr>
      </p:pic>
    </p:spTree>
    <p:extLst>
      <p:ext uri="{BB962C8B-B14F-4D97-AF65-F5344CB8AC3E}">
        <p14:creationId xmlns:p14="http://schemas.microsoft.com/office/powerpoint/2010/main" val="5188331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28688FEB-361A-D017-D784-525C9CFD14DA}"/>
              </a:ext>
            </a:extLst>
          </p:cNvPr>
          <p:cNvSpPr txBox="1"/>
          <p:nvPr/>
        </p:nvSpPr>
        <p:spPr>
          <a:xfrm>
            <a:off x="1" y="0"/>
            <a:ext cx="4571999" cy="584775"/>
          </a:xfrm>
          <a:prstGeom prst="rect">
            <a:avLst/>
          </a:prstGeom>
          <a:solidFill>
            <a:srgbClr val="941651">
              <a:alpha val="58039"/>
            </a:srgbClr>
          </a:solidFill>
        </p:spPr>
        <p:txBody>
          <a:bodyPr wrap="square" rtlCol="0">
            <a:spAutoFit/>
          </a:bodyPr>
          <a:lstStyle/>
          <a:p>
            <a:r>
              <a:rPr lang="fr-FR" sz="3200" dirty="0">
                <a:latin typeface="+mj-lt"/>
              </a:rPr>
              <a:t>Signes cliniques de cancer</a:t>
            </a:r>
          </a:p>
        </p:txBody>
      </p:sp>
      <p:sp>
        <p:nvSpPr>
          <p:cNvPr id="14" name="ZoneTexte 13">
            <a:extLst>
              <a:ext uri="{FF2B5EF4-FFF2-40B4-BE49-F238E27FC236}">
                <a16:creationId xmlns:a16="http://schemas.microsoft.com/office/drawing/2014/main" id="{93436457-92C0-2034-359F-B3D87C7B528C}"/>
              </a:ext>
            </a:extLst>
          </p:cNvPr>
          <p:cNvSpPr txBox="1"/>
          <p:nvPr/>
        </p:nvSpPr>
        <p:spPr>
          <a:xfrm>
            <a:off x="377455" y="786795"/>
            <a:ext cx="6278526" cy="4993931"/>
          </a:xfrm>
          <a:prstGeom prst="rect">
            <a:avLst/>
          </a:prstGeom>
          <a:noFill/>
          <a:ln>
            <a:solidFill>
              <a:schemeClr val="bg1">
                <a:lumMod val="65000"/>
              </a:schemeClr>
            </a:solidFill>
          </a:ln>
        </p:spPr>
        <p:txBody>
          <a:bodyPr wrap="square">
            <a:spAutoFit/>
          </a:bodyPr>
          <a:lstStyle/>
          <a:p>
            <a:pPr algn="ctr">
              <a:lnSpc>
                <a:spcPct val="150000"/>
              </a:lnSpc>
            </a:pPr>
            <a:r>
              <a:rPr lang="fr-FR" sz="1800" b="1" kern="0" dirty="0">
                <a:solidFill>
                  <a:srgbClr val="000000"/>
                </a:solidFill>
                <a:effectLst/>
                <a:latin typeface="+mj-lt"/>
                <a:ea typeface="Calibri" panose="020F0502020204030204" pitchFamily="34" charset="0"/>
                <a:cs typeface="Times New Roman" panose="02020603050405020304" pitchFamily="18" charset="0"/>
              </a:rPr>
              <a:t>Pourquoi et quand consulter ?</a:t>
            </a:r>
            <a:endParaRPr lang="fr-FR" sz="1600" kern="100" dirty="0">
              <a:effectLst/>
              <a:latin typeface="+mj-lt"/>
              <a:ea typeface="Calibri" panose="020F0502020204030204" pitchFamily="34" charset="0"/>
              <a:cs typeface="Times New Roman" panose="02020603050405020304" pitchFamily="18" charset="0"/>
            </a:endParaRPr>
          </a:p>
          <a:p>
            <a:pPr>
              <a:lnSpc>
                <a:spcPct val="150000"/>
              </a:lnSpc>
            </a:pPr>
            <a:r>
              <a:rPr lang="fr-FR" sz="1800" kern="100" dirty="0">
                <a:effectLst/>
                <a:latin typeface="+mj-lt"/>
                <a:ea typeface="Calibri" panose="020F0502020204030204" pitchFamily="34" charset="0"/>
                <a:cs typeface="Times New Roman" panose="02020603050405020304" pitchFamily="18" charset="0"/>
              </a:rPr>
              <a:t>➝ </a:t>
            </a:r>
            <a:r>
              <a:rPr lang="fr-FR" sz="1800" kern="0" dirty="0">
                <a:solidFill>
                  <a:srgbClr val="000000"/>
                </a:solidFill>
                <a:effectLst/>
                <a:latin typeface="+mj-lt"/>
                <a:ea typeface="Calibri" panose="020F0502020204030204" pitchFamily="34" charset="0"/>
                <a:cs typeface="Times New Roman" panose="02020603050405020304" pitchFamily="18" charset="0"/>
              </a:rPr>
              <a:t>Tout changement d’aspect que ce soit de forme, de coloration, de pigmentation</a:t>
            </a:r>
            <a:endParaRPr lang="fr-FR" sz="1600" kern="100" dirty="0">
              <a:effectLst/>
              <a:latin typeface="+mj-lt"/>
              <a:ea typeface="Calibri" panose="020F0502020204030204" pitchFamily="34" charset="0"/>
              <a:cs typeface="Times New Roman" panose="02020603050405020304" pitchFamily="18" charset="0"/>
            </a:endParaRPr>
          </a:p>
          <a:p>
            <a:pPr>
              <a:lnSpc>
                <a:spcPct val="150000"/>
              </a:lnSpc>
            </a:pPr>
            <a:r>
              <a:rPr lang="fr-FR" sz="1800" kern="100" dirty="0">
                <a:effectLst/>
                <a:latin typeface="+mj-lt"/>
                <a:ea typeface="Calibri" panose="020F0502020204030204" pitchFamily="34" charset="0"/>
                <a:cs typeface="Times New Roman" panose="02020603050405020304" pitchFamily="18" charset="0"/>
              </a:rPr>
              <a:t>➝ </a:t>
            </a:r>
            <a:r>
              <a:rPr lang="fr-FR" sz="1800" kern="0" dirty="0">
                <a:solidFill>
                  <a:srgbClr val="000000"/>
                </a:solidFill>
                <a:effectLst/>
                <a:latin typeface="+mj-lt"/>
                <a:ea typeface="Calibri" panose="020F0502020204030204" pitchFamily="34" charset="0"/>
                <a:cs typeface="Times New Roman" panose="02020603050405020304" pitchFamily="18" charset="0"/>
              </a:rPr>
              <a:t>Tout écoulement</a:t>
            </a:r>
            <a:endParaRPr lang="fr-FR" sz="1600" kern="100" dirty="0">
              <a:effectLst/>
              <a:latin typeface="+mj-lt"/>
              <a:ea typeface="Calibri" panose="020F0502020204030204" pitchFamily="34" charset="0"/>
              <a:cs typeface="Times New Roman" panose="02020603050405020304" pitchFamily="18" charset="0"/>
            </a:endParaRPr>
          </a:p>
          <a:p>
            <a:pPr>
              <a:lnSpc>
                <a:spcPct val="150000"/>
              </a:lnSpc>
            </a:pPr>
            <a:r>
              <a:rPr lang="fr-FR" sz="1800" kern="100" dirty="0">
                <a:effectLst/>
                <a:latin typeface="+mj-lt"/>
                <a:ea typeface="Calibri" panose="020F0502020204030204" pitchFamily="34" charset="0"/>
                <a:cs typeface="Times New Roman" panose="02020603050405020304" pitchFamily="18" charset="0"/>
              </a:rPr>
              <a:t>➝ </a:t>
            </a:r>
            <a:r>
              <a:rPr lang="fr-FR" sz="1800" kern="0" dirty="0">
                <a:solidFill>
                  <a:srgbClr val="000000"/>
                </a:solidFill>
                <a:effectLst/>
                <a:latin typeface="+mj-lt"/>
                <a:ea typeface="Calibri" panose="020F0502020204030204" pitchFamily="34" charset="0"/>
                <a:cs typeface="Times New Roman" panose="02020603050405020304" pitchFamily="18" charset="0"/>
              </a:rPr>
              <a:t>Toute douleur inexpliquée </a:t>
            </a:r>
            <a:endParaRPr lang="fr-FR" sz="1600" kern="100" dirty="0">
              <a:effectLst/>
              <a:latin typeface="+mj-lt"/>
              <a:ea typeface="Calibri" panose="020F0502020204030204" pitchFamily="34" charset="0"/>
              <a:cs typeface="Times New Roman" panose="02020603050405020304" pitchFamily="18" charset="0"/>
            </a:endParaRPr>
          </a:p>
          <a:p>
            <a:pPr>
              <a:lnSpc>
                <a:spcPct val="150000"/>
              </a:lnSpc>
            </a:pPr>
            <a:r>
              <a:rPr lang="fr-FR" sz="1800" kern="100" dirty="0">
                <a:effectLst/>
                <a:latin typeface="+mj-lt"/>
                <a:ea typeface="Calibri" panose="020F0502020204030204" pitchFamily="34" charset="0"/>
                <a:cs typeface="Times New Roman" panose="02020603050405020304" pitchFamily="18" charset="0"/>
              </a:rPr>
              <a:t>➝ </a:t>
            </a:r>
            <a:r>
              <a:rPr lang="fr-FR" sz="1800" kern="0" dirty="0">
                <a:solidFill>
                  <a:srgbClr val="000000"/>
                </a:solidFill>
                <a:effectLst/>
                <a:latin typeface="+mj-lt"/>
                <a:ea typeface="Calibri" panose="020F0502020204030204" pitchFamily="34" charset="0"/>
                <a:cs typeface="Times New Roman" panose="02020603050405020304" pitchFamily="18" charset="0"/>
              </a:rPr>
              <a:t>Toute sensation de masse petite ou grosse, souple ou indurée </a:t>
            </a:r>
            <a:endParaRPr lang="fr-FR" sz="1600" kern="100" dirty="0">
              <a:effectLst/>
              <a:latin typeface="+mj-lt"/>
              <a:ea typeface="Calibri" panose="020F0502020204030204" pitchFamily="34" charset="0"/>
              <a:cs typeface="Times New Roman" panose="02020603050405020304" pitchFamily="18" charset="0"/>
            </a:endParaRPr>
          </a:p>
          <a:p>
            <a:pPr>
              <a:lnSpc>
                <a:spcPct val="150000"/>
              </a:lnSpc>
            </a:pPr>
            <a:r>
              <a:rPr lang="fr-FR" sz="1800" kern="100" dirty="0">
                <a:effectLst/>
                <a:latin typeface="+mj-lt"/>
                <a:ea typeface="Calibri" panose="020F0502020204030204" pitchFamily="34" charset="0"/>
                <a:cs typeface="Times New Roman" panose="02020603050405020304" pitchFamily="18" charset="0"/>
              </a:rPr>
              <a:t>➝ </a:t>
            </a:r>
            <a:r>
              <a:rPr lang="fr-FR" sz="1800" kern="0" dirty="0">
                <a:solidFill>
                  <a:srgbClr val="000000"/>
                </a:solidFill>
                <a:effectLst/>
                <a:latin typeface="+mj-lt"/>
                <a:ea typeface="Calibri" panose="020F0502020204030204" pitchFamily="34" charset="0"/>
                <a:cs typeface="Times New Roman" panose="02020603050405020304" pitchFamily="18" charset="0"/>
              </a:rPr>
              <a:t>Présence d’une masse ou d’un épaississement indolore. </a:t>
            </a:r>
            <a:endParaRPr lang="fr-FR" sz="1600" kern="100" dirty="0">
              <a:effectLst/>
              <a:latin typeface="+mj-lt"/>
              <a:ea typeface="Calibri" panose="020F0502020204030204" pitchFamily="34" charset="0"/>
              <a:cs typeface="Times New Roman" panose="02020603050405020304" pitchFamily="18" charset="0"/>
            </a:endParaRPr>
          </a:p>
          <a:p>
            <a:pPr>
              <a:lnSpc>
                <a:spcPct val="150000"/>
              </a:lnSpc>
            </a:pPr>
            <a:r>
              <a:rPr lang="fr-FR" sz="1800" kern="100" dirty="0">
                <a:effectLst/>
                <a:latin typeface="+mj-lt"/>
                <a:ea typeface="Calibri" panose="020F0502020204030204" pitchFamily="34" charset="0"/>
                <a:cs typeface="Times New Roman" panose="02020603050405020304" pitchFamily="18" charset="0"/>
              </a:rPr>
              <a:t>➝</a:t>
            </a:r>
            <a:r>
              <a:rPr lang="fr-FR" sz="1800" kern="0" dirty="0">
                <a:solidFill>
                  <a:srgbClr val="000000"/>
                </a:solidFill>
                <a:effectLst/>
                <a:latin typeface="+mj-lt"/>
                <a:ea typeface="Calibri" panose="020F0502020204030204" pitchFamily="34" charset="0"/>
                <a:cs typeface="Times New Roman" panose="02020603050405020304" pitchFamily="18" charset="0"/>
              </a:rPr>
              <a:t> Changement de taille d’apparence de forme </a:t>
            </a:r>
            <a:endParaRPr lang="fr-FR" sz="1600" kern="100" dirty="0">
              <a:effectLst/>
              <a:latin typeface="+mj-lt"/>
              <a:ea typeface="Calibri" panose="020F0502020204030204" pitchFamily="34" charset="0"/>
              <a:cs typeface="Times New Roman" panose="02020603050405020304" pitchFamily="18" charset="0"/>
            </a:endParaRPr>
          </a:p>
          <a:p>
            <a:pPr>
              <a:lnSpc>
                <a:spcPct val="150000"/>
              </a:lnSpc>
            </a:pPr>
            <a:r>
              <a:rPr lang="fr-FR" sz="1800" kern="100" dirty="0">
                <a:effectLst/>
                <a:latin typeface="+mj-lt"/>
                <a:ea typeface="Calibri" panose="020F0502020204030204" pitchFamily="34" charset="0"/>
                <a:cs typeface="Times New Roman" panose="02020603050405020304" pitchFamily="18" charset="0"/>
              </a:rPr>
              <a:t>➝ </a:t>
            </a:r>
            <a:r>
              <a:rPr lang="fr-FR" sz="1800" kern="0" dirty="0">
                <a:solidFill>
                  <a:srgbClr val="000000"/>
                </a:solidFill>
                <a:effectLst/>
                <a:latin typeface="+mj-lt"/>
                <a:ea typeface="Calibri" panose="020F0502020204030204" pitchFamily="34" charset="0"/>
                <a:cs typeface="Times New Roman" panose="02020603050405020304" pitchFamily="18" charset="0"/>
              </a:rPr>
              <a:t>Fossettes peau orange rougeur</a:t>
            </a:r>
            <a:endParaRPr lang="fr-FR" sz="1600" kern="100" dirty="0">
              <a:effectLst/>
              <a:latin typeface="+mj-lt"/>
              <a:ea typeface="Calibri" panose="020F0502020204030204" pitchFamily="34" charset="0"/>
              <a:cs typeface="Times New Roman" panose="02020603050405020304" pitchFamily="18" charset="0"/>
            </a:endParaRPr>
          </a:p>
          <a:p>
            <a:pPr>
              <a:lnSpc>
                <a:spcPct val="150000"/>
              </a:lnSpc>
            </a:pPr>
            <a:r>
              <a:rPr lang="fr-FR" sz="1800" kern="100" dirty="0">
                <a:effectLst/>
                <a:latin typeface="+mj-lt"/>
                <a:ea typeface="Calibri" panose="020F0502020204030204" pitchFamily="34" charset="0"/>
                <a:cs typeface="Times New Roman" panose="02020603050405020304" pitchFamily="18" charset="0"/>
              </a:rPr>
              <a:t>➝ </a:t>
            </a:r>
            <a:r>
              <a:rPr lang="fr-FR" sz="1800" kern="0" dirty="0">
                <a:solidFill>
                  <a:srgbClr val="000000"/>
                </a:solidFill>
                <a:effectLst/>
                <a:latin typeface="+mj-lt"/>
                <a:ea typeface="Calibri" panose="020F0502020204030204" pitchFamily="34" charset="0"/>
                <a:cs typeface="Times New Roman" panose="02020603050405020304" pitchFamily="18" charset="0"/>
              </a:rPr>
              <a:t>Modification de la PAM</a:t>
            </a:r>
            <a:endParaRPr lang="fr-FR" sz="1600" kern="100" dirty="0">
              <a:effectLst/>
              <a:latin typeface="+mj-lt"/>
              <a:ea typeface="Calibri" panose="020F0502020204030204" pitchFamily="34" charset="0"/>
              <a:cs typeface="Times New Roman" panose="02020603050405020304" pitchFamily="18" charset="0"/>
            </a:endParaRPr>
          </a:p>
          <a:p>
            <a:pPr>
              <a:lnSpc>
                <a:spcPct val="150000"/>
              </a:lnSpc>
            </a:pPr>
            <a:r>
              <a:rPr lang="fr-FR" sz="1800" kern="100" dirty="0">
                <a:effectLst/>
                <a:latin typeface="+mj-lt"/>
                <a:ea typeface="Calibri" panose="020F0502020204030204" pitchFamily="34" charset="0"/>
                <a:cs typeface="Times New Roman" panose="02020603050405020304" pitchFamily="18" charset="0"/>
              </a:rPr>
              <a:t>➝ </a:t>
            </a:r>
            <a:r>
              <a:rPr lang="fr-FR" sz="1800" kern="0" dirty="0">
                <a:solidFill>
                  <a:srgbClr val="000000"/>
                </a:solidFill>
                <a:effectLst/>
                <a:latin typeface="+mj-lt"/>
                <a:ea typeface="Calibri" panose="020F0502020204030204" pitchFamily="34" charset="0"/>
                <a:cs typeface="Times New Roman" panose="02020603050405020304" pitchFamily="18" charset="0"/>
              </a:rPr>
              <a:t>Écoulement anormal</a:t>
            </a:r>
          </a:p>
          <a:p>
            <a:pPr>
              <a:lnSpc>
                <a:spcPct val="150000"/>
              </a:lnSpc>
            </a:pPr>
            <a:r>
              <a:rPr lang="fr-FR" kern="0" dirty="0">
                <a:solidFill>
                  <a:srgbClr val="000000"/>
                </a:solidFill>
                <a:latin typeface="+mj-lt"/>
                <a:ea typeface="Calibri" panose="020F0502020204030204" pitchFamily="34" charset="0"/>
                <a:cs typeface="Times New Roman" panose="02020603050405020304" pitchFamily="18" charset="0"/>
              </a:rPr>
              <a:t>    Ganglion dur au niveau de l’aisselle</a:t>
            </a:r>
            <a:endParaRPr lang="fr-FR" sz="1600" kern="100" dirty="0">
              <a:effectLst/>
              <a:latin typeface="+mj-lt"/>
              <a:ea typeface="Calibri" panose="020F0502020204030204" pitchFamily="34" charset="0"/>
              <a:cs typeface="Times New Roman" panose="02020603050405020304" pitchFamily="18" charset="0"/>
            </a:endParaRPr>
          </a:p>
        </p:txBody>
      </p:sp>
      <p:pic>
        <p:nvPicPr>
          <p:cNvPr id="15" name="Image 14">
            <a:extLst>
              <a:ext uri="{FF2B5EF4-FFF2-40B4-BE49-F238E27FC236}">
                <a16:creationId xmlns:a16="http://schemas.microsoft.com/office/drawing/2014/main" id="{725CD2AC-C111-B8FD-771E-F3F9AAD83B81}"/>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13181" y="881990"/>
            <a:ext cx="4389253" cy="4389253"/>
          </a:xfrm>
          <a:prstGeom prst="rect">
            <a:avLst/>
          </a:prstGeom>
          <a:noFill/>
          <a:ln>
            <a:noFill/>
          </a:ln>
        </p:spPr>
      </p:pic>
      <p:sp>
        <p:nvSpPr>
          <p:cNvPr id="2" name="ZoneTexte 1">
            <a:extLst>
              <a:ext uri="{FF2B5EF4-FFF2-40B4-BE49-F238E27FC236}">
                <a16:creationId xmlns:a16="http://schemas.microsoft.com/office/drawing/2014/main" id="{8752A069-C677-D118-27BD-020247268FB7}"/>
              </a:ext>
            </a:extLst>
          </p:cNvPr>
          <p:cNvSpPr txBox="1"/>
          <p:nvPr/>
        </p:nvSpPr>
        <p:spPr>
          <a:xfrm>
            <a:off x="2119688" y="5839131"/>
            <a:ext cx="8478603" cy="1018869"/>
          </a:xfrm>
          <a:prstGeom prst="rect">
            <a:avLst/>
          </a:prstGeom>
          <a:noFill/>
        </p:spPr>
        <p:txBody>
          <a:bodyPr wrap="none" rtlCol="0">
            <a:spAutoFit/>
          </a:bodyPr>
          <a:lstStyle/>
          <a:p>
            <a:pPr algn="just"/>
            <a:r>
              <a:rPr lang="fr-FR" sz="1800" kern="0" dirty="0">
                <a:solidFill>
                  <a:srgbClr val="000000"/>
                </a:solidFill>
                <a:effectLst/>
                <a:latin typeface="+mj-lt"/>
                <a:ea typeface="Calibri" panose="020F0502020204030204" pitchFamily="34" charset="0"/>
                <a:cs typeface="Times New Roman" panose="02020603050405020304" pitchFamily="18" charset="0"/>
              </a:rPr>
              <a:t>Mais de nombreuses causes autres que le cancer peut être à l’origine de grosseur (90%)</a:t>
            </a:r>
          </a:p>
          <a:p>
            <a:pPr algn="just"/>
            <a:r>
              <a:rPr lang="fr-FR" sz="1800" kern="100" dirty="0">
                <a:effectLst/>
                <a:latin typeface="+mj-lt"/>
                <a:ea typeface="Calibri" panose="020F0502020204030204" pitchFamily="34" charset="0"/>
                <a:cs typeface="Times New Roman" panose="02020603050405020304" pitchFamily="18" charset="0"/>
              </a:rPr>
              <a:t>➝ </a:t>
            </a:r>
            <a:r>
              <a:rPr lang="fr-FR" sz="1800" kern="0" dirty="0">
                <a:solidFill>
                  <a:srgbClr val="000000"/>
                </a:solidFill>
                <a:effectLst/>
                <a:latin typeface="+mj-lt"/>
                <a:ea typeface="Calibri" panose="020F0502020204030204" pitchFamily="34" charset="0"/>
                <a:cs typeface="Times New Roman" panose="02020603050405020304" pitchFamily="18" charset="0"/>
              </a:rPr>
              <a:t>Adénofibromes, kyste, infection</a:t>
            </a:r>
            <a:endParaRPr lang="fr-FR" sz="1600" kern="100" dirty="0">
              <a:effectLst/>
              <a:latin typeface="+mj-lt"/>
              <a:ea typeface="Calibri" panose="020F0502020204030204" pitchFamily="34" charset="0"/>
              <a:cs typeface="Times New Roman" panose="02020603050405020304" pitchFamily="18" charset="0"/>
            </a:endParaRPr>
          </a:p>
          <a:p>
            <a:pPr algn="just">
              <a:lnSpc>
                <a:spcPct val="150000"/>
              </a:lnSpc>
              <a:spcAft>
                <a:spcPts val="800"/>
              </a:spcAft>
            </a:pPr>
            <a:endParaRPr lang="fr-FR" sz="1800" kern="100" dirty="0">
              <a:effectLst/>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775453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72018E1B-E0B9-4440-AFF3-4112E50A27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Image 2" descr="Une image contenant batte, mammifère&#10;&#10;Description générée automatiquement">
            <a:extLst>
              <a:ext uri="{FF2B5EF4-FFF2-40B4-BE49-F238E27FC236}">
                <a16:creationId xmlns:a16="http://schemas.microsoft.com/office/drawing/2014/main" id="{25F799F3-CDCD-6E11-3143-1D55200D2747}"/>
              </a:ext>
            </a:extLst>
          </p:cNvPr>
          <p:cNvPicPr>
            <a:picLocks noChangeAspect="1"/>
          </p:cNvPicPr>
          <p:nvPr/>
        </p:nvPicPr>
        <p:blipFill rotWithShape="1">
          <a:blip r:embed="rId2">
            <a:extLst>
              <a:ext uri="{28A0092B-C50C-407E-A947-70E740481C1C}">
                <a14:useLocalDpi xmlns:a14="http://schemas.microsoft.com/office/drawing/2010/main" val="0"/>
              </a:ext>
            </a:extLst>
          </a:blip>
          <a:srcRect l="22003" r="20946" b="1"/>
          <a:stretch/>
        </p:blipFill>
        <p:spPr bwMode="auto">
          <a:xfrm>
            <a:off x="129622" y="1162836"/>
            <a:ext cx="2827865" cy="3731891"/>
          </a:xfrm>
          <a:prstGeom prst="rect">
            <a:avLst/>
          </a:prstGeom>
          <a:noFill/>
        </p:spPr>
      </p:pic>
      <p:pic>
        <p:nvPicPr>
          <p:cNvPr id="6" name="Image 5" descr="Une image contenant tatouage&#10;&#10;Description générée automatiquement">
            <a:extLst>
              <a:ext uri="{FF2B5EF4-FFF2-40B4-BE49-F238E27FC236}">
                <a16:creationId xmlns:a16="http://schemas.microsoft.com/office/drawing/2014/main" id="{F20C486D-7DF0-6C84-3C69-3F8F07D57758}"/>
              </a:ext>
            </a:extLst>
          </p:cNvPr>
          <p:cNvPicPr>
            <a:picLocks noChangeAspect="1"/>
          </p:cNvPicPr>
          <p:nvPr/>
        </p:nvPicPr>
        <p:blipFill rotWithShape="1">
          <a:blip r:embed="rId3">
            <a:extLst>
              <a:ext uri="{28A0092B-C50C-407E-A947-70E740481C1C}">
                <a14:useLocalDpi xmlns:a14="http://schemas.microsoft.com/office/drawing/2010/main" val="0"/>
              </a:ext>
            </a:extLst>
          </a:blip>
          <a:srcRect l="11756" r="30972" b="1"/>
          <a:stretch/>
        </p:blipFill>
        <p:spPr bwMode="auto">
          <a:xfrm>
            <a:off x="3127595" y="1162836"/>
            <a:ext cx="2827865" cy="3731891"/>
          </a:xfrm>
          <a:prstGeom prst="rect">
            <a:avLst/>
          </a:prstGeom>
          <a:noFill/>
        </p:spPr>
      </p:pic>
      <p:pic>
        <p:nvPicPr>
          <p:cNvPr id="5" name="Image 4" descr="Une image contenant personne, intérieur&#10;&#10;Description générée automatiquement">
            <a:extLst>
              <a:ext uri="{FF2B5EF4-FFF2-40B4-BE49-F238E27FC236}">
                <a16:creationId xmlns:a16="http://schemas.microsoft.com/office/drawing/2014/main" id="{E37E8A68-51DB-691B-2C5E-179735477336}"/>
              </a:ext>
            </a:extLst>
          </p:cNvPr>
          <p:cNvPicPr>
            <a:picLocks noChangeAspect="1"/>
          </p:cNvPicPr>
          <p:nvPr/>
        </p:nvPicPr>
        <p:blipFill rotWithShape="1">
          <a:blip r:embed="rId4">
            <a:extLst>
              <a:ext uri="{28A0092B-C50C-407E-A947-70E740481C1C}">
                <a14:useLocalDpi xmlns:a14="http://schemas.microsoft.com/office/drawing/2010/main" val="0"/>
              </a:ext>
            </a:extLst>
          </a:blip>
          <a:srcRect l="26379" r="6724" b="2"/>
          <a:stretch/>
        </p:blipFill>
        <p:spPr bwMode="auto">
          <a:xfrm>
            <a:off x="6125568" y="1162836"/>
            <a:ext cx="2827865" cy="3731891"/>
          </a:xfrm>
          <a:prstGeom prst="rect">
            <a:avLst/>
          </a:prstGeom>
          <a:noFill/>
        </p:spPr>
      </p:pic>
      <p:pic>
        <p:nvPicPr>
          <p:cNvPr id="2" name="Image 1" descr="Une image contenant personne, Chair, blessure, pièce&#10;&#10;Description générée automatiquement">
            <a:extLst>
              <a:ext uri="{FF2B5EF4-FFF2-40B4-BE49-F238E27FC236}">
                <a16:creationId xmlns:a16="http://schemas.microsoft.com/office/drawing/2014/main" id="{CBFCE620-9A28-7B26-DA17-38260481F5CB}"/>
              </a:ext>
            </a:extLst>
          </p:cNvPr>
          <p:cNvPicPr>
            <a:picLocks noChangeAspect="1"/>
          </p:cNvPicPr>
          <p:nvPr/>
        </p:nvPicPr>
        <p:blipFill rotWithShape="1">
          <a:blip r:embed="rId5">
            <a:extLst>
              <a:ext uri="{28A0092B-C50C-407E-A947-70E740481C1C}">
                <a14:useLocalDpi xmlns:a14="http://schemas.microsoft.com/office/drawing/2010/main" val="0"/>
              </a:ext>
            </a:extLst>
          </a:blip>
          <a:srcRect l="33546" r="23878" b="2"/>
          <a:stretch/>
        </p:blipFill>
        <p:spPr bwMode="auto">
          <a:xfrm>
            <a:off x="9123541" y="1162836"/>
            <a:ext cx="2827865" cy="3731891"/>
          </a:xfrm>
          <a:prstGeom prst="rect">
            <a:avLst/>
          </a:prstGeom>
          <a:noFill/>
        </p:spPr>
      </p:pic>
      <p:sp>
        <p:nvSpPr>
          <p:cNvPr id="7" name="ZoneTexte 6">
            <a:extLst>
              <a:ext uri="{FF2B5EF4-FFF2-40B4-BE49-F238E27FC236}">
                <a16:creationId xmlns:a16="http://schemas.microsoft.com/office/drawing/2014/main" id="{F15ECC48-C32A-3F90-E0FD-93E6DB11D82F}"/>
              </a:ext>
            </a:extLst>
          </p:cNvPr>
          <p:cNvSpPr txBox="1"/>
          <p:nvPr/>
        </p:nvSpPr>
        <p:spPr>
          <a:xfrm>
            <a:off x="-1" y="0"/>
            <a:ext cx="4571999" cy="584775"/>
          </a:xfrm>
          <a:prstGeom prst="rect">
            <a:avLst/>
          </a:prstGeom>
          <a:solidFill>
            <a:srgbClr val="941651">
              <a:alpha val="58039"/>
            </a:srgbClr>
          </a:solidFill>
        </p:spPr>
        <p:txBody>
          <a:bodyPr wrap="square" rtlCol="0">
            <a:spAutoFit/>
          </a:bodyPr>
          <a:lstStyle/>
          <a:p>
            <a:r>
              <a:rPr lang="fr-FR" sz="3200" dirty="0">
                <a:latin typeface="+mj-lt"/>
              </a:rPr>
              <a:t>Signes cliniques de cancer</a:t>
            </a:r>
          </a:p>
        </p:txBody>
      </p:sp>
      <p:sp>
        <p:nvSpPr>
          <p:cNvPr id="9" name="ZoneTexte 8">
            <a:extLst>
              <a:ext uri="{FF2B5EF4-FFF2-40B4-BE49-F238E27FC236}">
                <a16:creationId xmlns:a16="http://schemas.microsoft.com/office/drawing/2014/main" id="{DD766E82-F9C5-63B8-E5A8-5AEC2B0F3D09}"/>
              </a:ext>
            </a:extLst>
          </p:cNvPr>
          <p:cNvSpPr txBox="1"/>
          <p:nvPr/>
        </p:nvSpPr>
        <p:spPr>
          <a:xfrm>
            <a:off x="129622" y="584775"/>
            <a:ext cx="6177516" cy="464871"/>
          </a:xfrm>
          <a:prstGeom prst="rect">
            <a:avLst/>
          </a:prstGeom>
          <a:noFill/>
        </p:spPr>
        <p:txBody>
          <a:bodyPr wrap="square">
            <a:spAutoFit/>
          </a:bodyPr>
          <a:lstStyle/>
          <a:p>
            <a:pPr algn="just">
              <a:lnSpc>
                <a:spcPct val="150000"/>
              </a:lnSpc>
              <a:spcAft>
                <a:spcPts val="800"/>
              </a:spcAft>
            </a:pPr>
            <a:r>
              <a:rPr lang="fr-FR" sz="1800" kern="0" dirty="0">
                <a:solidFill>
                  <a:srgbClr val="000000"/>
                </a:solidFill>
                <a:effectLst/>
                <a:latin typeface="+mj-lt"/>
                <a:ea typeface="Calibri" panose="020F0502020204030204" pitchFamily="34" charset="0"/>
                <a:cs typeface="Times New Roman" panose="02020603050405020304" pitchFamily="18" charset="0"/>
              </a:rPr>
              <a:t>Des aspects très variés de cancer du sein existent </a:t>
            </a:r>
            <a:endParaRPr lang="fr-FR" sz="1600" kern="100" dirty="0">
              <a:effectLst/>
              <a:latin typeface="+mj-lt"/>
              <a:ea typeface="Calibri" panose="020F0502020204030204" pitchFamily="34" charset="0"/>
              <a:cs typeface="Times New Roman" panose="02020603050405020304" pitchFamily="18" charset="0"/>
            </a:endParaRPr>
          </a:p>
        </p:txBody>
      </p:sp>
      <p:sp>
        <p:nvSpPr>
          <p:cNvPr id="12" name="ZoneTexte 11">
            <a:extLst>
              <a:ext uri="{FF2B5EF4-FFF2-40B4-BE49-F238E27FC236}">
                <a16:creationId xmlns:a16="http://schemas.microsoft.com/office/drawing/2014/main" id="{C669C2F8-4357-2F91-23CB-C2A2B25CB50A}"/>
              </a:ext>
            </a:extLst>
          </p:cNvPr>
          <p:cNvSpPr txBox="1"/>
          <p:nvPr/>
        </p:nvSpPr>
        <p:spPr>
          <a:xfrm>
            <a:off x="950170" y="5392856"/>
            <a:ext cx="10350795" cy="1398460"/>
          </a:xfrm>
          <a:prstGeom prst="rect">
            <a:avLst/>
          </a:prstGeom>
          <a:noFill/>
        </p:spPr>
        <p:txBody>
          <a:bodyPr wrap="square">
            <a:spAutoFit/>
          </a:bodyPr>
          <a:lstStyle/>
          <a:p>
            <a:pPr algn="just">
              <a:lnSpc>
                <a:spcPct val="150000"/>
              </a:lnSpc>
              <a:spcAft>
                <a:spcPts val="800"/>
              </a:spcAft>
            </a:pPr>
            <a:r>
              <a:rPr lang="fr-FR" sz="1800" kern="100" dirty="0">
                <a:effectLst/>
                <a:latin typeface="+mj-lt"/>
                <a:ea typeface="Calibri" panose="020F0502020204030204" pitchFamily="34" charset="0"/>
                <a:cs typeface="Times New Roman" panose="02020603050405020304" pitchFamily="18" charset="0"/>
              </a:rPr>
              <a:t>➝  </a:t>
            </a:r>
            <a:r>
              <a:rPr lang="fr-FR" sz="1800" kern="0" dirty="0">
                <a:solidFill>
                  <a:srgbClr val="000000"/>
                </a:solidFill>
                <a:effectLst/>
                <a:latin typeface="+mj-lt"/>
                <a:ea typeface="Calibri" panose="020F0502020204030204" pitchFamily="34" charset="0"/>
                <a:cs typeface="Times New Roman" panose="02020603050405020304" pitchFamily="18" charset="0"/>
              </a:rPr>
              <a:t>L’atteinte des ganglions lymphatiques axillaires peut aggraver le diagnostic en créant une migration des cellules cancéreuses vers d’autres organes notamment os et cerveau dans le cas du cancer du sein </a:t>
            </a:r>
          </a:p>
          <a:p>
            <a:pPr algn="just">
              <a:lnSpc>
                <a:spcPct val="150000"/>
              </a:lnSpc>
              <a:spcAft>
                <a:spcPts val="800"/>
              </a:spcAft>
            </a:pPr>
            <a:r>
              <a:rPr lang="fr-FR" kern="0" dirty="0">
                <a:solidFill>
                  <a:srgbClr val="000000"/>
                </a:solidFill>
                <a:latin typeface="+mj-lt"/>
                <a:ea typeface="Calibri" panose="020F0502020204030204" pitchFamily="34" charset="0"/>
                <a:cs typeface="Times New Roman" panose="02020603050405020304" pitchFamily="18" charset="0"/>
              </a:rPr>
              <a:t>On parle alors de cancer métastatique</a:t>
            </a:r>
            <a:endParaRPr lang="fr-FR" sz="1600" kern="100" dirty="0">
              <a:effectLst/>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559947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9C94586C-40C7-F5C2-1029-AC1D8AAFAB6C}"/>
              </a:ext>
            </a:extLst>
          </p:cNvPr>
          <p:cNvSpPr txBox="1">
            <a:spLocks/>
          </p:cNvSpPr>
          <p:nvPr/>
        </p:nvSpPr>
        <p:spPr>
          <a:xfrm>
            <a:off x="1517798" y="2640493"/>
            <a:ext cx="915640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dirty="0"/>
              <a:t>Dépistage et imagerie</a:t>
            </a:r>
          </a:p>
        </p:txBody>
      </p:sp>
      <p:pic>
        <p:nvPicPr>
          <p:cNvPr id="5" name="Image 4">
            <a:extLst>
              <a:ext uri="{FF2B5EF4-FFF2-40B4-BE49-F238E27FC236}">
                <a16:creationId xmlns:a16="http://schemas.microsoft.com/office/drawing/2014/main" id="{BDC9F944-C79D-6710-3306-8004CF7E89B2}"/>
              </a:ext>
            </a:extLst>
          </p:cNvPr>
          <p:cNvPicPr>
            <a:picLocks noChangeAspect="1"/>
          </p:cNvPicPr>
          <p:nvPr/>
        </p:nvPicPr>
        <p:blipFill>
          <a:blip r:embed="rId2"/>
          <a:stretch>
            <a:fillRect/>
          </a:stretch>
        </p:blipFill>
        <p:spPr>
          <a:xfrm>
            <a:off x="147269" y="3429000"/>
            <a:ext cx="3251200" cy="3251200"/>
          </a:xfrm>
          <a:prstGeom prst="rect">
            <a:avLst/>
          </a:prstGeom>
        </p:spPr>
      </p:pic>
      <p:pic>
        <p:nvPicPr>
          <p:cNvPr id="6" name="Image 5">
            <a:extLst>
              <a:ext uri="{FF2B5EF4-FFF2-40B4-BE49-F238E27FC236}">
                <a16:creationId xmlns:a16="http://schemas.microsoft.com/office/drawing/2014/main" id="{8483E887-B1C0-60EB-A6EB-FC8976E07DE8}"/>
              </a:ext>
            </a:extLst>
          </p:cNvPr>
          <p:cNvPicPr>
            <a:picLocks noChangeAspect="1"/>
          </p:cNvPicPr>
          <p:nvPr/>
        </p:nvPicPr>
        <p:blipFill>
          <a:blip r:embed="rId3"/>
          <a:stretch>
            <a:fillRect/>
          </a:stretch>
        </p:blipFill>
        <p:spPr>
          <a:xfrm>
            <a:off x="8141233" y="440504"/>
            <a:ext cx="3251200" cy="3251200"/>
          </a:xfrm>
          <a:prstGeom prst="rect">
            <a:avLst/>
          </a:prstGeom>
        </p:spPr>
      </p:pic>
    </p:spTree>
    <p:extLst>
      <p:ext uri="{BB962C8B-B14F-4D97-AF65-F5344CB8AC3E}">
        <p14:creationId xmlns:p14="http://schemas.microsoft.com/office/powerpoint/2010/main" val="35484483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005215D-3D7B-323F-B49C-781A735697A0}"/>
              </a:ext>
            </a:extLst>
          </p:cNvPr>
          <p:cNvSpPr>
            <a:spLocks noGrp="1"/>
          </p:cNvSpPr>
          <p:nvPr>
            <p:ph type="title"/>
          </p:nvPr>
        </p:nvSpPr>
        <p:spPr/>
        <p:txBody>
          <a:bodyPr/>
          <a:lstStyle/>
          <a:p>
            <a:r>
              <a:rPr lang="fr-FR" dirty="0">
                <a:solidFill>
                  <a:srgbClr val="FF3399"/>
                </a:solidFill>
              </a:rPr>
              <a:t>AVIS DIAGNOSTIC</a:t>
            </a:r>
          </a:p>
        </p:txBody>
      </p:sp>
      <p:sp>
        <p:nvSpPr>
          <p:cNvPr id="3" name="Espace réservé du contenu 2">
            <a:extLst>
              <a:ext uri="{FF2B5EF4-FFF2-40B4-BE49-F238E27FC236}">
                <a16:creationId xmlns:a16="http://schemas.microsoft.com/office/drawing/2014/main" id="{501EAAE4-76F4-FA23-5702-01836979DE34}"/>
              </a:ext>
            </a:extLst>
          </p:cNvPr>
          <p:cNvSpPr>
            <a:spLocks noGrp="1"/>
          </p:cNvSpPr>
          <p:nvPr>
            <p:ph sz="half" idx="1"/>
          </p:nvPr>
        </p:nvSpPr>
        <p:spPr/>
        <p:txBody>
          <a:bodyPr/>
          <a:lstStyle/>
          <a:p>
            <a:r>
              <a:rPr lang="fr-FR" dirty="0"/>
              <a:t>Toute suspicion : imagerie</a:t>
            </a:r>
          </a:p>
          <a:p>
            <a:r>
              <a:rPr lang="fr-FR" dirty="0"/>
              <a:t>Affirmer ou non le diagnostic </a:t>
            </a:r>
          </a:p>
          <a:p>
            <a:pPr marL="0" indent="0">
              <a:buNone/>
            </a:pPr>
            <a:endParaRPr lang="fr-FR" dirty="0"/>
          </a:p>
          <a:p>
            <a:r>
              <a:rPr lang="fr-FR" dirty="0"/>
              <a:t>Positionner un traitement</a:t>
            </a:r>
          </a:p>
          <a:p>
            <a:pPr marL="0" indent="0">
              <a:buNone/>
            </a:pPr>
            <a:r>
              <a:rPr lang="fr-FR" dirty="0"/>
              <a:t>         </a:t>
            </a:r>
          </a:p>
        </p:txBody>
      </p:sp>
      <p:sp>
        <p:nvSpPr>
          <p:cNvPr id="4" name="Espace réservé du contenu 3">
            <a:extLst>
              <a:ext uri="{FF2B5EF4-FFF2-40B4-BE49-F238E27FC236}">
                <a16:creationId xmlns:a16="http://schemas.microsoft.com/office/drawing/2014/main" id="{BB884FBA-772D-2863-71BE-72B683BC64A3}"/>
              </a:ext>
            </a:extLst>
          </p:cNvPr>
          <p:cNvSpPr>
            <a:spLocks noGrp="1"/>
          </p:cNvSpPr>
          <p:nvPr>
            <p:ph sz="half" idx="2"/>
          </p:nvPr>
        </p:nvSpPr>
        <p:spPr/>
        <p:txBody>
          <a:bodyPr/>
          <a:lstStyle/>
          <a:p>
            <a:r>
              <a:rPr lang="fr-FR" dirty="0"/>
              <a:t>Consultation et examen clinique </a:t>
            </a:r>
          </a:p>
          <a:p>
            <a:r>
              <a:rPr lang="fr-FR" dirty="0"/>
              <a:t>Mammographie bilatérale</a:t>
            </a:r>
          </a:p>
          <a:p>
            <a:r>
              <a:rPr lang="fr-FR" dirty="0"/>
              <a:t>Echographie bilatérale </a:t>
            </a:r>
          </a:p>
          <a:p>
            <a:r>
              <a:rPr lang="fr-FR" dirty="0"/>
              <a:t>Biopsie</a:t>
            </a:r>
          </a:p>
          <a:p>
            <a:r>
              <a:rPr lang="fr-FR" dirty="0"/>
              <a:t>IRM si besoin </a:t>
            </a:r>
          </a:p>
          <a:p>
            <a:r>
              <a:rPr lang="fr-FR" dirty="0"/>
              <a:t>Anatomopathologie du prélèvement</a:t>
            </a:r>
          </a:p>
        </p:txBody>
      </p:sp>
    </p:spTree>
    <p:extLst>
      <p:ext uri="{BB962C8B-B14F-4D97-AF65-F5344CB8AC3E}">
        <p14:creationId xmlns:p14="http://schemas.microsoft.com/office/powerpoint/2010/main" val="28275475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28688FEB-361A-D017-D784-525C9CFD14DA}"/>
              </a:ext>
            </a:extLst>
          </p:cNvPr>
          <p:cNvSpPr txBox="1"/>
          <p:nvPr/>
        </p:nvSpPr>
        <p:spPr>
          <a:xfrm>
            <a:off x="1" y="0"/>
            <a:ext cx="3306725" cy="584775"/>
          </a:xfrm>
          <a:prstGeom prst="rect">
            <a:avLst/>
          </a:prstGeom>
          <a:solidFill>
            <a:srgbClr val="941651">
              <a:alpha val="58039"/>
            </a:srgbClr>
          </a:solidFill>
        </p:spPr>
        <p:txBody>
          <a:bodyPr wrap="square" rtlCol="0">
            <a:spAutoFit/>
          </a:bodyPr>
          <a:lstStyle/>
          <a:p>
            <a:r>
              <a:rPr lang="fr-FR" sz="3200" dirty="0">
                <a:latin typeface="+mj-lt"/>
              </a:rPr>
              <a:t>La mammographie</a:t>
            </a:r>
          </a:p>
        </p:txBody>
      </p:sp>
      <p:sp>
        <p:nvSpPr>
          <p:cNvPr id="3" name="ZoneTexte 2">
            <a:extLst>
              <a:ext uri="{FF2B5EF4-FFF2-40B4-BE49-F238E27FC236}">
                <a16:creationId xmlns:a16="http://schemas.microsoft.com/office/drawing/2014/main" id="{956C73D8-EEBA-3601-C089-DB4B3AD9294D}"/>
              </a:ext>
            </a:extLst>
          </p:cNvPr>
          <p:cNvSpPr txBox="1"/>
          <p:nvPr/>
        </p:nvSpPr>
        <p:spPr>
          <a:xfrm>
            <a:off x="978193" y="1394970"/>
            <a:ext cx="10058399" cy="880369"/>
          </a:xfrm>
          <a:prstGeom prst="rect">
            <a:avLst/>
          </a:prstGeom>
          <a:noFill/>
          <a:ln>
            <a:solidFill>
              <a:schemeClr val="bg1">
                <a:lumMod val="65000"/>
              </a:schemeClr>
            </a:solidFill>
          </a:ln>
        </p:spPr>
        <p:txBody>
          <a:bodyPr wrap="square">
            <a:spAutoFit/>
          </a:bodyPr>
          <a:lstStyle/>
          <a:p>
            <a:pPr algn="just">
              <a:lnSpc>
                <a:spcPct val="150000"/>
              </a:lnSpc>
              <a:spcAft>
                <a:spcPts val="800"/>
              </a:spcAft>
            </a:pPr>
            <a:r>
              <a:rPr lang="fr-FR" sz="1800" kern="0" dirty="0">
                <a:solidFill>
                  <a:srgbClr val="000000"/>
                </a:solidFill>
                <a:effectLst/>
                <a:latin typeface="+mj-lt"/>
                <a:ea typeface="Calibri" panose="020F0502020204030204" pitchFamily="34" charset="0"/>
                <a:cs typeface="Times New Roman" panose="02020603050405020304" pitchFamily="18" charset="0"/>
              </a:rPr>
              <a:t>La mammographie est une radiographie qui permet d’obtenir des images de la structure interne du sein, elle permet donc de diagnostiquer un cancer ou de surveiller l’évolution.</a:t>
            </a:r>
            <a:endParaRPr lang="fr-FR" sz="1600" kern="100" dirty="0">
              <a:effectLst/>
              <a:latin typeface="+mj-lt"/>
              <a:ea typeface="Calibri" panose="020F0502020204030204" pitchFamily="34" charset="0"/>
              <a:cs typeface="Times New Roman" panose="02020603050405020304" pitchFamily="18" charset="0"/>
            </a:endParaRPr>
          </a:p>
        </p:txBody>
      </p:sp>
      <p:pic>
        <p:nvPicPr>
          <p:cNvPr id="5" name="Image 4" descr="Une image contenant intérieur, personne&#10;&#10;Description générée automatiquement">
            <a:extLst>
              <a:ext uri="{FF2B5EF4-FFF2-40B4-BE49-F238E27FC236}">
                <a16:creationId xmlns:a16="http://schemas.microsoft.com/office/drawing/2014/main" id="{1162D739-94D3-57E4-2798-543293DA66B8}"/>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41701" y="2955881"/>
            <a:ext cx="4731385" cy="3154680"/>
          </a:xfrm>
          <a:prstGeom prst="rect">
            <a:avLst/>
          </a:prstGeom>
          <a:noFill/>
          <a:ln>
            <a:noFill/>
          </a:ln>
        </p:spPr>
      </p:pic>
    </p:spTree>
    <p:extLst>
      <p:ext uri="{BB962C8B-B14F-4D97-AF65-F5344CB8AC3E}">
        <p14:creationId xmlns:p14="http://schemas.microsoft.com/office/powerpoint/2010/main" val="29052829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28688FEB-361A-D017-D784-525C9CFD14DA}"/>
              </a:ext>
            </a:extLst>
          </p:cNvPr>
          <p:cNvSpPr txBox="1"/>
          <p:nvPr/>
        </p:nvSpPr>
        <p:spPr>
          <a:xfrm>
            <a:off x="1" y="0"/>
            <a:ext cx="2519915" cy="584775"/>
          </a:xfrm>
          <a:prstGeom prst="rect">
            <a:avLst/>
          </a:prstGeom>
          <a:solidFill>
            <a:srgbClr val="941651">
              <a:alpha val="58039"/>
            </a:srgbClr>
          </a:solidFill>
        </p:spPr>
        <p:txBody>
          <a:bodyPr wrap="square" rtlCol="0">
            <a:spAutoFit/>
          </a:bodyPr>
          <a:lstStyle/>
          <a:p>
            <a:r>
              <a:rPr lang="fr-FR" sz="3200" dirty="0">
                <a:latin typeface="+mj-lt"/>
              </a:rPr>
              <a:t>L’échographie</a:t>
            </a:r>
          </a:p>
        </p:txBody>
      </p:sp>
      <p:sp>
        <p:nvSpPr>
          <p:cNvPr id="2" name="ZoneTexte 1">
            <a:extLst>
              <a:ext uri="{FF2B5EF4-FFF2-40B4-BE49-F238E27FC236}">
                <a16:creationId xmlns:a16="http://schemas.microsoft.com/office/drawing/2014/main" id="{EB9B9B6B-D5FA-CA57-F67A-A47246779012}"/>
              </a:ext>
            </a:extLst>
          </p:cNvPr>
          <p:cNvSpPr txBox="1"/>
          <p:nvPr/>
        </p:nvSpPr>
        <p:spPr>
          <a:xfrm>
            <a:off x="978193" y="1394970"/>
            <a:ext cx="10058399" cy="1398460"/>
          </a:xfrm>
          <a:prstGeom prst="rect">
            <a:avLst/>
          </a:prstGeom>
          <a:noFill/>
          <a:ln>
            <a:solidFill>
              <a:schemeClr val="bg1">
                <a:lumMod val="65000"/>
              </a:schemeClr>
            </a:solidFill>
          </a:ln>
        </p:spPr>
        <p:txBody>
          <a:bodyPr wrap="square">
            <a:spAutoFit/>
          </a:bodyPr>
          <a:lstStyle/>
          <a:p>
            <a:pPr algn="just">
              <a:lnSpc>
                <a:spcPct val="150000"/>
              </a:lnSpc>
              <a:spcAft>
                <a:spcPts val="800"/>
              </a:spcAft>
            </a:pPr>
            <a:r>
              <a:rPr lang="fr-FR" sz="1800" kern="0" dirty="0">
                <a:solidFill>
                  <a:srgbClr val="000000"/>
                </a:solidFill>
                <a:effectLst/>
                <a:latin typeface="+mj-lt"/>
                <a:ea typeface="Calibri" panose="020F0502020204030204" pitchFamily="34" charset="0"/>
                <a:cs typeface="Times New Roman" panose="02020603050405020304" pitchFamily="18" charset="0"/>
              </a:rPr>
              <a:t>C’est une technique qui utilise des ultras sons pour produire des images de l’intérieur du sein.</a:t>
            </a:r>
          </a:p>
          <a:p>
            <a:pPr algn="just">
              <a:lnSpc>
                <a:spcPct val="150000"/>
              </a:lnSpc>
              <a:spcAft>
                <a:spcPts val="800"/>
              </a:spcAft>
            </a:pPr>
            <a:r>
              <a:rPr lang="fr-FR" sz="1800" kern="0" dirty="0">
                <a:solidFill>
                  <a:srgbClr val="000000"/>
                </a:solidFill>
                <a:effectLst/>
                <a:latin typeface="+mj-lt"/>
                <a:ea typeface="Calibri" panose="020F0502020204030204" pitchFamily="34" charset="0"/>
                <a:cs typeface="Times New Roman" panose="02020603050405020304" pitchFamily="18" charset="0"/>
              </a:rPr>
              <a:t>Elle permet de mesurer la taille et de connaitre la nature des anomalies rencontrées lors de la mammographie. </a:t>
            </a:r>
          </a:p>
        </p:txBody>
      </p:sp>
      <p:pic>
        <p:nvPicPr>
          <p:cNvPr id="3" name="Image 2" descr="Une image contenant texte, mur, personne, ordinateur&#10;&#10;Description générée automatiquement">
            <a:extLst>
              <a:ext uri="{FF2B5EF4-FFF2-40B4-BE49-F238E27FC236}">
                <a16:creationId xmlns:a16="http://schemas.microsoft.com/office/drawing/2014/main" id="{F9348337-8151-07A1-AA9B-0822AB55B64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386263" y="3429000"/>
            <a:ext cx="3706584" cy="2462728"/>
          </a:xfrm>
          <a:prstGeom prst="rect">
            <a:avLst/>
          </a:prstGeom>
          <a:noFill/>
          <a:ln>
            <a:noFill/>
          </a:ln>
        </p:spPr>
      </p:pic>
    </p:spTree>
    <p:extLst>
      <p:ext uri="{BB962C8B-B14F-4D97-AF65-F5344CB8AC3E}">
        <p14:creationId xmlns:p14="http://schemas.microsoft.com/office/powerpoint/2010/main" val="6058245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28688FEB-361A-D017-D784-525C9CFD14DA}"/>
              </a:ext>
            </a:extLst>
          </p:cNvPr>
          <p:cNvSpPr txBox="1"/>
          <p:nvPr/>
        </p:nvSpPr>
        <p:spPr>
          <a:xfrm>
            <a:off x="0" y="0"/>
            <a:ext cx="7676707" cy="584775"/>
          </a:xfrm>
          <a:prstGeom prst="rect">
            <a:avLst/>
          </a:prstGeom>
          <a:solidFill>
            <a:srgbClr val="941651">
              <a:alpha val="58039"/>
            </a:srgbClr>
          </a:solidFill>
        </p:spPr>
        <p:txBody>
          <a:bodyPr wrap="square" rtlCol="0">
            <a:spAutoFit/>
          </a:bodyPr>
          <a:lstStyle/>
          <a:p>
            <a:r>
              <a:rPr lang="fr-FR" sz="3200" dirty="0">
                <a:latin typeface="+mj-lt"/>
              </a:rPr>
              <a:t>L’Imagerie par résonnance magnétique (IRM)</a:t>
            </a:r>
          </a:p>
        </p:txBody>
      </p:sp>
      <p:sp>
        <p:nvSpPr>
          <p:cNvPr id="2" name="ZoneTexte 1">
            <a:extLst>
              <a:ext uri="{FF2B5EF4-FFF2-40B4-BE49-F238E27FC236}">
                <a16:creationId xmlns:a16="http://schemas.microsoft.com/office/drawing/2014/main" id="{EB9B9B6B-D5FA-CA57-F67A-A47246779012}"/>
              </a:ext>
            </a:extLst>
          </p:cNvPr>
          <p:cNvSpPr txBox="1"/>
          <p:nvPr/>
        </p:nvSpPr>
        <p:spPr>
          <a:xfrm>
            <a:off x="978193" y="1394970"/>
            <a:ext cx="10058399" cy="880369"/>
          </a:xfrm>
          <a:prstGeom prst="rect">
            <a:avLst/>
          </a:prstGeom>
          <a:noFill/>
          <a:ln>
            <a:solidFill>
              <a:schemeClr val="bg1">
                <a:lumMod val="65000"/>
              </a:schemeClr>
            </a:solidFill>
          </a:ln>
        </p:spPr>
        <p:txBody>
          <a:bodyPr wrap="square">
            <a:spAutoFit/>
          </a:bodyPr>
          <a:lstStyle/>
          <a:p>
            <a:pPr algn="just">
              <a:lnSpc>
                <a:spcPct val="150000"/>
              </a:lnSpc>
              <a:spcAft>
                <a:spcPts val="800"/>
              </a:spcAft>
            </a:pPr>
            <a:r>
              <a:rPr lang="fr-FR" sz="1800" kern="0" dirty="0">
                <a:solidFill>
                  <a:srgbClr val="000000"/>
                </a:solidFill>
                <a:effectLst/>
                <a:latin typeface="+mj-lt"/>
                <a:ea typeface="Calibri" panose="020F0502020204030204" pitchFamily="34" charset="0"/>
                <a:cs typeface="Times New Roman" panose="02020603050405020304" pitchFamily="18" charset="0"/>
              </a:rPr>
              <a:t>L'IRM du sein ne remplace ni la mammographie ni l'échographie, ce n'est pas non plus un examen systématique du diagnostic du cancer du sein c'est un outil supplémentaire qu'on emploie.</a:t>
            </a:r>
            <a:endParaRPr lang="fr-FR" sz="1800" kern="100" dirty="0">
              <a:effectLst/>
              <a:latin typeface="+mj-lt"/>
              <a:ea typeface="Calibri" panose="020F0502020204030204" pitchFamily="34" charset="0"/>
              <a:cs typeface="Times New Roman" panose="02020603050405020304" pitchFamily="18" charset="0"/>
            </a:endParaRPr>
          </a:p>
        </p:txBody>
      </p:sp>
      <p:pic>
        <p:nvPicPr>
          <p:cNvPr id="5" name="Image 4" descr="Une image contenant mur, miroir, salle de bain, intérieur&#10;&#10;Description générée automatiquement">
            <a:extLst>
              <a:ext uri="{FF2B5EF4-FFF2-40B4-BE49-F238E27FC236}">
                <a16:creationId xmlns:a16="http://schemas.microsoft.com/office/drawing/2014/main" id="{455478FB-010A-41CC-25ED-2EE1E3BFF7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97992" y="3574661"/>
            <a:ext cx="7039872" cy="2424224"/>
          </a:xfrm>
          <a:prstGeom prst="rect">
            <a:avLst/>
          </a:prstGeom>
        </p:spPr>
      </p:pic>
    </p:spTree>
    <p:extLst>
      <p:ext uri="{BB962C8B-B14F-4D97-AF65-F5344CB8AC3E}">
        <p14:creationId xmlns:p14="http://schemas.microsoft.com/office/powerpoint/2010/main" val="41893557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86F4AEB-B9BC-DF86-0698-E0F0FC661828}"/>
              </a:ext>
            </a:extLst>
          </p:cNvPr>
          <p:cNvSpPr>
            <a:spLocks noGrp="1"/>
          </p:cNvSpPr>
          <p:nvPr>
            <p:ph type="title"/>
          </p:nvPr>
        </p:nvSpPr>
        <p:spPr>
          <a:xfrm>
            <a:off x="1517798" y="2640493"/>
            <a:ext cx="9156404" cy="1325563"/>
          </a:xfrm>
        </p:spPr>
        <p:txBody>
          <a:bodyPr>
            <a:normAutofit/>
          </a:bodyPr>
          <a:lstStyle/>
          <a:p>
            <a:r>
              <a:rPr lang="fr-FR" dirty="0"/>
              <a:t>Introduction et bases pour comprendre </a:t>
            </a:r>
          </a:p>
        </p:txBody>
      </p:sp>
      <p:pic>
        <p:nvPicPr>
          <p:cNvPr id="3" name="Image 2">
            <a:extLst>
              <a:ext uri="{FF2B5EF4-FFF2-40B4-BE49-F238E27FC236}">
                <a16:creationId xmlns:a16="http://schemas.microsoft.com/office/drawing/2014/main" id="{B52EE7D0-2C4A-EB21-0352-6C44113E6F7A}"/>
              </a:ext>
            </a:extLst>
          </p:cNvPr>
          <p:cNvPicPr>
            <a:picLocks noChangeAspect="1"/>
          </p:cNvPicPr>
          <p:nvPr/>
        </p:nvPicPr>
        <p:blipFill>
          <a:blip r:embed="rId2"/>
          <a:stretch>
            <a:fillRect/>
          </a:stretch>
        </p:blipFill>
        <p:spPr>
          <a:xfrm>
            <a:off x="9329503" y="485774"/>
            <a:ext cx="2291529" cy="2291529"/>
          </a:xfrm>
          <a:prstGeom prst="rect">
            <a:avLst/>
          </a:prstGeom>
        </p:spPr>
      </p:pic>
      <p:pic>
        <p:nvPicPr>
          <p:cNvPr id="5" name="Graphique 4" descr="Décollage contour">
            <a:extLst>
              <a:ext uri="{FF2B5EF4-FFF2-40B4-BE49-F238E27FC236}">
                <a16:creationId xmlns:a16="http://schemas.microsoft.com/office/drawing/2014/main" id="{83539A80-2608-F1D5-4BD7-C74290004D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27673" y="4271505"/>
            <a:ext cx="2291528" cy="2291528"/>
          </a:xfrm>
          <a:prstGeom prst="rect">
            <a:avLst/>
          </a:prstGeom>
        </p:spPr>
      </p:pic>
    </p:spTree>
    <p:extLst>
      <p:ext uri="{BB962C8B-B14F-4D97-AF65-F5344CB8AC3E}">
        <p14:creationId xmlns:p14="http://schemas.microsoft.com/office/powerpoint/2010/main" val="4604523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28688FEB-361A-D017-D784-525C9CFD14DA}"/>
              </a:ext>
            </a:extLst>
          </p:cNvPr>
          <p:cNvSpPr txBox="1"/>
          <p:nvPr/>
        </p:nvSpPr>
        <p:spPr>
          <a:xfrm>
            <a:off x="1" y="0"/>
            <a:ext cx="5582092" cy="584775"/>
          </a:xfrm>
          <a:prstGeom prst="rect">
            <a:avLst/>
          </a:prstGeom>
          <a:solidFill>
            <a:srgbClr val="941651">
              <a:alpha val="58039"/>
            </a:srgbClr>
          </a:solidFill>
        </p:spPr>
        <p:txBody>
          <a:bodyPr wrap="square" rtlCol="0">
            <a:spAutoFit/>
          </a:bodyPr>
          <a:lstStyle/>
          <a:p>
            <a:r>
              <a:rPr lang="fr-FR" sz="3200" dirty="0">
                <a:latin typeface="+mj-lt"/>
              </a:rPr>
              <a:t>Lire un compte rendu d’imagerie </a:t>
            </a:r>
          </a:p>
        </p:txBody>
      </p:sp>
      <p:pic>
        <p:nvPicPr>
          <p:cNvPr id="5" name="Image 4">
            <a:extLst>
              <a:ext uri="{FF2B5EF4-FFF2-40B4-BE49-F238E27FC236}">
                <a16:creationId xmlns:a16="http://schemas.microsoft.com/office/drawing/2014/main" id="{65222195-E552-A875-28D3-0EE5680C310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6809" y="2695586"/>
            <a:ext cx="4324970" cy="1358227"/>
          </a:xfrm>
          <a:prstGeom prst="rect">
            <a:avLst/>
          </a:prstGeom>
        </p:spPr>
      </p:pic>
      <p:pic>
        <p:nvPicPr>
          <p:cNvPr id="6" name="Image 5" descr="Une image contenant table&#10;&#10;Description générée automatiquement">
            <a:extLst>
              <a:ext uri="{FF2B5EF4-FFF2-40B4-BE49-F238E27FC236}">
                <a16:creationId xmlns:a16="http://schemas.microsoft.com/office/drawing/2014/main" id="{CE6DD193-C9EB-6601-1B62-85A91A3E243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582093" y="1138237"/>
            <a:ext cx="6107849" cy="4826628"/>
          </a:xfrm>
          <a:prstGeom prst="rect">
            <a:avLst/>
          </a:prstGeom>
          <a:noFill/>
          <a:ln>
            <a:noFill/>
          </a:ln>
        </p:spPr>
      </p:pic>
      <p:sp>
        <p:nvSpPr>
          <p:cNvPr id="7" name="ZoneTexte 6">
            <a:extLst>
              <a:ext uri="{FF2B5EF4-FFF2-40B4-BE49-F238E27FC236}">
                <a16:creationId xmlns:a16="http://schemas.microsoft.com/office/drawing/2014/main" id="{8CADEA20-8298-5B5C-65C7-536940C90037}"/>
              </a:ext>
            </a:extLst>
          </p:cNvPr>
          <p:cNvSpPr txBox="1"/>
          <p:nvPr/>
        </p:nvSpPr>
        <p:spPr>
          <a:xfrm>
            <a:off x="1573619" y="1488559"/>
            <a:ext cx="1859933" cy="461665"/>
          </a:xfrm>
          <a:prstGeom prst="rect">
            <a:avLst/>
          </a:prstGeom>
          <a:noFill/>
        </p:spPr>
        <p:txBody>
          <a:bodyPr wrap="none" rtlCol="0">
            <a:spAutoFit/>
          </a:bodyPr>
          <a:lstStyle/>
          <a:p>
            <a:r>
              <a:rPr lang="fr-FR" sz="2400" dirty="0">
                <a:solidFill>
                  <a:srgbClr val="941651"/>
                </a:solidFill>
                <a:latin typeface="+mj-lt"/>
              </a:rPr>
              <a:t>Le stade ACR </a:t>
            </a:r>
          </a:p>
        </p:txBody>
      </p:sp>
    </p:spTree>
    <p:extLst>
      <p:ext uri="{BB962C8B-B14F-4D97-AF65-F5344CB8AC3E}">
        <p14:creationId xmlns:p14="http://schemas.microsoft.com/office/powerpoint/2010/main" val="2225467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28688FEB-361A-D017-D784-525C9CFD14DA}"/>
              </a:ext>
            </a:extLst>
          </p:cNvPr>
          <p:cNvSpPr txBox="1"/>
          <p:nvPr/>
        </p:nvSpPr>
        <p:spPr>
          <a:xfrm>
            <a:off x="1" y="0"/>
            <a:ext cx="4316818" cy="584775"/>
          </a:xfrm>
          <a:prstGeom prst="rect">
            <a:avLst/>
          </a:prstGeom>
          <a:solidFill>
            <a:srgbClr val="941651">
              <a:alpha val="58039"/>
            </a:srgbClr>
          </a:solidFill>
        </p:spPr>
        <p:txBody>
          <a:bodyPr wrap="square" rtlCol="0">
            <a:spAutoFit/>
          </a:bodyPr>
          <a:lstStyle/>
          <a:p>
            <a:r>
              <a:rPr lang="fr-FR" sz="3200" dirty="0">
                <a:latin typeface="+mj-lt"/>
              </a:rPr>
              <a:t>La ponction et ou biopsie</a:t>
            </a:r>
          </a:p>
        </p:txBody>
      </p:sp>
      <p:sp>
        <p:nvSpPr>
          <p:cNvPr id="3" name="ZoneTexte 2">
            <a:extLst>
              <a:ext uri="{FF2B5EF4-FFF2-40B4-BE49-F238E27FC236}">
                <a16:creationId xmlns:a16="http://schemas.microsoft.com/office/drawing/2014/main" id="{3A3A632A-A4BD-39AD-3FF7-CA42B55EFD4C}"/>
              </a:ext>
            </a:extLst>
          </p:cNvPr>
          <p:cNvSpPr txBox="1"/>
          <p:nvPr/>
        </p:nvSpPr>
        <p:spPr>
          <a:xfrm>
            <a:off x="824910" y="1963424"/>
            <a:ext cx="5969296" cy="4096634"/>
          </a:xfrm>
          <a:prstGeom prst="rect">
            <a:avLst/>
          </a:prstGeom>
          <a:noFill/>
        </p:spPr>
        <p:txBody>
          <a:bodyPr wrap="square">
            <a:spAutoFit/>
          </a:bodyPr>
          <a:lstStyle/>
          <a:p>
            <a:pPr algn="just">
              <a:lnSpc>
                <a:spcPct val="150000"/>
              </a:lnSpc>
              <a:spcAft>
                <a:spcPts val="800"/>
              </a:spcAft>
            </a:pPr>
            <a:r>
              <a:rPr lang="fr-FR" sz="1800" kern="100" dirty="0">
                <a:effectLst/>
                <a:latin typeface="+mj-lt"/>
                <a:ea typeface="Calibri" panose="020F0502020204030204" pitchFamily="34" charset="0"/>
                <a:cs typeface="Times New Roman" panose="02020603050405020304" pitchFamily="18" charset="0"/>
              </a:rPr>
              <a:t>➝ </a:t>
            </a:r>
            <a:r>
              <a:rPr lang="fr-FR" sz="1800" kern="0" dirty="0">
                <a:solidFill>
                  <a:srgbClr val="000000"/>
                </a:solidFill>
                <a:effectLst/>
                <a:latin typeface="+mj-lt"/>
                <a:ea typeface="Calibri" panose="020F0502020204030204" pitchFamily="34" charset="0"/>
                <a:cs typeface="Times New Roman" panose="02020603050405020304" pitchFamily="18" charset="0"/>
              </a:rPr>
              <a:t>Examen rapide effectué au centre de radiologie ne nécessitant pas d’anesthésie générale mais une anesthésie locale pour diminuer la douleur </a:t>
            </a:r>
          </a:p>
          <a:p>
            <a:pPr algn="just">
              <a:lnSpc>
                <a:spcPct val="150000"/>
              </a:lnSpc>
              <a:spcAft>
                <a:spcPts val="800"/>
              </a:spcAft>
            </a:pPr>
            <a:r>
              <a:rPr lang="fr-FR" kern="0" dirty="0">
                <a:solidFill>
                  <a:srgbClr val="000000"/>
                </a:solidFill>
                <a:latin typeface="+mj-lt"/>
                <a:ea typeface="Calibri" panose="020F0502020204030204" pitchFamily="34" charset="0"/>
                <a:cs typeface="Times New Roman" panose="02020603050405020304" pitchFamily="18" charset="0"/>
              </a:rPr>
              <a:t>        Ponction cytologique à l’aiguille fine</a:t>
            </a:r>
            <a:endParaRPr lang="fr-FR" sz="1600" kern="100" dirty="0">
              <a:effectLst/>
              <a:latin typeface="+mj-lt"/>
              <a:ea typeface="Calibri" panose="020F0502020204030204" pitchFamily="34" charset="0"/>
              <a:cs typeface="Times New Roman" panose="02020603050405020304" pitchFamily="18" charset="0"/>
            </a:endParaRPr>
          </a:p>
          <a:p>
            <a:pPr algn="just">
              <a:lnSpc>
                <a:spcPct val="150000"/>
              </a:lnSpc>
              <a:spcAft>
                <a:spcPts val="800"/>
              </a:spcAft>
            </a:pPr>
            <a:r>
              <a:rPr lang="fr-FR" sz="1800" kern="100" dirty="0">
                <a:effectLst/>
                <a:latin typeface="+mj-lt"/>
                <a:ea typeface="Calibri" panose="020F0502020204030204" pitchFamily="34" charset="0"/>
                <a:cs typeface="Times New Roman" panose="02020603050405020304" pitchFamily="18" charset="0"/>
              </a:rPr>
              <a:t>➝ </a:t>
            </a:r>
            <a:r>
              <a:rPr lang="fr-FR" sz="1800" kern="0" dirty="0">
                <a:solidFill>
                  <a:srgbClr val="000000"/>
                </a:solidFill>
                <a:effectLst/>
                <a:latin typeface="+mj-lt"/>
                <a:ea typeface="Calibri" panose="020F0502020204030204" pitchFamily="34" charset="0"/>
                <a:cs typeface="Times New Roman" panose="02020603050405020304" pitchFamily="18" charset="0"/>
              </a:rPr>
              <a:t>Micro-biopsie faite sous écho grâce à un pistolet semi-automatique pour explorer des anomalies de masse ou opacités </a:t>
            </a:r>
          </a:p>
          <a:p>
            <a:pPr algn="just">
              <a:lnSpc>
                <a:spcPct val="150000"/>
              </a:lnSpc>
              <a:spcAft>
                <a:spcPts val="800"/>
              </a:spcAft>
            </a:pPr>
            <a:r>
              <a:rPr lang="fr-FR" kern="0" dirty="0">
                <a:solidFill>
                  <a:srgbClr val="000000"/>
                </a:solidFill>
                <a:latin typeface="+mj-lt"/>
                <a:ea typeface="Calibri" panose="020F0502020204030204" pitchFamily="34" charset="0"/>
                <a:cs typeface="Times New Roman" panose="02020603050405020304" pitchFamily="18" charset="0"/>
              </a:rPr>
              <a:t>      Macro-biopsie faite par aspiration de foyers de microcalcification</a:t>
            </a:r>
            <a:endParaRPr lang="fr-FR" sz="1600" kern="100" dirty="0">
              <a:effectLst/>
              <a:latin typeface="+mj-lt"/>
              <a:ea typeface="Calibri" panose="020F0502020204030204" pitchFamily="34" charset="0"/>
              <a:cs typeface="Times New Roman" panose="02020603050405020304" pitchFamily="18" charset="0"/>
            </a:endParaRPr>
          </a:p>
        </p:txBody>
      </p:sp>
      <p:pic>
        <p:nvPicPr>
          <p:cNvPr id="9" name="Image 8" descr="Une image contenant Restauration rapide&#10;&#10;Description générée automatiquement">
            <a:extLst>
              <a:ext uri="{FF2B5EF4-FFF2-40B4-BE49-F238E27FC236}">
                <a16:creationId xmlns:a16="http://schemas.microsoft.com/office/drawing/2014/main" id="{622FF77A-064C-FD14-90BE-741693AAAFBD}"/>
              </a:ext>
            </a:extLst>
          </p:cNvPr>
          <p:cNvPicPr>
            <a:picLocks noChangeAspect="1"/>
          </p:cNvPicPr>
          <p:nvPr/>
        </p:nvPicPr>
        <p:blipFill>
          <a:blip r:embed="rId2"/>
          <a:stretch>
            <a:fillRect/>
          </a:stretch>
        </p:blipFill>
        <p:spPr>
          <a:xfrm>
            <a:off x="7356275" y="797441"/>
            <a:ext cx="4010815" cy="4976923"/>
          </a:xfrm>
          <a:prstGeom prst="rect">
            <a:avLst/>
          </a:prstGeom>
          <a:ln>
            <a:solidFill>
              <a:schemeClr val="bg1">
                <a:lumMod val="65000"/>
              </a:schemeClr>
            </a:solidFill>
          </a:ln>
        </p:spPr>
      </p:pic>
      <p:sp>
        <p:nvSpPr>
          <p:cNvPr id="10" name="ZoneTexte 9">
            <a:extLst>
              <a:ext uri="{FF2B5EF4-FFF2-40B4-BE49-F238E27FC236}">
                <a16:creationId xmlns:a16="http://schemas.microsoft.com/office/drawing/2014/main" id="{18AAC16D-21CF-2F47-0B78-BA9A28FC45BB}"/>
              </a:ext>
            </a:extLst>
          </p:cNvPr>
          <p:cNvSpPr txBox="1"/>
          <p:nvPr/>
        </p:nvSpPr>
        <p:spPr>
          <a:xfrm>
            <a:off x="10194140" y="5774364"/>
            <a:ext cx="1172950" cy="369332"/>
          </a:xfrm>
          <a:prstGeom prst="rect">
            <a:avLst/>
          </a:prstGeom>
          <a:noFill/>
        </p:spPr>
        <p:txBody>
          <a:bodyPr wrap="none" rtlCol="0">
            <a:spAutoFit/>
          </a:bodyPr>
          <a:lstStyle/>
          <a:p>
            <a:r>
              <a:rPr lang="fr-FR" dirty="0">
                <a:latin typeface="+mj-lt"/>
              </a:rPr>
              <a:t>e-</a:t>
            </a:r>
            <a:r>
              <a:rPr lang="fr-FR" dirty="0" err="1">
                <a:latin typeface="+mj-lt"/>
              </a:rPr>
              <a:t>cancer.fr</a:t>
            </a:r>
            <a:endParaRPr lang="fr-FR" dirty="0">
              <a:latin typeface="+mj-lt"/>
            </a:endParaRPr>
          </a:p>
        </p:txBody>
      </p:sp>
    </p:spTree>
    <p:extLst>
      <p:ext uri="{BB962C8B-B14F-4D97-AF65-F5344CB8AC3E}">
        <p14:creationId xmlns:p14="http://schemas.microsoft.com/office/powerpoint/2010/main" val="17742373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28688FEB-361A-D017-D784-525C9CFD14DA}"/>
              </a:ext>
            </a:extLst>
          </p:cNvPr>
          <p:cNvSpPr txBox="1"/>
          <p:nvPr/>
        </p:nvSpPr>
        <p:spPr>
          <a:xfrm>
            <a:off x="1" y="0"/>
            <a:ext cx="4242390" cy="584775"/>
          </a:xfrm>
          <a:prstGeom prst="rect">
            <a:avLst/>
          </a:prstGeom>
          <a:solidFill>
            <a:srgbClr val="941651">
              <a:alpha val="58039"/>
            </a:srgbClr>
          </a:solidFill>
        </p:spPr>
        <p:txBody>
          <a:bodyPr wrap="square" rtlCol="0">
            <a:spAutoFit/>
          </a:bodyPr>
          <a:lstStyle/>
          <a:p>
            <a:r>
              <a:rPr lang="fr-FR" sz="3200" dirty="0">
                <a:latin typeface="+mj-lt"/>
              </a:rPr>
              <a:t>A l’issue, on détermine : </a:t>
            </a:r>
          </a:p>
        </p:txBody>
      </p:sp>
      <p:sp>
        <p:nvSpPr>
          <p:cNvPr id="2" name="ZoneTexte 1">
            <a:extLst>
              <a:ext uri="{FF2B5EF4-FFF2-40B4-BE49-F238E27FC236}">
                <a16:creationId xmlns:a16="http://schemas.microsoft.com/office/drawing/2014/main" id="{C9C8AB0F-17D1-10A6-D12B-74B7656C4B67}"/>
              </a:ext>
            </a:extLst>
          </p:cNvPr>
          <p:cNvSpPr txBox="1"/>
          <p:nvPr/>
        </p:nvSpPr>
        <p:spPr>
          <a:xfrm>
            <a:off x="923260" y="1881962"/>
            <a:ext cx="10345479" cy="6004849"/>
          </a:xfrm>
          <a:prstGeom prst="rect">
            <a:avLst/>
          </a:prstGeom>
          <a:noFill/>
        </p:spPr>
        <p:txBody>
          <a:bodyPr wrap="square" rtlCol="0">
            <a:spAutoFit/>
          </a:bodyPr>
          <a:lstStyle/>
          <a:p>
            <a:pPr algn="just">
              <a:lnSpc>
                <a:spcPct val="150000"/>
              </a:lnSpc>
              <a:spcAft>
                <a:spcPts val="800"/>
              </a:spcAft>
            </a:pPr>
            <a:r>
              <a:rPr lang="fr-FR" sz="2000" b="1" u="sng" kern="0" dirty="0">
                <a:solidFill>
                  <a:srgbClr val="000000"/>
                </a:solidFill>
                <a:latin typeface="+mj-lt"/>
                <a:ea typeface="Calibri" panose="020F0502020204030204" pitchFamily="34" charset="0"/>
                <a:cs typeface="Times New Roman" panose="02020603050405020304" pitchFamily="18" charset="0"/>
              </a:rPr>
              <a:t>L</a:t>
            </a:r>
            <a:r>
              <a:rPr lang="fr-FR" sz="2000" b="1" u="sng" kern="0" dirty="0">
                <a:solidFill>
                  <a:srgbClr val="000000"/>
                </a:solidFill>
                <a:effectLst/>
                <a:latin typeface="+mj-lt"/>
                <a:ea typeface="Calibri" panose="020F0502020204030204" pitchFamily="34" charset="0"/>
                <a:cs typeface="Times New Roman" panose="02020603050405020304" pitchFamily="18" charset="0"/>
              </a:rPr>
              <a:t>e grade du cancer ou classification histologique</a:t>
            </a:r>
            <a:r>
              <a:rPr lang="fr-FR" sz="2000" b="1" kern="0" dirty="0">
                <a:solidFill>
                  <a:srgbClr val="000000"/>
                </a:solidFill>
                <a:effectLst/>
                <a:latin typeface="+mj-lt"/>
                <a:ea typeface="Calibri" panose="020F0502020204030204" pitchFamily="34" charset="0"/>
                <a:cs typeface="Times New Roman" panose="02020603050405020304" pitchFamily="18" charset="0"/>
              </a:rPr>
              <a:t> </a:t>
            </a:r>
          </a:p>
          <a:p>
            <a:pPr algn="just">
              <a:lnSpc>
                <a:spcPct val="150000"/>
              </a:lnSpc>
              <a:spcAft>
                <a:spcPts val="800"/>
              </a:spcAft>
            </a:pPr>
            <a:r>
              <a:rPr lang="fr-FR" sz="1800" kern="0" dirty="0">
                <a:solidFill>
                  <a:srgbClr val="000000"/>
                </a:solidFill>
                <a:effectLst/>
                <a:latin typeface="+mj-lt"/>
                <a:ea typeface="Calibri" panose="020F0502020204030204" pitchFamily="34" charset="0"/>
                <a:cs typeface="Times New Roman" panose="02020603050405020304" pitchFamily="18" charset="0"/>
              </a:rPr>
              <a:t>Par observation de la morphologie et de la vitesse de multiplication des cellules, les mitoses, qui sont comparées à celles d'une cellule saine.</a:t>
            </a:r>
          </a:p>
          <a:p>
            <a:pPr algn="just">
              <a:lnSpc>
                <a:spcPct val="150000"/>
              </a:lnSpc>
              <a:spcAft>
                <a:spcPts val="800"/>
              </a:spcAft>
            </a:pPr>
            <a:r>
              <a:rPr lang="fr-FR" sz="1800" kern="0" dirty="0">
                <a:solidFill>
                  <a:srgbClr val="000000"/>
                </a:solidFill>
                <a:effectLst/>
                <a:latin typeface="+mj-lt"/>
                <a:ea typeface="Calibri" panose="020F0502020204030204" pitchFamily="34" charset="0"/>
                <a:cs typeface="Times New Roman" panose="02020603050405020304" pitchFamily="18" charset="0"/>
              </a:rPr>
              <a:t> Ceux-ci communiquent une information très importante sur le rythme de développement de la tumeur et permet de parler de cancer de grade 1,2 ou 3 selon que la croissance est faible, modérée où forte.</a:t>
            </a:r>
          </a:p>
          <a:p>
            <a:pPr algn="just">
              <a:lnSpc>
                <a:spcPct val="150000"/>
              </a:lnSpc>
              <a:spcAft>
                <a:spcPts val="800"/>
              </a:spcAft>
            </a:pPr>
            <a:r>
              <a:rPr lang="fr-FR" sz="1800" kern="0" dirty="0">
                <a:solidFill>
                  <a:srgbClr val="000000"/>
                </a:solidFill>
                <a:effectLst/>
                <a:latin typeface="+mj-lt"/>
                <a:ea typeface="Calibri" panose="020F0502020204030204" pitchFamily="34" charset="0"/>
                <a:cs typeface="Times New Roman" panose="02020603050405020304" pitchFamily="18" charset="0"/>
              </a:rPr>
              <a:t>    A</a:t>
            </a:r>
            <a:r>
              <a:rPr lang="fr-FR" kern="0" dirty="0">
                <a:solidFill>
                  <a:srgbClr val="000000"/>
                </a:solidFill>
                <a:latin typeface="+mj-lt"/>
                <a:ea typeface="Calibri" panose="020F0502020204030204" pitchFamily="34" charset="0"/>
                <a:cs typeface="Times New Roman" panose="02020603050405020304" pitchFamily="18" charset="0"/>
              </a:rPr>
              <a:t>rchitecture: bien formé (1)  mixte bien et mal formé(2) mal formé(3)                    on fait </a:t>
            </a:r>
          </a:p>
          <a:p>
            <a:pPr algn="just">
              <a:lnSpc>
                <a:spcPct val="150000"/>
              </a:lnSpc>
              <a:spcAft>
                <a:spcPts val="800"/>
              </a:spcAft>
            </a:pPr>
            <a:r>
              <a:rPr lang="fr-FR" sz="1800" kern="0" dirty="0">
                <a:solidFill>
                  <a:srgbClr val="000000"/>
                </a:solidFill>
                <a:effectLst/>
                <a:latin typeface="+mj-lt"/>
                <a:ea typeface="Calibri" panose="020F0502020204030204" pitchFamily="34" charset="0"/>
                <a:cs typeface="Times New Roman" panose="02020603050405020304" pitchFamily="18" charset="0"/>
              </a:rPr>
              <a:t>     Noyau : petit uniforme(1) </a:t>
            </a:r>
            <a:r>
              <a:rPr lang="fr-FR" kern="0" dirty="0">
                <a:solidFill>
                  <a:srgbClr val="000000"/>
                </a:solidFill>
                <a:latin typeface="+mj-lt"/>
                <a:ea typeface="Calibri" panose="020F0502020204030204" pitchFamily="34" charset="0"/>
                <a:cs typeface="Times New Roman" panose="02020603050405020304" pitchFamily="18" charset="0"/>
              </a:rPr>
              <a:t> inégaux (2) gros de formes variées(3)                             la somme des points </a:t>
            </a:r>
          </a:p>
          <a:p>
            <a:pPr algn="just">
              <a:lnSpc>
                <a:spcPct val="150000"/>
              </a:lnSpc>
              <a:spcAft>
                <a:spcPts val="800"/>
              </a:spcAft>
            </a:pPr>
            <a:r>
              <a:rPr lang="fr-FR" sz="1800" kern="0" dirty="0">
                <a:solidFill>
                  <a:srgbClr val="000000"/>
                </a:solidFill>
                <a:effectLst/>
                <a:latin typeface="+mj-lt"/>
                <a:ea typeface="Calibri" panose="020F0502020204030204" pitchFamily="34" charset="0"/>
                <a:cs typeface="Times New Roman" panose="02020603050405020304" pitchFamily="18" charset="0"/>
              </a:rPr>
              <a:t>      Mitose: faible(1)modérée (2)  importantes (3)</a:t>
            </a:r>
          </a:p>
          <a:p>
            <a:pPr algn="just">
              <a:lnSpc>
                <a:spcPct val="150000"/>
              </a:lnSpc>
              <a:spcAft>
                <a:spcPts val="800"/>
              </a:spcAft>
            </a:pPr>
            <a:r>
              <a:rPr lang="fr-FR" kern="0" dirty="0">
                <a:solidFill>
                  <a:srgbClr val="000000"/>
                </a:solidFill>
                <a:latin typeface="+mj-lt"/>
                <a:ea typeface="Calibri" panose="020F0502020204030204" pitchFamily="34" charset="0"/>
                <a:cs typeface="Times New Roman" panose="02020603050405020304" pitchFamily="18" charset="0"/>
              </a:rPr>
              <a:t>                      GRADE 1  :  3/4/5       GRADE 2:  6/7      GRADE  3:  8/9</a:t>
            </a:r>
            <a:endParaRPr lang="fr-FR" sz="1800" kern="0" dirty="0">
              <a:solidFill>
                <a:srgbClr val="000000"/>
              </a:solidFill>
              <a:effectLst/>
              <a:latin typeface="+mj-lt"/>
              <a:ea typeface="Calibri" panose="020F0502020204030204" pitchFamily="34" charset="0"/>
              <a:cs typeface="Times New Roman" panose="02020603050405020304" pitchFamily="18" charset="0"/>
            </a:endParaRPr>
          </a:p>
          <a:p>
            <a:pPr algn="just">
              <a:lnSpc>
                <a:spcPct val="150000"/>
              </a:lnSpc>
              <a:spcAft>
                <a:spcPts val="800"/>
              </a:spcAft>
            </a:pPr>
            <a:endParaRPr lang="fr-FR" kern="0" dirty="0">
              <a:solidFill>
                <a:srgbClr val="000000"/>
              </a:solidFill>
              <a:latin typeface="+mj-lt"/>
              <a:ea typeface="Calibri" panose="020F0502020204030204" pitchFamily="34" charset="0"/>
              <a:cs typeface="Times New Roman" panose="02020603050405020304" pitchFamily="18" charset="0"/>
            </a:endParaRPr>
          </a:p>
          <a:p>
            <a:pPr algn="just">
              <a:lnSpc>
                <a:spcPct val="150000"/>
              </a:lnSpc>
              <a:spcAft>
                <a:spcPts val="800"/>
              </a:spcAft>
            </a:pPr>
            <a:endParaRPr lang="fr-FR" sz="1800" kern="0" dirty="0">
              <a:solidFill>
                <a:srgbClr val="000000"/>
              </a:solidFill>
              <a:effectLst/>
              <a:latin typeface="+mj-lt"/>
              <a:ea typeface="Calibri" panose="020F0502020204030204" pitchFamily="34" charset="0"/>
              <a:cs typeface="Times New Roman" panose="02020603050405020304" pitchFamily="18" charset="0"/>
            </a:endParaRPr>
          </a:p>
          <a:p>
            <a:pPr algn="just">
              <a:lnSpc>
                <a:spcPct val="150000"/>
              </a:lnSpc>
              <a:spcAft>
                <a:spcPts val="800"/>
              </a:spcAft>
            </a:pPr>
            <a:r>
              <a:rPr lang="fr-FR" kern="0" dirty="0">
                <a:solidFill>
                  <a:srgbClr val="000000"/>
                </a:solidFill>
                <a:latin typeface="+mj-lt"/>
                <a:ea typeface="Calibri" panose="020F0502020204030204" pitchFamily="34" charset="0"/>
                <a:cs typeface="Times New Roman" panose="02020603050405020304" pitchFamily="18" charset="0"/>
              </a:rPr>
              <a:t>               </a:t>
            </a:r>
            <a:endParaRPr lang="fr-FR" sz="1800" kern="100" dirty="0">
              <a:effectLst/>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909634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28688FEB-361A-D017-D784-525C9CFD14DA}"/>
              </a:ext>
            </a:extLst>
          </p:cNvPr>
          <p:cNvSpPr txBox="1"/>
          <p:nvPr/>
        </p:nvSpPr>
        <p:spPr>
          <a:xfrm>
            <a:off x="1" y="0"/>
            <a:ext cx="4242390" cy="584775"/>
          </a:xfrm>
          <a:prstGeom prst="rect">
            <a:avLst/>
          </a:prstGeom>
          <a:solidFill>
            <a:srgbClr val="941651">
              <a:alpha val="58039"/>
            </a:srgbClr>
          </a:solidFill>
        </p:spPr>
        <p:txBody>
          <a:bodyPr wrap="square" rtlCol="0">
            <a:spAutoFit/>
          </a:bodyPr>
          <a:lstStyle/>
          <a:p>
            <a:r>
              <a:rPr lang="fr-FR" sz="3200" dirty="0">
                <a:latin typeface="+mj-lt"/>
              </a:rPr>
              <a:t>A l’issue, on détermine : </a:t>
            </a:r>
          </a:p>
        </p:txBody>
      </p:sp>
      <p:sp>
        <p:nvSpPr>
          <p:cNvPr id="2" name="ZoneTexte 1">
            <a:extLst>
              <a:ext uri="{FF2B5EF4-FFF2-40B4-BE49-F238E27FC236}">
                <a16:creationId xmlns:a16="http://schemas.microsoft.com/office/drawing/2014/main" id="{C9C8AB0F-17D1-10A6-D12B-74B7656C4B67}"/>
              </a:ext>
            </a:extLst>
          </p:cNvPr>
          <p:cNvSpPr txBox="1"/>
          <p:nvPr/>
        </p:nvSpPr>
        <p:spPr>
          <a:xfrm>
            <a:off x="923260" y="1881962"/>
            <a:ext cx="10345479" cy="5589351"/>
          </a:xfrm>
          <a:prstGeom prst="rect">
            <a:avLst/>
          </a:prstGeom>
          <a:noFill/>
        </p:spPr>
        <p:txBody>
          <a:bodyPr wrap="square" rtlCol="0">
            <a:spAutoFit/>
          </a:bodyPr>
          <a:lstStyle/>
          <a:p>
            <a:pPr algn="just">
              <a:lnSpc>
                <a:spcPct val="150000"/>
              </a:lnSpc>
              <a:spcAft>
                <a:spcPts val="800"/>
              </a:spcAft>
            </a:pPr>
            <a:r>
              <a:rPr lang="fr-FR" sz="2000" b="1" u="sng" kern="0" dirty="0">
                <a:solidFill>
                  <a:srgbClr val="000000"/>
                </a:solidFill>
                <a:latin typeface="+mj-lt"/>
                <a:ea typeface="Calibri" panose="020F0502020204030204" pitchFamily="34" charset="0"/>
                <a:cs typeface="Times New Roman" panose="02020603050405020304" pitchFamily="18" charset="0"/>
              </a:rPr>
              <a:t>L</a:t>
            </a:r>
            <a:r>
              <a:rPr lang="fr-FR" sz="2000" b="1" u="sng" kern="0" dirty="0">
                <a:solidFill>
                  <a:srgbClr val="000000"/>
                </a:solidFill>
                <a:effectLst/>
                <a:latin typeface="+mj-lt"/>
                <a:ea typeface="Calibri" panose="020F0502020204030204" pitchFamily="34" charset="0"/>
                <a:cs typeface="Times New Roman" panose="02020603050405020304" pitchFamily="18" charset="0"/>
              </a:rPr>
              <a:t>e stade TNM du cancer</a:t>
            </a:r>
            <a:r>
              <a:rPr lang="fr-FR" sz="2000" b="1" kern="0" dirty="0">
                <a:solidFill>
                  <a:srgbClr val="000000"/>
                </a:solidFill>
                <a:effectLst/>
                <a:latin typeface="+mj-lt"/>
                <a:ea typeface="Calibri" panose="020F0502020204030204" pitchFamily="34" charset="0"/>
                <a:cs typeface="Times New Roman" panose="02020603050405020304" pitchFamily="18" charset="0"/>
              </a:rPr>
              <a:t> </a:t>
            </a:r>
          </a:p>
          <a:p>
            <a:pPr algn="just">
              <a:lnSpc>
                <a:spcPct val="150000"/>
              </a:lnSpc>
              <a:spcAft>
                <a:spcPts val="800"/>
              </a:spcAft>
            </a:pPr>
            <a:r>
              <a:rPr lang="fr-FR" kern="0" dirty="0">
                <a:solidFill>
                  <a:srgbClr val="000000"/>
                </a:solidFill>
                <a:latin typeface="+mj-lt"/>
                <a:ea typeface="Calibri" panose="020F0502020204030204" pitchFamily="34" charset="0"/>
                <a:cs typeface="Times New Roman" panose="02020603050405020304" pitchFamily="18" charset="0"/>
              </a:rPr>
              <a:t>E</a:t>
            </a:r>
            <a:r>
              <a:rPr lang="fr-FR" sz="1800" kern="0" dirty="0">
                <a:solidFill>
                  <a:srgbClr val="000000"/>
                </a:solidFill>
                <a:effectLst/>
                <a:latin typeface="+mj-lt"/>
                <a:ea typeface="Calibri" panose="020F0502020204030204" pitchFamily="34" charset="0"/>
                <a:cs typeface="Times New Roman" panose="02020603050405020304" pitchFamily="18" charset="0"/>
              </a:rPr>
              <a:t>n combinant les données de l'imagerie et les résultats  des analyses, cela permet de déterminer la taille de la tumeur et son éventuelle propagation dans le corps</a:t>
            </a:r>
          </a:p>
          <a:p>
            <a:pPr algn="just">
              <a:lnSpc>
                <a:spcPct val="150000"/>
              </a:lnSpc>
              <a:spcAft>
                <a:spcPts val="800"/>
              </a:spcAft>
            </a:pPr>
            <a:r>
              <a:rPr lang="fr-FR" sz="1800" kern="0" dirty="0">
                <a:solidFill>
                  <a:srgbClr val="000000"/>
                </a:solidFill>
                <a:effectLst/>
                <a:latin typeface="+mj-lt"/>
                <a:ea typeface="Calibri" panose="020F0502020204030204" pitchFamily="34" charset="0"/>
                <a:cs typeface="Times New Roman" panose="02020603050405020304" pitchFamily="18" charset="0"/>
              </a:rPr>
              <a:t> T pour taille  de </a:t>
            </a:r>
            <a:r>
              <a:rPr lang="fr-FR" sz="1800" kern="0" dirty="0" err="1">
                <a:solidFill>
                  <a:srgbClr val="000000"/>
                </a:solidFill>
                <a:effectLst/>
                <a:latin typeface="+mj-lt"/>
                <a:ea typeface="Calibri" panose="020F0502020204030204" pitchFamily="34" charset="0"/>
                <a:cs typeface="Times New Roman" panose="02020603050405020304" pitchFamily="18" charset="0"/>
              </a:rPr>
              <a:t>Tx</a:t>
            </a:r>
            <a:r>
              <a:rPr lang="fr-FR" sz="1800" kern="0" dirty="0">
                <a:solidFill>
                  <a:srgbClr val="000000"/>
                </a:solidFill>
                <a:effectLst/>
                <a:latin typeface="+mj-lt"/>
                <a:ea typeface="Calibri" panose="020F0502020204030204" pitchFamily="34" charset="0"/>
                <a:cs typeface="Times New Roman" panose="02020603050405020304" pitchFamily="18" charset="0"/>
              </a:rPr>
              <a:t> à T4</a:t>
            </a:r>
          </a:p>
          <a:p>
            <a:pPr algn="just">
              <a:lnSpc>
                <a:spcPct val="150000"/>
              </a:lnSpc>
              <a:spcAft>
                <a:spcPts val="800"/>
              </a:spcAft>
            </a:pPr>
            <a:r>
              <a:rPr lang="fr-FR" sz="1800" kern="0" dirty="0">
                <a:solidFill>
                  <a:srgbClr val="000000"/>
                </a:solidFill>
                <a:effectLst/>
                <a:latin typeface="+mj-lt"/>
                <a:ea typeface="Calibri" panose="020F0502020204030204" pitchFamily="34" charset="0"/>
                <a:cs typeface="Times New Roman" panose="02020603050405020304" pitchFamily="18" charset="0"/>
              </a:rPr>
              <a:t> N pour nombre de ganglions lymphatiques atteints de </a:t>
            </a:r>
            <a:r>
              <a:rPr lang="fr-FR" sz="1800" kern="0" dirty="0" err="1">
                <a:solidFill>
                  <a:srgbClr val="000000"/>
                </a:solidFill>
                <a:effectLst/>
                <a:latin typeface="+mj-lt"/>
                <a:ea typeface="Calibri" panose="020F0502020204030204" pitchFamily="34" charset="0"/>
                <a:cs typeface="Times New Roman" panose="02020603050405020304" pitchFamily="18" charset="0"/>
              </a:rPr>
              <a:t>Tx</a:t>
            </a:r>
            <a:r>
              <a:rPr lang="fr-FR" sz="1800" kern="0" dirty="0">
                <a:solidFill>
                  <a:srgbClr val="000000"/>
                </a:solidFill>
                <a:effectLst/>
                <a:latin typeface="+mj-lt"/>
                <a:ea typeface="Calibri" panose="020F0502020204030204" pitchFamily="34" charset="0"/>
                <a:cs typeface="Times New Roman" panose="02020603050405020304" pitchFamily="18" charset="0"/>
              </a:rPr>
              <a:t> à N3</a:t>
            </a:r>
          </a:p>
          <a:p>
            <a:pPr algn="just">
              <a:lnSpc>
                <a:spcPct val="150000"/>
              </a:lnSpc>
              <a:spcAft>
                <a:spcPts val="800"/>
              </a:spcAft>
            </a:pPr>
            <a:r>
              <a:rPr lang="fr-FR" sz="1800" kern="0" dirty="0">
                <a:solidFill>
                  <a:srgbClr val="000000"/>
                </a:solidFill>
                <a:effectLst/>
                <a:latin typeface="+mj-lt"/>
                <a:ea typeface="Calibri" panose="020F0502020204030204" pitchFamily="34" charset="0"/>
                <a:cs typeface="Times New Roman" panose="02020603050405020304" pitchFamily="18" charset="0"/>
              </a:rPr>
              <a:t>  M pour présence potentielle de métastases</a:t>
            </a:r>
            <a:r>
              <a:rPr lang="fr-FR" kern="0" dirty="0">
                <a:solidFill>
                  <a:srgbClr val="000000"/>
                </a:solidFill>
                <a:latin typeface="+mj-lt"/>
                <a:ea typeface="Calibri" panose="020F0502020204030204" pitchFamily="34" charset="0"/>
                <a:cs typeface="Times New Roman" panose="02020603050405020304" pitchFamily="18" charset="0"/>
              </a:rPr>
              <a:t>  de M0 à M1</a:t>
            </a:r>
            <a:endParaRPr lang="fr-FR" sz="1800" kern="0" dirty="0">
              <a:solidFill>
                <a:srgbClr val="000000"/>
              </a:solidFill>
              <a:effectLst/>
              <a:latin typeface="+mj-lt"/>
              <a:ea typeface="Calibri" panose="020F0502020204030204" pitchFamily="34" charset="0"/>
              <a:cs typeface="Times New Roman" panose="02020603050405020304" pitchFamily="18" charset="0"/>
            </a:endParaRPr>
          </a:p>
          <a:p>
            <a:pPr algn="just">
              <a:lnSpc>
                <a:spcPct val="150000"/>
              </a:lnSpc>
              <a:spcAft>
                <a:spcPts val="800"/>
              </a:spcAft>
            </a:pPr>
            <a:endParaRPr lang="fr-FR" kern="0" dirty="0">
              <a:solidFill>
                <a:srgbClr val="000000"/>
              </a:solidFill>
              <a:latin typeface="+mj-lt"/>
              <a:ea typeface="Calibri" panose="020F0502020204030204" pitchFamily="34" charset="0"/>
              <a:cs typeface="Times New Roman" panose="02020603050405020304" pitchFamily="18" charset="0"/>
            </a:endParaRPr>
          </a:p>
          <a:p>
            <a:pPr algn="just">
              <a:lnSpc>
                <a:spcPct val="150000"/>
              </a:lnSpc>
              <a:spcAft>
                <a:spcPts val="800"/>
              </a:spcAft>
            </a:pPr>
            <a:r>
              <a:rPr lang="fr-FR" sz="1800" kern="0" dirty="0" err="1">
                <a:solidFill>
                  <a:srgbClr val="000000"/>
                </a:solidFill>
                <a:effectLst/>
                <a:latin typeface="+mj-lt"/>
                <a:ea typeface="Calibri" panose="020F0502020204030204" pitchFamily="34" charset="0"/>
                <a:cs typeface="Times New Roman" panose="02020603050405020304" pitchFamily="18" charset="0"/>
              </a:rPr>
              <a:t>pTNM</a:t>
            </a:r>
            <a:r>
              <a:rPr lang="fr-FR" sz="1800" kern="0" dirty="0">
                <a:solidFill>
                  <a:srgbClr val="000000"/>
                </a:solidFill>
                <a:effectLst/>
                <a:latin typeface="+mj-lt"/>
                <a:ea typeface="Calibri" panose="020F0502020204030204" pitchFamily="34" charset="0"/>
                <a:cs typeface="Times New Roman" panose="02020603050405020304" pitchFamily="18" charset="0"/>
              </a:rPr>
              <a:t>: en post chirurgical</a:t>
            </a:r>
          </a:p>
          <a:p>
            <a:pPr algn="just">
              <a:lnSpc>
                <a:spcPct val="150000"/>
              </a:lnSpc>
              <a:spcAft>
                <a:spcPts val="800"/>
              </a:spcAft>
            </a:pPr>
            <a:r>
              <a:rPr lang="fr-FR" kern="0" dirty="0" err="1">
                <a:solidFill>
                  <a:srgbClr val="000000"/>
                </a:solidFill>
                <a:latin typeface="+mj-lt"/>
                <a:ea typeface="Calibri" panose="020F0502020204030204" pitchFamily="34" charset="0"/>
                <a:cs typeface="Times New Roman" panose="02020603050405020304" pitchFamily="18" charset="0"/>
              </a:rPr>
              <a:t>cTNM</a:t>
            </a:r>
            <a:r>
              <a:rPr lang="fr-FR" kern="0" dirty="0">
                <a:solidFill>
                  <a:srgbClr val="000000"/>
                </a:solidFill>
                <a:latin typeface="+mj-lt"/>
                <a:ea typeface="Calibri" panose="020F0502020204030204" pitchFamily="34" charset="0"/>
                <a:cs typeface="Times New Roman" panose="02020603050405020304" pitchFamily="18" charset="0"/>
              </a:rPr>
              <a:t>: en clinique</a:t>
            </a:r>
            <a:endParaRPr lang="fr-FR" sz="1800" kern="100" dirty="0">
              <a:effectLst/>
              <a:latin typeface="+mj-lt"/>
              <a:ea typeface="Calibri" panose="020F0502020204030204" pitchFamily="34" charset="0"/>
              <a:cs typeface="Times New Roman" panose="02020603050405020304" pitchFamily="18" charset="0"/>
            </a:endParaRPr>
          </a:p>
          <a:p>
            <a:pPr algn="just">
              <a:lnSpc>
                <a:spcPct val="150000"/>
              </a:lnSpc>
              <a:spcAft>
                <a:spcPts val="800"/>
              </a:spcAft>
            </a:pPr>
            <a:r>
              <a:rPr lang="fr-FR" sz="18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8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963106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28688FEB-361A-D017-D784-525C9CFD14DA}"/>
              </a:ext>
            </a:extLst>
          </p:cNvPr>
          <p:cNvSpPr txBox="1"/>
          <p:nvPr/>
        </p:nvSpPr>
        <p:spPr>
          <a:xfrm>
            <a:off x="1" y="0"/>
            <a:ext cx="1903227" cy="584775"/>
          </a:xfrm>
          <a:prstGeom prst="rect">
            <a:avLst/>
          </a:prstGeom>
          <a:solidFill>
            <a:srgbClr val="941651">
              <a:alpha val="58039"/>
            </a:srgbClr>
          </a:solidFill>
        </p:spPr>
        <p:txBody>
          <a:bodyPr wrap="square" rtlCol="0">
            <a:spAutoFit/>
          </a:bodyPr>
          <a:lstStyle/>
          <a:p>
            <a:r>
              <a:rPr lang="fr-FR" sz="3200" dirty="0">
                <a:latin typeface="+mj-lt"/>
              </a:rPr>
              <a:t>Histologie</a:t>
            </a:r>
          </a:p>
        </p:txBody>
      </p:sp>
      <p:sp>
        <p:nvSpPr>
          <p:cNvPr id="6" name="ZoneTexte 5">
            <a:extLst>
              <a:ext uri="{FF2B5EF4-FFF2-40B4-BE49-F238E27FC236}">
                <a16:creationId xmlns:a16="http://schemas.microsoft.com/office/drawing/2014/main" id="{A03326A4-ACDC-DC69-EA91-5503396B24A4}"/>
              </a:ext>
            </a:extLst>
          </p:cNvPr>
          <p:cNvSpPr txBox="1"/>
          <p:nvPr/>
        </p:nvSpPr>
        <p:spPr>
          <a:xfrm>
            <a:off x="773519" y="1753472"/>
            <a:ext cx="6097772" cy="3057247"/>
          </a:xfrm>
          <a:prstGeom prst="rect">
            <a:avLst/>
          </a:prstGeom>
          <a:noFill/>
        </p:spPr>
        <p:txBody>
          <a:bodyPr wrap="square">
            <a:spAutoFit/>
          </a:bodyPr>
          <a:lstStyle/>
          <a:p>
            <a:pPr>
              <a:lnSpc>
                <a:spcPct val="150000"/>
              </a:lnSpc>
              <a:spcAft>
                <a:spcPts val="800"/>
              </a:spcAft>
            </a:pPr>
            <a:r>
              <a:rPr lang="fr-FR" sz="1600" kern="0" dirty="0">
                <a:solidFill>
                  <a:srgbClr val="000000"/>
                </a:solidFill>
                <a:effectLst/>
                <a:latin typeface="+mj-lt"/>
                <a:ea typeface="Calibri" panose="020F0502020204030204" pitchFamily="34" charset="0"/>
                <a:cs typeface="Times New Roman" panose="02020603050405020304" pitchFamily="18" charset="0"/>
              </a:rPr>
              <a:t> </a:t>
            </a:r>
            <a:endParaRPr lang="fr-FR" sz="1600" kern="100" dirty="0">
              <a:effectLst/>
              <a:latin typeface="+mj-lt"/>
              <a:ea typeface="Calibri" panose="020F0502020204030204" pitchFamily="34" charset="0"/>
              <a:cs typeface="Times New Roman" panose="02020603050405020304" pitchFamily="18" charset="0"/>
            </a:endParaRPr>
          </a:p>
          <a:p>
            <a:pPr algn="just"/>
            <a:r>
              <a:rPr lang="fr-FR" sz="1800" kern="0" dirty="0">
                <a:solidFill>
                  <a:srgbClr val="000000"/>
                </a:solidFill>
                <a:effectLst/>
                <a:latin typeface="+mj-lt"/>
                <a:ea typeface="Calibri" panose="020F0502020204030204" pitchFamily="34" charset="0"/>
                <a:cs typeface="Times New Roman" panose="02020603050405020304" pitchFamily="18" charset="0"/>
              </a:rPr>
              <a:t>La plupart des cancers du sein se forment à partir de cellules épithéliales de la glande mammaire </a:t>
            </a:r>
            <a:endParaRPr lang="fr-FR" kern="0" dirty="0">
              <a:solidFill>
                <a:srgbClr val="000000"/>
              </a:solidFill>
              <a:latin typeface="+mj-lt"/>
              <a:ea typeface="Calibri" panose="020F0502020204030204" pitchFamily="34" charset="0"/>
              <a:cs typeface="Times New Roman" panose="02020603050405020304" pitchFamily="18" charset="0"/>
            </a:endParaRPr>
          </a:p>
          <a:p>
            <a:pPr algn="just"/>
            <a:r>
              <a:rPr lang="fr-FR" sz="1800" kern="100" dirty="0">
                <a:effectLst/>
                <a:latin typeface="+mj-lt"/>
                <a:ea typeface="Calibri" panose="020F0502020204030204" pitchFamily="34" charset="0"/>
                <a:cs typeface="Times New Roman" panose="02020603050405020304" pitchFamily="18" charset="0"/>
              </a:rPr>
              <a:t>➝</a:t>
            </a:r>
            <a:r>
              <a:rPr lang="fr-FR" sz="1800" kern="0" dirty="0">
                <a:solidFill>
                  <a:srgbClr val="000000"/>
                </a:solidFill>
                <a:effectLst/>
                <a:latin typeface="+mj-lt"/>
                <a:ea typeface="Calibri" panose="020F0502020204030204" pitchFamily="34" charset="0"/>
                <a:cs typeface="Times New Roman" panose="02020603050405020304" pitchFamily="18" charset="0"/>
              </a:rPr>
              <a:t> adénocarcinome</a:t>
            </a:r>
            <a:endParaRPr lang="fr-FR" sz="1600" kern="100" dirty="0">
              <a:effectLst/>
              <a:latin typeface="+mj-lt"/>
              <a:ea typeface="Calibri" panose="020F0502020204030204" pitchFamily="34" charset="0"/>
              <a:cs typeface="Times New Roman" panose="02020603050405020304" pitchFamily="18" charset="0"/>
            </a:endParaRPr>
          </a:p>
          <a:p>
            <a:pPr algn="just"/>
            <a:r>
              <a:rPr lang="fr-FR" sz="1800" kern="0" dirty="0">
                <a:solidFill>
                  <a:srgbClr val="000000"/>
                </a:solidFill>
                <a:effectLst/>
                <a:latin typeface="+mj-lt"/>
                <a:ea typeface="Calibri" panose="020F0502020204030204" pitchFamily="34" charset="0"/>
                <a:cs typeface="Times New Roman" panose="02020603050405020304" pitchFamily="18" charset="0"/>
              </a:rPr>
              <a:t> </a:t>
            </a:r>
            <a:endParaRPr lang="fr-FR" sz="1600" kern="100" dirty="0">
              <a:effectLst/>
              <a:latin typeface="+mj-lt"/>
              <a:ea typeface="Calibri" panose="020F0502020204030204" pitchFamily="34" charset="0"/>
              <a:cs typeface="Times New Roman" panose="02020603050405020304" pitchFamily="18" charset="0"/>
            </a:endParaRPr>
          </a:p>
          <a:p>
            <a:pPr algn="just"/>
            <a:r>
              <a:rPr lang="fr-FR" sz="1800" kern="0" dirty="0">
                <a:solidFill>
                  <a:srgbClr val="000000"/>
                </a:solidFill>
                <a:effectLst/>
                <a:latin typeface="+mj-lt"/>
                <a:ea typeface="Calibri" panose="020F0502020204030204" pitchFamily="34" charset="0"/>
                <a:cs typeface="Times New Roman" panose="02020603050405020304" pitchFamily="18" charset="0"/>
              </a:rPr>
              <a:t>On différencie les cancers in situ des cancers infiltrants </a:t>
            </a:r>
            <a:endParaRPr lang="fr-FR" sz="1600" kern="100" dirty="0">
              <a:effectLst/>
              <a:latin typeface="+mj-lt"/>
              <a:ea typeface="Calibri" panose="020F0502020204030204" pitchFamily="34" charset="0"/>
              <a:cs typeface="Times New Roman" panose="02020603050405020304" pitchFamily="18" charset="0"/>
            </a:endParaRPr>
          </a:p>
          <a:p>
            <a:pPr algn="just"/>
            <a:r>
              <a:rPr lang="fr-FR" sz="1800" kern="0" dirty="0">
                <a:solidFill>
                  <a:srgbClr val="000000"/>
                </a:solidFill>
                <a:effectLst/>
                <a:latin typeface="+mj-lt"/>
                <a:ea typeface="Calibri" panose="020F0502020204030204" pitchFamily="34" charset="0"/>
                <a:cs typeface="Times New Roman" panose="02020603050405020304" pitchFamily="18" charset="0"/>
              </a:rPr>
              <a:t> </a:t>
            </a:r>
            <a:endParaRPr lang="fr-FR" sz="1600" kern="100" dirty="0">
              <a:effectLst/>
              <a:latin typeface="+mj-lt"/>
              <a:ea typeface="Calibri" panose="020F0502020204030204" pitchFamily="34" charset="0"/>
              <a:cs typeface="Times New Roman" panose="02020603050405020304" pitchFamily="18" charset="0"/>
            </a:endParaRPr>
          </a:p>
          <a:p>
            <a:pPr algn="just"/>
            <a:r>
              <a:rPr lang="fr-FR" sz="1800" kern="0" dirty="0">
                <a:solidFill>
                  <a:srgbClr val="000000"/>
                </a:solidFill>
                <a:effectLst/>
                <a:latin typeface="+mj-lt"/>
                <a:ea typeface="Calibri" panose="020F0502020204030204" pitchFamily="34" charset="0"/>
                <a:cs typeface="Times New Roman" panose="02020603050405020304" pitchFamily="18" charset="0"/>
              </a:rPr>
              <a:t>Si de nouvelles tumeurs se propagent dans le corps on parle de métastases </a:t>
            </a:r>
          </a:p>
          <a:p>
            <a:pPr algn="just"/>
            <a:r>
              <a:rPr lang="fr-FR" sz="1800" kern="100" dirty="0">
                <a:effectLst/>
                <a:latin typeface="+mj-lt"/>
                <a:ea typeface="Calibri" panose="020F0502020204030204" pitchFamily="34" charset="0"/>
                <a:cs typeface="Times New Roman" panose="02020603050405020304" pitchFamily="18" charset="0"/>
              </a:rPr>
              <a:t>➝</a:t>
            </a:r>
            <a:r>
              <a:rPr lang="fr-FR" sz="1800" kern="0" dirty="0">
                <a:solidFill>
                  <a:srgbClr val="000000"/>
                </a:solidFill>
                <a:effectLst/>
                <a:latin typeface="+mj-lt"/>
                <a:ea typeface="Calibri" panose="020F0502020204030204" pitchFamily="34" charset="0"/>
                <a:cs typeface="Times New Roman" panose="02020603050405020304" pitchFamily="18" charset="0"/>
              </a:rPr>
              <a:t> cancer métastatique</a:t>
            </a:r>
            <a:endParaRPr lang="fr-FR" sz="1600" kern="100" dirty="0">
              <a:effectLst/>
              <a:latin typeface="+mj-lt"/>
              <a:ea typeface="Calibri" panose="020F0502020204030204" pitchFamily="34" charset="0"/>
              <a:cs typeface="Times New Roman" panose="02020603050405020304" pitchFamily="18" charset="0"/>
            </a:endParaRPr>
          </a:p>
        </p:txBody>
      </p:sp>
      <p:pic>
        <p:nvPicPr>
          <p:cNvPr id="9" name="Image 8" descr="cancer-canalaire-insitu-infiltrant-web-ok">
            <a:extLst>
              <a:ext uri="{FF2B5EF4-FFF2-40B4-BE49-F238E27FC236}">
                <a16:creationId xmlns:a16="http://schemas.microsoft.com/office/drawing/2014/main" id="{954D199F-8520-A80F-8E3F-E2A842397B5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495289" y="1165668"/>
            <a:ext cx="3333750" cy="4718050"/>
          </a:xfrm>
          <a:prstGeom prst="rect">
            <a:avLst/>
          </a:prstGeom>
          <a:noFill/>
          <a:ln>
            <a:noFill/>
          </a:ln>
        </p:spPr>
      </p:pic>
    </p:spTree>
    <p:extLst>
      <p:ext uri="{BB962C8B-B14F-4D97-AF65-F5344CB8AC3E}">
        <p14:creationId xmlns:p14="http://schemas.microsoft.com/office/powerpoint/2010/main" val="11304164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2C641C3-93F0-568B-F023-EFD6350806A9}"/>
              </a:ext>
            </a:extLst>
          </p:cNvPr>
          <p:cNvSpPr>
            <a:spLocks noGrp="1"/>
          </p:cNvSpPr>
          <p:nvPr>
            <p:ph type="title"/>
          </p:nvPr>
        </p:nvSpPr>
        <p:spPr>
          <a:xfrm>
            <a:off x="141514" y="-370395"/>
            <a:ext cx="10515600" cy="1325563"/>
          </a:xfrm>
        </p:spPr>
        <p:txBody>
          <a:bodyPr>
            <a:normAutofit/>
          </a:bodyPr>
          <a:lstStyle/>
          <a:p>
            <a:r>
              <a:rPr lang="fr-FR" sz="3600" b="1" dirty="0"/>
              <a:t>STATUT DES RECEPTEURS HORMONAUX</a:t>
            </a:r>
          </a:p>
        </p:txBody>
      </p:sp>
      <p:sp>
        <p:nvSpPr>
          <p:cNvPr id="3" name="Espace réservé du contenu 2">
            <a:extLst>
              <a:ext uri="{FF2B5EF4-FFF2-40B4-BE49-F238E27FC236}">
                <a16:creationId xmlns:a16="http://schemas.microsoft.com/office/drawing/2014/main" id="{D6A098D4-F971-A739-4A73-6DEC3516880D}"/>
              </a:ext>
            </a:extLst>
          </p:cNvPr>
          <p:cNvSpPr>
            <a:spLocks noGrp="1"/>
          </p:cNvSpPr>
          <p:nvPr>
            <p:ph idx="1"/>
          </p:nvPr>
        </p:nvSpPr>
        <p:spPr/>
        <p:txBody>
          <a:bodyPr/>
          <a:lstStyle/>
          <a:p>
            <a:r>
              <a:rPr lang="fr-FR" dirty="0"/>
              <a:t>Les récepteurs hormonaux sont de 2 types  œstrogène et progestérone</a:t>
            </a:r>
          </a:p>
          <a:p>
            <a:r>
              <a:rPr lang="fr-FR" dirty="0"/>
              <a:t>Ils servent de porte d’entrée aux hormones pour accéder à la cellule </a:t>
            </a:r>
          </a:p>
          <a:p>
            <a:r>
              <a:rPr lang="fr-FR" dirty="0"/>
              <a:t>Certaines cellules tumorales sont très réceptives aux hormones qui activent leur multiplication </a:t>
            </a:r>
          </a:p>
          <a:p>
            <a:r>
              <a:rPr lang="fr-FR" dirty="0"/>
              <a:t>On étudie sur l’échantillon prélevé le pourcentage de cellule réactive </a:t>
            </a:r>
          </a:p>
          <a:p>
            <a:r>
              <a:rPr lang="fr-FR" dirty="0"/>
              <a:t>On note ce pourcentage: RO ou RE pour œstrogène , RP pour </a:t>
            </a:r>
            <a:r>
              <a:rPr lang="fr-FR" dirty="0" err="1"/>
              <a:t>progesterone</a:t>
            </a:r>
            <a:r>
              <a:rPr lang="fr-FR" dirty="0"/>
              <a:t> </a:t>
            </a:r>
          </a:p>
          <a:p>
            <a:r>
              <a:rPr lang="fr-FR" dirty="0"/>
              <a:t>De 100% à 0% </a:t>
            </a:r>
          </a:p>
        </p:txBody>
      </p:sp>
      <p:sp>
        <p:nvSpPr>
          <p:cNvPr id="4" name="ZoneTexte 3">
            <a:extLst>
              <a:ext uri="{FF2B5EF4-FFF2-40B4-BE49-F238E27FC236}">
                <a16:creationId xmlns:a16="http://schemas.microsoft.com/office/drawing/2014/main" id="{A7128506-3656-D32A-76D4-6B1D9EA1179A}"/>
              </a:ext>
            </a:extLst>
          </p:cNvPr>
          <p:cNvSpPr txBox="1"/>
          <p:nvPr/>
        </p:nvSpPr>
        <p:spPr>
          <a:xfrm>
            <a:off x="0" y="0"/>
            <a:ext cx="7358743" cy="584775"/>
          </a:xfrm>
          <a:prstGeom prst="rect">
            <a:avLst/>
          </a:prstGeom>
          <a:solidFill>
            <a:srgbClr val="941651">
              <a:alpha val="58039"/>
            </a:srgbClr>
          </a:solidFill>
        </p:spPr>
        <p:txBody>
          <a:bodyPr wrap="square" rtlCol="0">
            <a:spAutoFit/>
          </a:bodyPr>
          <a:lstStyle/>
          <a:p>
            <a:endParaRPr lang="fr-FR" sz="3200" dirty="0">
              <a:latin typeface="+mj-lt"/>
            </a:endParaRPr>
          </a:p>
        </p:txBody>
      </p:sp>
    </p:spTree>
    <p:extLst>
      <p:ext uri="{BB962C8B-B14F-4D97-AF65-F5344CB8AC3E}">
        <p14:creationId xmlns:p14="http://schemas.microsoft.com/office/powerpoint/2010/main" val="24937633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93BA463-F43F-703F-E78E-36DB033B67E2}"/>
              </a:ext>
            </a:extLst>
          </p:cNvPr>
          <p:cNvSpPr>
            <a:spLocks noGrp="1"/>
          </p:cNvSpPr>
          <p:nvPr>
            <p:ph type="title"/>
          </p:nvPr>
        </p:nvSpPr>
        <p:spPr>
          <a:xfrm>
            <a:off x="576943" y="-370395"/>
            <a:ext cx="10003971" cy="1325563"/>
          </a:xfrm>
        </p:spPr>
        <p:txBody>
          <a:bodyPr/>
          <a:lstStyle/>
          <a:p>
            <a:r>
              <a:rPr lang="fr-FR" dirty="0"/>
              <a:t>Ki 67</a:t>
            </a:r>
          </a:p>
        </p:txBody>
      </p:sp>
      <p:sp>
        <p:nvSpPr>
          <p:cNvPr id="3" name="Espace réservé du contenu 2">
            <a:extLst>
              <a:ext uri="{FF2B5EF4-FFF2-40B4-BE49-F238E27FC236}">
                <a16:creationId xmlns:a16="http://schemas.microsoft.com/office/drawing/2014/main" id="{741F4822-983E-67D5-AD00-62FEB4A51229}"/>
              </a:ext>
            </a:extLst>
          </p:cNvPr>
          <p:cNvSpPr>
            <a:spLocks noGrp="1"/>
          </p:cNvSpPr>
          <p:nvPr>
            <p:ph idx="1"/>
          </p:nvPr>
        </p:nvSpPr>
        <p:spPr/>
        <p:txBody>
          <a:bodyPr/>
          <a:lstStyle/>
          <a:p>
            <a:r>
              <a:rPr lang="fr-FR" dirty="0"/>
              <a:t>C’est un antigène qui fait partie des marqueurs de prolifération </a:t>
            </a:r>
          </a:p>
          <a:p>
            <a:r>
              <a:rPr lang="fr-FR" dirty="0"/>
              <a:t>Cette protéine nucléaire est  présente dans les cellules </a:t>
            </a:r>
            <a:r>
              <a:rPr lang="fr-FR" dirty="0" err="1"/>
              <a:t>proliferatives</a:t>
            </a:r>
            <a:endParaRPr lang="fr-FR" dirty="0"/>
          </a:p>
          <a:p>
            <a:r>
              <a:rPr lang="fr-FR" dirty="0"/>
              <a:t>Son index de marquage représente le pourcentage de noyaux qui l’exprime </a:t>
            </a:r>
          </a:p>
          <a:p>
            <a:r>
              <a:rPr lang="fr-FR" dirty="0"/>
              <a:t>Cela permet de prévoir la sensibilité d’une tumeur aux agents cytotoxiques</a:t>
            </a:r>
          </a:p>
          <a:p>
            <a:endParaRPr lang="fr-FR" dirty="0"/>
          </a:p>
          <a:p>
            <a:r>
              <a:rPr lang="fr-FR" dirty="0"/>
              <a:t>   - de 10% taux faible , au-delà de 20 aptitude de la cellule à se développer rapidement </a:t>
            </a:r>
          </a:p>
        </p:txBody>
      </p:sp>
      <p:sp>
        <p:nvSpPr>
          <p:cNvPr id="4" name="ZoneTexte 3">
            <a:extLst>
              <a:ext uri="{FF2B5EF4-FFF2-40B4-BE49-F238E27FC236}">
                <a16:creationId xmlns:a16="http://schemas.microsoft.com/office/drawing/2014/main" id="{2CFEC275-394E-F888-AD1D-87727CA256EA}"/>
              </a:ext>
            </a:extLst>
          </p:cNvPr>
          <p:cNvSpPr txBox="1"/>
          <p:nvPr/>
        </p:nvSpPr>
        <p:spPr>
          <a:xfrm>
            <a:off x="0" y="0"/>
            <a:ext cx="2179673" cy="584775"/>
          </a:xfrm>
          <a:prstGeom prst="rect">
            <a:avLst/>
          </a:prstGeom>
          <a:solidFill>
            <a:srgbClr val="941651">
              <a:alpha val="58039"/>
            </a:srgbClr>
          </a:solidFill>
        </p:spPr>
        <p:txBody>
          <a:bodyPr wrap="square" rtlCol="0">
            <a:spAutoFit/>
          </a:bodyPr>
          <a:lstStyle/>
          <a:p>
            <a:endParaRPr lang="fr-FR" sz="3200" dirty="0">
              <a:latin typeface="+mj-lt"/>
            </a:endParaRPr>
          </a:p>
        </p:txBody>
      </p:sp>
    </p:spTree>
    <p:extLst>
      <p:ext uri="{BB962C8B-B14F-4D97-AF65-F5344CB8AC3E}">
        <p14:creationId xmlns:p14="http://schemas.microsoft.com/office/powerpoint/2010/main" val="42812430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28688FEB-361A-D017-D784-525C9CFD14DA}"/>
              </a:ext>
            </a:extLst>
          </p:cNvPr>
          <p:cNvSpPr txBox="1"/>
          <p:nvPr/>
        </p:nvSpPr>
        <p:spPr>
          <a:xfrm>
            <a:off x="1" y="0"/>
            <a:ext cx="4242390" cy="584775"/>
          </a:xfrm>
          <a:prstGeom prst="rect">
            <a:avLst/>
          </a:prstGeom>
          <a:solidFill>
            <a:srgbClr val="941651">
              <a:alpha val="58039"/>
            </a:srgbClr>
          </a:solidFill>
        </p:spPr>
        <p:txBody>
          <a:bodyPr wrap="square" rtlCol="0">
            <a:spAutoFit/>
          </a:bodyPr>
          <a:lstStyle/>
          <a:p>
            <a:r>
              <a:rPr lang="fr-FR" sz="3200" dirty="0">
                <a:latin typeface="+mj-lt"/>
              </a:rPr>
              <a:t>A l’issue, on détermine : </a:t>
            </a:r>
          </a:p>
        </p:txBody>
      </p:sp>
      <p:sp>
        <p:nvSpPr>
          <p:cNvPr id="2" name="ZoneTexte 1">
            <a:extLst>
              <a:ext uri="{FF2B5EF4-FFF2-40B4-BE49-F238E27FC236}">
                <a16:creationId xmlns:a16="http://schemas.microsoft.com/office/drawing/2014/main" id="{C9C8AB0F-17D1-10A6-D12B-74B7656C4B67}"/>
              </a:ext>
            </a:extLst>
          </p:cNvPr>
          <p:cNvSpPr txBox="1"/>
          <p:nvPr/>
        </p:nvSpPr>
        <p:spPr>
          <a:xfrm>
            <a:off x="923260" y="1881962"/>
            <a:ext cx="10345479" cy="3265638"/>
          </a:xfrm>
          <a:prstGeom prst="rect">
            <a:avLst/>
          </a:prstGeom>
          <a:noFill/>
        </p:spPr>
        <p:txBody>
          <a:bodyPr wrap="square" rtlCol="0">
            <a:spAutoFit/>
          </a:bodyPr>
          <a:lstStyle/>
          <a:p>
            <a:pPr algn="just">
              <a:lnSpc>
                <a:spcPct val="150000"/>
              </a:lnSpc>
              <a:spcAft>
                <a:spcPts val="800"/>
              </a:spcAft>
            </a:pPr>
            <a:r>
              <a:rPr lang="fr-FR" b="1" u="sng" kern="0" dirty="0">
                <a:solidFill>
                  <a:srgbClr val="000000"/>
                </a:solidFill>
                <a:latin typeface="+mj-lt"/>
                <a:ea typeface="Calibri" panose="020F0502020204030204" pitchFamily="34" charset="0"/>
                <a:cs typeface="Times New Roman" panose="02020603050405020304" pitchFamily="18" charset="0"/>
              </a:rPr>
              <a:t>L</a:t>
            </a:r>
            <a:r>
              <a:rPr lang="fr-FR" sz="1800" b="1" u="sng" kern="0" dirty="0">
                <a:solidFill>
                  <a:srgbClr val="000000"/>
                </a:solidFill>
                <a:effectLst/>
                <a:latin typeface="+mj-lt"/>
                <a:ea typeface="Calibri" panose="020F0502020204030204" pitchFamily="34" charset="0"/>
                <a:cs typeface="Times New Roman" panose="02020603050405020304" pitchFamily="18" charset="0"/>
              </a:rPr>
              <a:t>e statut du récepteur HER 2</a:t>
            </a:r>
            <a:r>
              <a:rPr lang="fr-FR" sz="1800" b="1" kern="0" dirty="0">
                <a:solidFill>
                  <a:srgbClr val="000000"/>
                </a:solidFill>
                <a:effectLst/>
                <a:latin typeface="+mj-lt"/>
                <a:ea typeface="Calibri" panose="020F0502020204030204" pitchFamily="34" charset="0"/>
                <a:cs typeface="Times New Roman" panose="02020603050405020304" pitchFamily="18" charset="0"/>
              </a:rPr>
              <a:t> </a:t>
            </a:r>
          </a:p>
          <a:p>
            <a:pPr algn="just">
              <a:lnSpc>
                <a:spcPct val="150000"/>
              </a:lnSpc>
              <a:spcAft>
                <a:spcPts val="800"/>
              </a:spcAft>
            </a:pPr>
            <a:r>
              <a:rPr lang="fr-FR" kern="0" dirty="0">
                <a:solidFill>
                  <a:srgbClr val="000000"/>
                </a:solidFill>
                <a:latin typeface="+mj-lt"/>
                <a:ea typeface="Calibri" panose="020F0502020204030204" pitchFamily="34" charset="0"/>
                <a:cs typeface="Times New Roman" panose="02020603050405020304" pitchFamily="18" charset="0"/>
              </a:rPr>
              <a:t>C</a:t>
            </a:r>
            <a:r>
              <a:rPr lang="fr-FR" sz="1800" kern="0" dirty="0">
                <a:solidFill>
                  <a:srgbClr val="000000"/>
                </a:solidFill>
                <a:effectLst/>
                <a:latin typeface="+mj-lt"/>
                <a:ea typeface="Calibri" panose="020F0502020204030204" pitchFamily="34" charset="0"/>
                <a:cs typeface="Times New Roman" panose="02020603050405020304" pitchFamily="18" charset="0"/>
              </a:rPr>
              <a:t>ertaines cellules cancéreuses expriment un excès de la protéine HER 2 récepteur d'un facteur de croissance et dans le cas d'une surexpression de ce récepteur à la surface des cellules tumorales le cancer est dit HER 2 positifs, un traitement ciblant particulièrement cette protéine est proposé. TRASTUZUMAB ou Herceptin*</a:t>
            </a:r>
          </a:p>
          <a:p>
            <a:pPr algn="just">
              <a:lnSpc>
                <a:spcPct val="150000"/>
              </a:lnSpc>
              <a:spcAft>
                <a:spcPts val="800"/>
              </a:spcAft>
            </a:pPr>
            <a:r>
              <a:rPr lang="fr-FR" sz="1800" kern="0" dirty="0">
                <a:solidFill>
                  <a:srgbClr val="000000"/>
                </a:solidFill>
                <a:effectLst/>
                <a:latin typeface="+mj-lt"/>
                <a:ea typeface="Calibri" panose="020F0502020204030204" pitchFamily="34" charset="0"/>
                <a:cs typeface="Times New Roman" panose="02020603050405020304" pitchFamily="18" charset="0"/>
              </a:rPr>
              <a:t>Thérapie ciblée : </a:t>
            </a:r>
            <a:r>
              <a:rPr lang="fr-FR" kern="0" dirty="0">
                <a:solidFill>
                  <a:srgbClr val="000000"/>
                </a:solidFill>
                <a:latin typeface="+mj-lt"/>
                <a:ea typeface="Calibri" panose="020F0502020204030204" pitchFamily="34" charset="0"/>
                <a:cs typeface="Times New Roman" panose="02020603050405020304" pitchFamily="18" charset="0"/>
              </a:rPr>
              <a:t>l</a:t>
            </a:r>
            <a:r>
              <a:rPr lang="fr-FR" sz="1800" kern="0" dirty="0">
                <a:solidFill>
                  <a:srgbClr val="000000"/>
                </a:solidFill>
                <a:effectLst/>
                <a:latin typeface="+mj-lt"/>
                <a:ea typeface="Calibri" panose="020F0502020204030204" pitchFamily="34" charset="0"/>
                <a:cs typeface="Times New Roman" panose="02020603050405020304" pitchFamily="18" charset="0"/>
              </a:rPr>
              <a:t>e traitement est toujours associé à de la chimio pendant 12 à 18 mois tous les 21 jours réduit de + de 50% le risque de rechute. Risque lésion cardiaque. </a:t>
            </a:r>
            <a:endParaRPr lang="fr-FR" sz="1800" kern="100" dirty="0">
              <a:effectLst/>
              <a:latin typeface="+mj-lt"/>
              <a:ea typeface="Calibri" panose="020F0502020204030204" pitchFamily="34" charset="0"/>
              <a:cs typeface="Times New Roman" panose="02020603050405020304" pitchFamily="18" charset="0"/>
            </a:endParaRPr>
          </a:p>
          <a:p>
            <a:pPr algn="just">
              <a:lnSpc>
                <a:spcPct val="150000"/>
              </a:lnSpc>
              <a:spcAft>
                <a:spcPts val="800"/>
              </a:spcAft>
            </a:pPr>
            <a:r>
              <a:rPr lang="fr-FR" sz="1800" kern="0" dirty="0">
                <a:solidFill>
                  <a:srgbClr val="000000"/>
                </a:solidFill>
                <a:effectLst/>
                <a:latin typeface="+mj-lt"/>
                <a:ea typeface="Calibri" panose="020F0502020204030204" pitchFamily="34" charset="0"/>
                <a:cs typeface="Times New Roman" panose="02020603050405020304" pitchFamily="18" charset="0"/>
              </a:rPr>
              <a:t> </a:t>
            </a:r>
            <a:endParaRPr lang="fr-FR" sz="1800" kern="100" dirty="0">
              <a:effectLst/>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492931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28688FEB-361A-D017-D784-525C9CFD14DA}"/>
              </a:ext>
            </a:extLst>
          </p:cNvPr>
          <p:cNvSpPr txBox="1"/>
          <p:nvPr/>
        </p:nvSpPr>
        <p:spPr>
          <a:xfrm>
            <a:off x="1" y="0"/>
            <a:ext cx="4242390" cy="584775"/>
          </a:xfrm>
          <a:prstGeom prst="rect">
            <a:avLst/>
          </a:prstGeom>
          <a:solidFill>
            <a:srgbClr val="941651">
              <a:alpha val="58039"/>
            </a:srgbClr>
          </a:solidFill>
        </p:spPr>
        <p:txBody>
          <a:bodyPr wrap="square" rtlCol="0">
            <a:spAutoFit/>
          </a:bodyPr>
          <a:lstStyle/>
          <a:p>
            <a:r>
              <a:rPr lang="fr-FR" sz="3200" dirty="0">
                <a:latin typeface="+mj-lt"/>
              </a:rPr>
              <a:t>A l’issue, on détermine : </a:t>
            </a:r>
          </a:p>
        </p:txBody>
      </p:sp>
      <p:sp>
        <p:nvSpPr>
          <p:cNvPr id="2" name="ZoneTexte 1">
            <a:extLst>
              <a:ext uri="{FF2B5EF4-FFF2-40B4-BE49-F238E27FC236}">
                <a16:creationId xmlns:a16="http://schemas.microsoft.com/office/drawing/2014/main" id="{C9C8AB0F-17D1-10A6-D12B-74B7656C4B67}"/>
              </a:ext>
            </a:extLst>
          </p:cNvPr>
          <p:cNvSpPr txBox="1"/>
          <p:nvPr/>
        </p:nvSpPr>
        <p:spPr>
          <a:xfrm>
            <a:off x="923260" y="1454648"/>
            <a:ext cx="10345479" cy="5116272"/>
          </a:xfrm>
          <a:prstGeom prst="rect">
            <a:avLst/>
          </a:prstGeom>
          <a:noFill/>
        </p:spPr>
        <p:txBody>
          <a:bodyPr wrap="square" rtlCol="0">
            <a:spAutoFit/>
          </a:bodyPr>
          <a:lstStyle/>
          <a:p>
            <a:pPr>
              <a:lnSpc>
                <a:spcPct val="107000"/>
              </a:lnSpc>
              <a:spcAft>
                <a:spcPts val="800"/>
              </a:spcAft>
            </a:pPr>
            <a:r>
              <a:rPr lang="fr-FR"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algn="just">
              <a:lnSpc>
                <a:spcPct val="150000"/>
              </a:lnSpc>
              <a:spcAft>
                <a:spcPts val="800"/>
              </a:spcAft>
            </a:pPr>
            <a:r>
              <a:rPr lang="fr-FR" sz="1800" b="1"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En combinant ces données à l’âge, l’état de santé, la ménopause ou non et toutes les informations de diagnostic, type de cancer, grade, stade, statut HER 2, analyse génomique de la tumeur on peut proposer des stratégies thérapeutiques adaptées.</a:t>
            </a:r>
            <a:endParaRPr lang="fr-FR"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800" b="1"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800" b="1"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Fort de tous ces résultats une IRM peut être demandée afin de vérifier si le cancer s'est propagé dans les tissus du sein atteint et dans le sein controlatéral et un Pet </a:t>
            </a:r>
            <a:r>
              <a:rPr lang="fr-FR" b="1"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S</a:t>
            </a:r>
            <a:r>
              <a:rPr lang="fr-FR" sz="1800" b="1"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can peut être nécessaire pour vérifier l’activité métabolique du sein.</a:t>
            </a:r>
            <a:endParaRPr lang="fr-FR"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800" b="1"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800" b="1"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800" kern="0" dirty="0">
                <a:solidFill>
                  <a:srgbClr val="000000"/>
                </a:solidFill>
                <a:effectLst/>
                <a:latin typeface="+mj-lt"/>
                <a:ea typeface="Calibri" panose="020F0502020204030204" pitchFamily="34" charset="0"/>
                <a:cs typeface="Times New Roman" panose="02020603050405020304" pitchFamily="18" charset="0"/>
              </a:rPr>
              <a:t> </a:t>
            </a:r>
            <a:endParaRPr lang="fr-FR" sz="1800" kern="100" dirty="0">
              <a:effectLst/>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841100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28688FEB-361A-D017-D784-525C9CFD14DA}"/>
              </a:ext>
            </a:extLst>
          </p:cNvPr>
          <p:cNvSpPr txBox="1"/>
          <p:nvPr/>
        </p:nvSpPr>
        <p:spPr>
          <a:xfrm>
            <a:off x="0" y="0"/>
            <a:ext cx="2179673" cy="584775"/>
          </a:xfrm>
          <a:prstGeom prst="rect">
            <a:avLst/>
          </a:prstGeom>
          <a:solidFill>
            <a:srgbClr val="941651">
              <a:alpha val="58039"/>
            </a:srgbClr>
          </a:solidFill>
        </p:spPr>
        <p:txBody>
          <a:bodyPr wrap="square" rtlCol="0">
            <a:spAutoFit/>
          </a:bodyPr>
          <a:lstStyle/>
          <a:p>
            <a:endParaRPr lang="fr-FR" sz="3200" dirty="0">
              <a:latin typeface="+mj-lt"/>
            </a:endParaRPr>
          </a:p>
        </p:txBody>
      </p:sp>
      <p:graphicFrame>
        <p:nvGraphicFramePr>
          <p:cNvPr id="2" name="Tableau 1">
            <a:extLst>
              <a:ext uri="{FF2B5EF4-FFF2-40B4-BE49-F238E27FC236}">
                <a16:creationId xmlns:a16="http://schemas.microsoft.com/office/drawing/2014/main" id="{547B7C3F-834D-1AE9-FD2F-F11C0389D3DA}"/>
              </a:ext>
            </a:extLst>
          </p:cNvPr>
          <p:cNvGraphicFramePr>
            <a:graphicFrameLocks noGrp="1"/>
          </p:cNvGraphicFramePr>
          <p:nvPr>
            <p:extLst>
              <p:ext uri="{D42A27DB-BD31-4B8C-83A1-F6EECF244321}">
                <p14:modId xmlns:p14="http://schemas.microsoft.com/office/powerpoint/2010/main" val="2495693402"/>
              </p:ext>
            </p:extLst>
          </p:nvPr>
        </p:nvGraphicFramePr>
        <p:xfrm>
          <a:off x="838200" y="1219200"/>
          <a:ext cx="10515600" cy="4827639"/>
        </p:xfrm>
        <a:graphic>
          <a:graphicData uri="http://schemas.openxmlformats.org/drawingml/2006/table">
            <a:tbl>
              <a:tblPr>
                <a:tableStyleId>{793D81CF-94F2-401A-BA57-92F5A7B2D0C5}</a:tableStyleId>
              </a:tblPr>
              <a:tblGrid>
                <a:gridCol w="10515600">
                  <a:extLst>
                    <a:ext uri="{9D8B030D-6E8A-4147-A177-3AD203B41FA5}">
                      <a16:colId xmlns:a16="http://schemas.microsoft.com/office/drawing/2014/main" val="1651129794"/>
                    </a:ext>
                  </a:extLst>
                </a:gridCol>
              </a:tblGrid>
              <a:tr h="4827639">
                <a:tc>
                  <a:txBody>
                    <a:bodyPr/>
                    <a:lstStyle/>
                    <a:p>
                      <a:pPr algn="just">
                        <a:lnSpc>
                          <a:spcPct val="107000"/>
                        </a:lnSpc>
                        <a:spcAft>
                          <a:spcPts val="800"/>
                        </a:spcAft>
                      </a:pPr>
                      <a:r>
                        <a:rPr lang="fr-FR" sz="1800" b="1" kern="100" dirty="0">
                          <a:effectLst/>
                          <a:latin typeface="+mj-lt"/>
                        </a:rPr>
                        <a:t>Un cancer du sein se caractérise par :</a:t>
                      </a:r>
                      <a:endParaRPr lang="fr-FR" sz="1400" b="1" kern="100" dirty="0">
                        <a:effectLst/>
                        <a:latin typeface="+mj-lt"/>
                      </a:endParaRPr>
                    </a:p>
                    <a:p>
                      <a:pPr algn="just">
                        <a:lnSpc>
                          <a:spcPct val="107000"/>
                        </a:lnSpc>
                        <a:spcAft>
                          <a:spcPts val="800"/>
                        </a:spcAft>
                      </a:pPr>
                      <a:r>
                        <a:rPr lang="fr-FR" sz="1100" kern="100" dirty="0">
                          <a:effectLst/>
                          <a:latin typeface="+mj-lt"/>
                        </a:rPr>
                        <a:t> - </a:t>
                      </a:r>
                      <a:r>
                        <a:rPr lang="fr-FR" sz="1600" kern="100" dirty="0">
                          <a:effectLst/>
                          <a:latin typeface="+mj-lt"/>
                        </a:rPr>
                        <a:t>Son caractère in situ ou infiltrant </a:t>
                      </a:r>
                    </a:p>
                    <a:p>
                      <a:pPr algn="just">
                        <a:lnSpc>
                          <a:spcPct val="107000"/>
                        </a:lnSpc>
                        <a:spcAft>
                          <a:spcPts val="800"/>
                        </a:spcAft>
                      </a:pPr>
                      <a:r>
                        <a:rPr lang="fr-FR" sz="1600" kern="100" dirty="0">
                          <a:effectLst/>
                          <a:latin typeface="+mj-lt"/>
                        </a:rPr>
                        <a:t>- Sa taille, son nombre de foyers, la localisation </a:t>
                      </a:r>
                    </a:p>
                    <a:p>
                      <a:pPr algn="just">
                        <a:lnSpc>
                          <a:spcPct val="107000"/>
                        </a:lnSpc>
                        <a:spcAft>
                          <a:spcPts val="800"/>
                        </a:spcAft>
                      </a:pPr>
                      <a:r>
                        <a:rPr lang="fr-FR" sz="1600" kern="100" dirty="0">
                          <a:effectLst/>
                          <a:latin typeface="+mj-lt"/>
                        </a:rPr>
                        <a:t>- Son statut ganglionnaire </a:t>
                      </a:r>
                    </a:p>
                    <a:p>
                      <a:pPr algn="just">
                        <a:lnSpc>
                          <a:spcPct val="107000"/>
                        </a:lnSpc>
                        <a:spcAft>
                          <a:spcPts val="800"/>
                        </a:spcAft>
                      </a:pPr>
                      <a:r>
                        <a:rPr lang="fr-FR" sz="1600" kern="100" dirty="0">
                          <a:effectLst/>
                          <a:latin typeface="+mj-lt"/>
                        </a:rPr>
                        <a:t>- La présence de récepteurs hormonaux RE+/RE-  RP+/RP- (80% hormono dépendant) Si RE ou/et RO + tt hormonal post tt</a:t>
                      </a:r>
                    </a:p>
                    <a:p>
                      <a:pPr algn="just">
                        <a:lnSpc>
                          <a:spcPct val="107000"/>
                        </a:lnSpc>
                        <a:spcAft>
                          <a:spcPts val="800"/>
                        </a:spcAft>
                      </a:pPr>
                      <a:r>
                        <a:rPr lang="fr-FR" sz="1600" kern="100" dirty="0">
                          <a:effectLst/>
                          <a:latin typeface="+mj-lt"/>
                        </a:rPr>
                        <a:t>- Son statut HER2 : HER2 amplifié +/++/+++ en fonction de la quantité à la surface des cellules tumorales toujours chimio </a:t>
                      </a:r>
                      <a:r>
                        <a:rPr lang="fr-FR" sz="1600" kern="100" dirty="0" err="1">
                          <a:effectLst/>
                          <a:latin typeface="+mj-lt"/>
                        </a:rPr>
                        <a:t>herceptin</a:t>
                      </a:r>
                      <a:r>
                        <a:rPr lang="fr-FR" sz="1600" kern="100" dirty="0">
                          <a:effectLst/>
                          <a:latin typeface="+mj-lt"/>
                        </a:rPr>
                        <a:t> (trastuzumab), anticorps qui bloque les récepteurs (12 /20 %)</a:t>
                      </a:r>
                    </a:p>
                    <a:p>
                      <a:pPr algn="just">
                        <a:lnSpc>
                          <a:spcPct val="107000"/>
                        </a:lnSpc>
                        <a:spcAft>
                          <a:spcPts val="800"/>
                        </a:spcAft>
                      </a:pPr>
                      <a:r>
                        <a:rPr lang="fr-FR" sz="1600" kern="100" dirty="0">
                          <a:effectLst/>
                          <a:latin typeface="+mj-lt"/>
                        </a:rPr>
                        <a:t>- Son Ki67, indique la prolifération des cellules, supérieur à 20% est facteur de gravité</a:t>
                      </a:r>
                    </a:p>
                    <a:p>
                      <a:pPr algn="just">
                        <a:lnSpc>
                          <a:spcPct val="107000"/>
                        </a:lnSpc>
                        <a:spcAft>
                          <a:spcPts val="800"/>
                        </a:spcAft>
                      </a:pPr>
                      <a:r>
                        <a:rPr lang="fr-FR" sz="1600" kern="100" dirty="0">
                          <a:effectLst/>
                          <a:latin typeface="+mj-lt"/>
                        </a:rPr>
                        <a:t>- Son stade histologique pronostic Elston Ellis : I tumeur peu agressive, II intermédiaire, III agressive, IV métastasée</a:t>
                      </a:r>
                    </a:p>
                    <a:p>
                      <a:pPr algn="just">
                        <a:lnSpc>
                          <a:spcPct val="107000"/>
                        </a:lnSpc>
                        <a:spcAft>
                          <a:spcPts val="800"/>
                        </a:spcAft>
                      </a:pPr>
                      <a:r>
                        <a:rPr lang="fr-FR" sz="1600" kern="100" dirty="0">
                          <a:effectLst/>
                          <a:latin typeface="+mj-lt"/>
                        </a:rPr>
                        <a:t>- Son stade histologique pronostic de </a:t>
                      </a:r>
                      <a:r>
                        <a:rPr lang="fr-FR" sz="1600" kern="100" dirty="0" err="1">
                          <a:effectLst/>
                          <a:latin typeface="+mj-lt"/>
                        </a:rPr>
                        <a:t>Scarff</a:t>
                      </a:r>
                      <a:r>
                        <a:rPr lang="fr-FR" sz="1600" kern="100" dirty="0">
                          <a:effectLst/>
                          <a:latin typeface="+mj-lt"/>
                        </a:rPr>
                        <a:t> Bloom et Richardson : bas grade peu agressive, grade modéré tumeur intermédiaire, haut grade agressive. Ces stades sont l’addition de 3 critères architecture du noyau, atypie des cytonucléaires, nombre de mitoses   </a:t>
                      </a:r>
                    </a:p>
                    <a:p>
                      <a:pPr algn="just">
                        <a:lnSpc>
                          <a:spcPct val="107000"/>
                        </a:lnSpc>
                        <a:spcAft>
                          <a:spcPts val="800"/>
                        </a:spcAft>
                      </a:pPr>
                      <a:r>
                        <a:rPr lang="fr-FR" sz="1600" kern="100" dirty="0">
                          <a:effectLst/>
                          <a:latin typeface="+mj-lt"/>
                        </a:rPr>
                        <a:t> </a:t>
                      </a:r>
                    </a:p>
                    <a:p>
                      <a:pPr algn="just">
                        <a:lnSpc>
                          <a:spcPct val="107000"/>
                        </a:lnSpc>
                        <a:spcAft>
                          <a:spcPts val="800"/>
                        </a:spcAft>
                      </a:pPr>
                      <a:r>
                        <a:rPr lang="fr-FR" sz="1600" kern="100" dirty="0">
                          <a:effectLst/>
                          <a:latin typeface="+mj-lt"/>
                        </a:rPr>
                        <a:t>On détermine la gravité, la nécessité de chimio et le risque de rechute.</a:t>
                      </a:r>
                      <a:endParaRPr lang="fr-FR" sz="1600" kern="100" dirty="0">
                        <a:effectLst/>
                        <a:latin typeface="+mj-lt"/>
                        <a:ea typeface="Calibri" panose="020F0502020204030204" pitchFamily="34" charset="0"/>
                        <a:cs typeface="Times New Roman" panose="02020603050405020304" pitchFamily="18" charset="0"/>
                      </a:endParaRPr>
                    </a:p>
                  </a:txBody>
                  <a:tcPr marL="89535" marR="89535" marT="0" marB="0"/>
                </a:tc>
                <a:extLst>
                  <a:ext uri="{0D108BD9-81ED-4DB2-BD59-A6C34878D82A}">
                    <a16:rowId xmlns:a16="http://schemas.microsoft.com/office/drawing/2014/main" val="2025267165"/>
                  </a:ext>
                </a:extLst>
              </a:tr>
            </a:tbl>
          </a:graphicData>
        </a:graphic>
      </p:graphicFrame>
    </p:spTree>
    <p:extLst>
      <p:ext uri="{BB962C8B-B14F-4D97-AF65-F5344CB8AC3E}">
        <p14:creationId xmlns:p14="http://schemas.microsoft.com/office/powerpoint/2010/main" val="26482349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Image 10" descr="Une image contenant Visage humain, art, portrait, personne&#10;&#10;Description générée automatiquement">
            <a:extLst>
              <a:ext uri="{FF2B5EF4-FFF2-40B4-BE49-F238E27FC236}">
                <a16:creationId xmlns:a16="http://schemas.microsoft.com/office/drawing/2014/main" id="{F39E3876-BEA9-C0C5-9EBD-0EB1A74A1F23}"/>
              </a:ext>
            </a:extLst>
          </p:cNvPr>
          <p:cNvPicPr>
            <a:picLocks noChangeAspect="1"/>
          </p:cNvPicPr>
          <p:nvPr/>
        </p:nvPicPr>
        <p:blipFill>
          <a:blip r:embed="rId3"/>
          <a:stretch>
            <a:fillRect/>
          </a:stretch>
        </p:blipFill>
        <p:spPr>
          <a:xfrm>
            <a:off x="1662944" y="1190846"/>
            <a:ext cx="3153915" cy="4927993"/>
          </a:xfrm>
          <a:prstGeom prst="rect">
            <a:avLst/>
          </a:prstGeom>
        </p:spPr>
      </p:pic>
      <p:pic>
        <p:nvPicPr>
          <p:cNvPr id="9" name="Image 8" descr="Une image contenant peinture, Visage humain, personne, mythologie&#10;&#10;Description générée automatiquement">
            <a:extLst>
              <a:ext uri="{FF2B5EF4-FFF2-40B4-BE49-F238E27FC236}">
                <a16:creationId xmlns:a16="http://schemas.microsoft.com/office/drawing/2014/main" id="{F3C288B8-5992-D56D-53A6-1B948A052DED}"/>
              </a:ext>
            </a:extLst>
          </p:cNvPr>
          <p:cNvPicPr>
            <a:picLocks noChangeAspect="1"/>
          </p:cNvPicPr>
          <p:nvPr/>
        </p:nvPicPr>
        <p:blipFill>
          <a:blip r:embed="rId4"/>
          <a:stretch>
            <a:fillRect/>
          </a:stretch>
        </p:blipFill>
        <p:spPr>
          <a:xfrm>
            <a:off x="5842195" y="1603375"/>
            <a:ext cx="5291667" cy="3651249"/>
          </a:xfrm>
          <a:prstGeom prst="rect">
            <a:avLst/>
          </a:prstGeom>
        </p:spPr>
      </p:pic>
      <p:sp>
        <p:nvSpPr>
          <p:cNvPr id="13" name="ZoneTexte 12">
            <a:extLst>
              <a:ext uri="{FF2B5EF4-FFF2-40B4-BE49-F238E27FC236}">
                <a16:creationId xmlns:a16="http://schemas.microsoft.com/office/drawing/2014/main" id="{89CA2E79-1D3C-60E6-5555-15CEA5F4F39D}"/>
              </a:ext>
            </a:extLst>
          </p:cNvPr>
          <p:cNvSpPr txBox="1"/>
          <p:nvPr/>
        </p:nvSpPr>
        <p:spPr>
          <a:xfrm>
            <a:off x="1" y="0"/>
            <a:ext cx="3391786" cy="584775"/>
          </a:xfrm>
          <a:prstGeom prst="rect">
            <a:avLst/>
          </a:prstGeom>
          <a:solidFill>
            <a:srgbClr val="941651">
              <a:alpha val="58039"/>
            </a:srgbClr>
          </a:solidFill>
        </p:spPr>
        <p:txBody>
          <a:bodyPr wrap="square" rtlCol="0">
            <a:spAutoFit/>
          </a:bodyPr>
          <a:lstStyle/>
          <a:p>
            <a:r>
              <a:rPr lang="fr-FR" sz="3200" dirty="0">
                <a:latin typeface="+mj-lt"/>
              </a:rPr>
              <a:t>Un peu d’histoire …</a:t>
            </a:r>
          </a:p>
        </p:txBody>
      </p:sp>
      <p:sp>
        <p:nvSpPr>
          <p:cNvPr id="16" name="ZoneTexte 15">
            <a:extLst>
              <a:ext uri="{FF2B5EF4-FFF2-40B4-BE49-F238E27FC236}">
                <a16:creationId xmlns:a16="http://schemas.microsoft.com/office/drawing/2014/main" id="{920C49FA-78E7-65B8-A68D-5B3C2253E3DC}"/>
              </a:ext>
            </a:extLst>
          </p:cNvPr>
          <p:cNvSpPr txBox="1"/>
          <p:nvPr/>
        </p:nvSpPr>
        <p:spPr>
          <a:xfrm>
            <a:off x="1802528" y="6118839"/>
            <a:ext cx="2673778" cy="281961"/>
          </a:xfrm>
          <a:prstGeom prst="rect">
            <a:avLst/>
          </a:prstGeom>
          <a:noFill/>
        </p:spPr>
        <p:txBody>
          <a:bodyPr wrap="square">
            <a:spAutoFit/>
          </a:bodyPr>
          <a:lstStyle/>
          <a:p>
            <a:pPr>
              <a:lnSpc>
                <a:spcPct val="107000"/>
              </a:lnSpc>
              <a:spcAft>
                <a:spcPts val="800"/>
              </a:spcAft>
            </a:pPr>
            <a:r>
              <a:rPr lang="fr-FR" sz="1200" i="1" kern="100" dirty="0">
                <a:solidFill>
                  <a:srgbClr val="1B1D1F"/>
                </a:solidFill>
                <a:effectLst/>
                <a:latin typeface="Raleway" pitchFamily="2" charset="77"/>
                <a:ea typeface="Calibri" panose="020F0502020204030204" pitchFamily="34" charset="0"/>
                <a:cs typeface="Times New Roman" panose="02020603050405020304" pitchFamily="18" charset="0"/>
              </a:rPr>
              <a:t>La Fornarina, </a:t>
            </a:r>
            <a:r>
              <a:rPr lang="fr-FR" sz="1200" kern="100" dirty="0">
                <a:solidFill>
                  <a:srgbClr val="1B1D1F"/>
                </a:solidFill>
                <a:effectLst/>
                <a:latin typeface="Raleway" pitchFamily="2" charset="77"/>
                <a:ea typeface="Calibri" panose="020F0502020204030204" pitchFamily="34" charset="0"/>
                <a:cs typeface="Times New Roman" panose="02020603050405020304" pitchFamily="18" charset="0"/>
              </a:rPr>
              <a:t>Raphaël </a:t>
            </a:r>
            <a:r>
              <a:rPr lang="fr-FR" sz="1200" kern="100" dirty="0" err="1">
                <a:solidFill>
                  <a:srgbClr val="1B1D1F"/>
                </a:solidFill>
                <a:effectLst/>
                <a:latin typeface="Raleway" pitchFamily="2" charset="77"/>
                <a:ea typeface="Calibri" panose="020F0502020204030204" pitchFamily="34" charset="0"/>
                <a:cs typeface="Times New Roman" panose="02020603050405020304" pitchFamily="18" charset="0"/>
              </a:rPr>
              <a:t>Sanzio</a:t>
            </a:r>
            <a:r>
              <a:rPr lang="fr-FR" sz="1200" kern="100" dirty="0">
                <a:solidFill>
                  <a:srgbClr val="1B1D1F"/>
                </a:solidFill>
                <a:effectLst/>
                <a:latin typeface="Raleway" pitchFamily="2" charset="77"/>
                <a:ea typeface="Calibri" panose="020F0502020204030204" pitchFamily="34" charset="0"/>
                <a:cs typeface="Times New Roman" panose="02020603050405020304" pitchFamily="18" charset="0"/>
              </a:rPr>
              <a:t>, 1520</a:t>
            </a:r>
            <a:endParaRPr lang="fr-FR" sz="105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7" name="ZoneTexte 16">
            <a:extLst>
              <a:ext uri="{FF2B5EF4-FFF2-40B4-BE49-F238E27FC236}">
                <a16:creationId xmlns:a16="http://schemas.microsoft.com/office/drawing/2014/main" id="{35557E4E-3F6E-8630-97C8-60551288D46F}"/>
              </a:ext>
            </a:extLst>
          </p:cNvPr>
          <p:cNvSpPr txBox="1"/>
          <p:nvPr/>
        </p:nvSpPr>
        <p:spPr>
          <a:xfrm>
            <a:off x="6505663" y="5254624"/>
            <a:ext cx="4243853" cy="277384"/>
          </a:xfrm>
          <a:prstGeom prst="rect">
            <a:avLst/>
          </a:prstGeom>
          <a:noFill/>
        </p:spPr>
        <p:txBody>
          <a:bodyPr wrap="square">
            <a:spAutoFit/>
          </a:bodyPr>
          <a:lstStyle/>
          <a:p>
            <a:pPr>
              <a:lnSpc>
                <a:spcPct val="107000"/>
              </a:lnSpc>
              <a:spcBef>
                <a:spcPts val="1350"/>
              </a:spcBef>
              <a:spcAft>
                <a:spcPts val="800"/>
              </a:spcAft>
            </a:pPr>
            <a:r>
              <a:rPr lang="fr-FR" sz="1200" i="1" kern="100" dirty="0">
                <a:solidFill>
                  <a:srgbClr val="1B1D1F"/>
                </a:solidFill>
                <a:latin typeface="Raleway" pitchFamily="2" charset="77"/>
                <a:cs typeface="Times New Roman" panose="02020603050405020304" pitchFamily="18" charset="0"/>
              </a:rPr>
              <a:t>La nuit, </a:t>
            </a:r>
            <a:r>
              <a:rPr lang="fr-FR" sz="1200" kern="100" dirty="0">
                <a:solidFill>
                  <a:srgbClr val="1B1D1F"/>
                </a:solidFill>
                <a:latin typeface="Raleway" pitchFamily="2" charset="77"/>
                <a:cs typeface="Times New Roman" panose="02020603050405020304" pitchFamily="18" charset="0"/>
              </a:rPr>
              <a:t>Michele di Rodolfo </a:t>
            </a:r>
            <a:r>
              <a:rPr lang="fr-FR" sz="1200" kern="100" dirty="0" err="1">
                <a:solidFill>
                  <a:srgbClr val="1B1D1F"/>
                </a:solidFill>
                <a:latin typeface="Raleway" pitchFamily="2" charset="77"/>
                <a:cs typeface="Times New Roman" panose="02020603050405020304" pitchFamily="18" charset="0"/>
              </a:rPr>
              <a:t>del</a:t>
            </a:r>
            <a:r>
              <a:rPr lang="fr-FR" sz="1200" kern="100" dirty="0">
                <a:solidFill>
                  <a:srgbClr val="1B1D1F"/>
                </a:solidFill>
                <a:latin typeface="Raleway" pitchFamily="2" charset="77"/>
                <a:cs typeface="Times New Roman" panose="02020603050405020304" pitchFamily="18" charset="0"/>
              </a:rPr>
              <a:t> Ghirlandaio, 1565</a:t>
            </a:r>
          </a:p>
        </p:txBody>
      </p:sp>
    </p:spTree>
    <p:extLst>
      <p:ext uri="{BB962C8B-B14F-4D97-AF65-F5344CB8AC3E}">
        <p14:creationId xmlns:p14="http://schemas.microsoft.com/office/powerpoint/2010/main" val="25814013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E1F76DD-E1F6-5D86-9690-5B14894B8E51}"/>
              </a:ext>
            </a:extLst>
          </p:cNvPr>
          <p:cNvSpPr>
            <a:spLocks noGrp="1"/>
          </p:cNvSpPr>
          <p:nvPr>
            <p:ph type="ctrTitle"/>
          </p:nvPr>
        </p:nvSpPr>
        <p:spPr>
          <a:xfrm>
            <a:off x="-925285" y="304799"/>
            <a:ext cx="9144000" cy="416893"/>
          </a:xfrm>
        </p:spPr>
        <p:txBody>
          <a:bodyPr>
            <a:normAutofit fontScale="90000"/>
          </a:bodyPr>
          <a:lstStyle/>
          <a:p>
            <a:r>
              <a:rPr lang="fr-FR" sz="3200" b="1" dirty="0"/>
              <a:t>LES DIFFERENTS TYPES DE TRAITEMENT</a:t>
            </a:r>
          </a:p>
        </p:txBody>
      </p:sp>
      <p:sp>
        <p:nvSpPr>
          <p:cNvPr id="3" name="Sous-titre 2">
            <a:extLst>
              <a:ext uri="{FF2B5EF4-FFF2-40B4-BE49-F238E27FC236}">
                <a16:creationId xmlns:a16="http://schemas.microsoft.com/office/drawing/2014/main" id="{385A3572-1FE9-C344-22A8-91152993C752}"/>
              </a:ext>
            </a:extLst>
          </p:cNvPr>
          <p:cNvSpPr>
            <a:spLocks noGrp="1"/>
          </p:cNvSpPr>
          <p:nvPr>
            <p:ph type="subTitle" idx="1"/>
          </p:nvPr>
        </p:nvSpPr>
        <p:spPr>
          <a:xfrm>
            <a:off x="1524000" y="2558143"/>
            <a:ext cx="9144000" cy="2699657"/>
          </a:xfrm>
        </p:spPr>
        <p:txBody>
          <a:bodyPr/>
          <a:lstStyle/>
          <a:p>
            <a:r>
              <a:rPr lang="fr-FR" dirty="0"/>
              <a:t>Supprimer la tumeur </a:t>
            </a:r>
          </a:p>
          <a:p>
            <a:r>
              <a:rPr lang="fr-FR" dirty="0"/>
              <a:t>Diminuer les récidives</a:t>
            </a:r>
          </a:p>
          <a:p>
            <a:r>
              <a:rPr lang="fr-FR" dirty="0"/>
              <a:t>Ralentir le développement des métastases</a:t>
            </a:r>
          </a:p>
          <a:p>
            <a:r>
              <a:rPr lang="fr-FR" dirty="0"/>
              <a:t>Améliorer le confort de vie </a:t>
            </a:r>
          </a:p>
        </p:txBody>
      </p:sp>
      <p:sp>
        <p:nvSpPr>
          <p:cNvPr id="4" name="ZoneTexte 3">
            <a:extLst>
              <a:ext uri="{FF2B5EF4-FFF2-40B4-BE49-F238E27FC236}">
                <a16:creationId xmlns:a16="http://schemas.microsoft.com/office/drawing/2014/main" id="{1B26F4E2-C88B-1E11-F999-BB036A640C34}"/>
              </a:ext>
            </a:extLst>
          </p:cNvPr>
          <p:cNvSpPr txBox="1"/>
          <p:nvPr/>
        </p:nvSpPr>
        <p:spPr>
          <a:xfrm>
            <a:off x="620485" y="148741"/>
            <a:ext cx="6640286" cy="810139"/>
          </a:xfrm>
          <a:prstGeom prst="rect">
            <a:avLst/>
          </a:prstGeom>
          <a:solidFill>
            <a:srgbClr val="941651">
              <a:alpha val="58039"/>
            </a:srgbClr>
          </a:solidFill>
        </p:spPr>
        <p:txBody>
          <a:bodyPr wrap="square" rtlCol="0">
            <a:spAutoFit/>
          </a:bodyPr>
          <a:lstStyle/>
          <a:p>
            <a:endParaRPr lang="fr-FR" sz="3200" dirty="0">
              <a:latin typeface="+mj-lt"/>
            </a:endParaRPr>
          </a:p>
        </p:txBody>
      </p:sp>
    </p:spTree>
    <p:extLst>
      <p:ext uri="{BB962C8B-B14F-4D97-AF65-F5344CB8AC3E}">
        <p14:creationId xmlns:p14="http://schemas.microsoft.com/office/powerpoint/2010/main" val="15415141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E3DC707-DFD1-712A-E418-B1DE61230AD1}"/>
              </a:ext>
            </a:extLst>
          </p:cNvPr>
          <p:cNvSpPr>
            <a:spLocks noGrp="1"/>
          </p:cNvSpPr>
          <p:nvPr>
            <p:ph type="ctrTitle"/>
          </p:nvPr>
        </p:nvSpPr>
        <p:spPr>
          <a:xfrm>
            <a:off x="1524000" y="446313"/>
            <a:ext cx="9067800" cy="4517573"/>
          </a:xfrm>
        </p:spPr>
        <p:txBody>
          <a:bodyPr>
            <a:normAutofit fontScale="90000"/>
          </a:bodyPr>
          <a:lstStyle/>
          <a:p>
            <a:r>
              <a:rPr kumimoji="0" lang="fr-FR" sz="6000" b="0" i="0" u="none" strike="noStrike" kern="1200" cap="none" spc="0" normalizeH="0" baseline="0" noProof="0" dirty="0">
                <a:ln>
                  <a:noFill/>
                </a:ln>
                <a:solidFill>
                  <a:srgbClr val="FF3399"/>
                </a:solidFill>
                <a:effectLst/>
                <a:uLnTx/>
                <a:uFillTx/>
                <a:latin typeface="Calibri Light" panose="020F0302020204030204"/>
                <a:ea typeface="+mj-ea"/>
                <a:cs typeface="+mj-cs"/>
              </a:rPr>
              <a:t>On connait :</a:t>
            </a:r>
            <a:br>
              <a:rPr lang="fr-FR" sz="2400" dirty="0"/>
            </a:br>
            <a:r>
              <a:rPr lang="fr-FR" sz="2400" dirty="0"/>
              <a:t>le type de cancer </a:t>
            </a:r>
            <a:br>
              <a:rPr lang="fr-FR" sz="2400" dirty="0"/>
            </a:br>
            <a:r>
              <a:rPr lang="fr-FR" sz="2400" dirty="0"/>
              <a:t> sa localisation</a:t>
            </a:r>
            <a:br>
              <a:rPr lang="fr-FR" sz="2400" dirty="0"/>
            </a:br>
            <a:r>
              <a:rPr lang="fr-FR" sz="2400" dirty="0"/>
              <a:t>s’il est uni ou multifocal</a:t>
            </a:r>
            <a:br>
              <a:rPr lang="fr-FR" sz="2400" dirty="0"/>
            </a:br>
            <a:r>
              <a:rPr lang="fr-FR" sz="2400" dirty="0"/>
              <a:t>son stade </a:t>
            </a:r>
            <a:br>
              <a:rPr lang="fr-FR" sz="2400" dirty="0"/>
            </a:br>
            <a:r>
              <a:rPr lang="fr-FR" sz="2400" dirty="0"/>
              <a:t>son grade</a:t>
            </a:r>
            <a:br>
              <a:rPr lang="fr-FR" sz="2400" dirty="0"/>
            </a:br>
            <a:r>
              <a:rPr lang="fr-FR" sz="2400" dirty="0"/>
              <a:t>son statut HER2</a:t>
            </a:r>
            <a:br>
              <a:rPr lang="fr-FR" sz="2400" dirty="0"/>
            </a:br>
            <a:r>
              <a:rPr lang="fr-FR" sz="2400" dirty="0"/>
              <a:t>l’état général de la patiente </a:t>
            </a:r>
            <a:br>
              <a:rPr lang="fr-FR" sz="2400" dirty="0"/>
            </a:br>
            <a:r>
              <a:rPr lang="fr-FR" sz="2400" dirty="0"/>
              <a:t>son âge ses antécédents son mode de vie </a:t>
            </a:r>
            <a:br>
              <a:rPr lang="fr-FR" sz="2400" dirty="0"/>
            </a:br>
            <a:br>
              <a:rPr lang="fr-FR" sz="2400" dirty="0"/>
            </a:br>
            <a:br>
              <a:rPr lang="fr-FR" sz="2400" dirty="0"/>
            </a:br>
            <a:endParaRPr lang="fr-FR" dirty="0"/>
          </a:p>
        </p:txBody>
      </p:sp>
      <p:sp>
        <p:nvSpPr>
          <p:cNvPr id="3" name="Sous-titre 2">
            <a:extLst>
              <a:ext uri="{FF2B5EF4-FFF2-40B4-BE49-F238E27FC236}">
                <a16:creationId xmlns:a16="http://schemas.microsoft.com/office/drawing/2014/main" id="{39EB70E4-7C6E-15F0-5F28-51085B697EFE}"/>
              </a:ext>
            </a:extLst>
          </p:cNvPr>
          <p:cNvSpPr>
            <a:spLocks noGrp="1"/>
          </p:cNvSpPr>
          <p:nvPr>
            <p:ph type="subTitle" idx="1"/>
          </p:nvPr>
        </p:nvSpPr>
        <p:spPr>
          <a:xfrm>
            <a:off x="2035628" y="5116286"/>
            <a:ext cx="8632371" cy="141513"/>
          </a:xfrm>
        </p:spPr>
        <p:txBody>
          <a:bodyPr>
            <a:noAutofit/>
          </a:bodyPr>
          <a:lstStyle/>
          <a:p>
            <a:r>
              <a:rPr lang="fr-FR" sz="3200" dirty="0"/>
              <a:t>RCP  /  CONSULTATION D’ANNONCE /</a:t>
            </a:r>
          </a:p>
          <a:p>
            <a:r>
              <a:rPr lang="fr-FR" sz="3200" dirty="0"/>
              <a:t>PROGRAMME PERSONNALISE DE SOINS</a:t>
            </a:r>
          </a:p>
        </p:txBody>
      </p:sp>
    </p:spTree>
    <p:extLst>
      <p:ext uri="{BB962C8B-B14F-4D97-AF65-F5344CB8AC3E}">
        <p14:creationId xmlns:p14="http://schemas.microsoft.com/office/powerpoint/2010/main" val="8554837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6FE63A14-4E56-8E58-0EDA-92571ED63DBC}"/>
              </a:ext>
            </a:extLst>
          </p:cNvPr>
          <p:cNvSpPr txBox="1"/>
          <p:nvPr/>
        </p:nvSpPr>
        <p:spPr>
          <a:xfrm>
            <a:off x="2035629" y="1915885"/>
            <a:ext cx="7271657" cy="775982"/>
          </a:xfrm>
          <a:prstGeom prst="rect">
            <a:avLst/>
          </a:prstGeom>
          <a:noFill/>
        </p:spPr>
        <p:txBody>
          <a:bodyPr wrap="square">
            <a:spAutoFit/>
          </a:bodyPr>
          <a:lstStyle/>
          <a:p>
            <a:pPr marL="0" marR="0" lvl="0" indent="0" algn="just" defTabSz="914400" rtl="0" eaLnBrk="1" fontAlgn="auto" latinLnBrk="0" hangingPunct="1">
              <a:lnSpc>
                <a:spcPct val="107000"/>
              </a:lnSpc>
              <a:spcBef>
                <a:spcPts val="0"/>
              </a:spcBef>
              <a:spcAft>
                <a:spcPts val="800"/>
              </a:spcAft>
              <a:buClrTx/>
              <a:buSzTx/>
              <a:buFontTx/>
              <a:buNone/>
              <a:tabLst/>
              <a:defRPr/>
            </a:pPr>
            <a:endParaRPr kumimoji="0" lang="fr-FR" sz="2000" b="0" i="0" u="none" strike="noStrike" kern="100" cap="none" spc="0" normalizeH="0" baseline="0" noProof="0" dirty="0">
              <a:ln>
                <a:noFill/>
              </a:ln>
              <a:solidFill>
                <a:prstClr val="black"/>
              </a:solidFill>
              <a:effectLst/>
              <a:uLnTx/>
              <a:uFillTx/>
              <a:latin typeface="Calibri Light" panose="020F0302020204030204"/>
              <a:ea typeface="+mn-ea"/>
              <a:cs typeface="+mn-cs"/>
            </a:endParaRPr>
          </a:p>
          <a:p>
            <a:pPr marL="0" marR="0" lvl="0" indent="0" algn="just" defTabSz="914400" rtl="0" eaLnBrk="1" fontAlgn="auto" latinLnBrk="0" hangingPunct="1">
              <a:lnSpc>
                <a:spcPct val="107000"/>
              </a:lnSpc>
              <a:spcBef>
                <a:spcPts val="0"/>
              </a:spcBef>
              <a:spcAft>
                <a:spcPts val="800"/>
              </a:spcAft>
              <a:buClrTx/>
              <a:buSzTx/>
              <a:buFontTx/>
              <a:buNone/>
              <a:tabLst/>
              <a:defRPr/>
            </a:pPr>
            <a:endParaRPr kumimoji="0" lang="fr-FR" sz="1600" b="0" i="0" u="none" strike="noStrike" kern="100" cap="none" spc="0" normalizeH="0" baseline="0" noProof="0" dirty="0">
              <a:ln>
                <a:noFill/>
              </a:ln>
              <a:solidFill>
                <a:prstClr val="black"/>
              </a:solidFill>
              <a:effectLst/>
              <a:uLnTx/>
              <a:uFillTx/>
              <a:latin typeface="Calibri Light" panose="020F0302020204030204"/>
              <a:ea typeface="+mn-ea"/>
              <a:cs typeface="+mn-cs"/>
            </a:endParaRPr>
          </a:p>
        </p:txBody>
      </p:sp>
      <p:sp>
        <p:nvSpPr>
          <p:cNvPr id="4" name="ZoneTexte 3">
            <a:extLst>
              <a:ext uri="{FF2B5EF4-FFF2-40B4-BE49-F238E27FC236}">
                <a16:creationId xmlns:a16="http://schemas.microsoft.com/office/drawing/2014/main" id="{6D1216A6-46A9-90FC-2E05-429F82846383}"/>
              </a:ext>
            </a:extLst>
          </p:cNvPr>
          <p:cNvSpPr txBox="1"/>
          <p:nvPr/>
        </p:nvSpPr>
        <p:spPr>
          <a:xfrm>
            <a:off x="2035629" y="1948543"/>
            <a:ext cx="7260771" cy="775982"/>
          </a:xfrm>
          <a:prstGeom prst="rect">
            <a:avLst/>
          </a:prstGeom>
          <a:noFill/>
        </p:spPr>
        <p:txBody>
          <a:bodyPr wrap="square">
            <a:spAutoFit/>
          </a:bodyPr>
          <a:lstStyle/>
          <a:p>
            <a:pPr marL="0" marR="0" lvl="0" indent="0" algn="just" defTabSz="914400" rtl="0" eaLnBrk="1" fontAlgn="auto" latinLnBrk="0" hangingPunct="1">
              <a:lnSpc>
                <a:spcPct val="107000"/>
              </a:lnSpc>
              <a:spcBef>
                <a:spcPts val="0"/>
              </a:spcBef>
              <a:spcAft>
                <a:spcPts val="800"/>
              </a:spcAft>
              <a:buClrTx/>
              <a:buSzTx/>
              <a:buFontTx/>
              <a:buNone/>
              <a:tabLst/>
              <a:defRPr/>
            </a:pPr>
            <a:endParaRPr kumimoji="0" lang="fr-FR" sz="2000" b="0" i="0" u="none" strike="noStrike" kern="100" cap="none" spc="0" normalizeH="0" baseline="0" noProof="0" dirty="0">
              <a:ln>
                <a:noFill/>
              </a:ln>
              <a:solidFill>
                <a:prstClr val="black"/>
              </a:solidFill>
              <a:effectLst/>
              <a:uLnTx/>
              <a:uFillTx/>
              <a:latin typeface="Calibri Light" panose="020F0302020204030204"/>
              <a:ea typeface="+mn-ea"/>
              <a:cs typeface="+mn-cs"/>
            </a:endParaRPr>
          </a:p>
          <a:p>
            <a:pPr marL="0" marR="0" lvl="0" indent="0" algn="just" defTabSz="914400" rtl="0" eaLnBrk="1" fontAlgn="auto" latinLnBrk="0" hangingPunct="1">
              <a:lnSpc>
                <a:spcPct val="107000"/>
              </a:lnSpc>
              <a:spcBef>
                <a:spcPts val="0"/>
              </a:spcBef>
              <a:spcAft>
                <a:spcPts val="800"/>
              </a:spcAft>
              <a:buClrTx/>
              <a:buSzTx/>
              <a:buFontTx/>
              <a:buNone/>
              <a:tabLst/>
              <a:defRPr/>
            </a:pPr>
            <a:endParaRPr kumimoji="0" lang="fr-FR" sz="1600" b="0" i="0" u="none" strike="noStrike" kern="100" cap="none" spc="0" normalizeH="0" baseline="0" noProof="0" dirty="0">
              <a:ln>
                <a:noFill/>
              </a:ln>
              <a:solidFill>
                <a:prstClr val="black"/>
              </a:solidFill>
              <a:effectLst/>
              <a:uLnTx/>
              <a:uFillTx/>
              <a:latin typeface="Calibri Light" panose="020F0302020204030204"/>
              <a:ea typeface="+mn-ea"/>
              <a:cs typeface="+mn-cs"/>
            </a:endParaRPr>
          </a:p>
        </p:txBody>
      </p:sp>
      <p:sp>
        <p:nvSpPr>
          <p:cNvPr id="6" name="ZoneTexte 5">
            <a:extLst>
              <a:ext uri="{FF2B5EF4-FFF2-40B4-BE49-F238E27FC236}">
                <a16:creationId xmlns:a16="http://schemas.microsoft.com/office/drawing/2014/main" id="{B7336636-EA38-A4E9-0E84-441A0BB45B7A}"/>
              </a:ext>
            </a:extLst>
          </p:cNvPr>
          <p:cNvSpPr txBox="1"/>
          <p:nvPr/>
        </p:nvSpPr>
        <p:spPr>
          <a:xfrm>
            <a:off x="2460171" y="1781360"/>
            <a:ext cx="7119258" cy="2964786"/>
          </a:xfrm>
          <a:prstGeom prst="rect">
            <a:avLst/>
          </a:prstGeom>
          <a:noFill/>
        </p:spPr>
        <p:txBody>
          <a:bodyPr wrap="square">
            <a:spAutoFit/>
          </a:bodyPr>
          <a:lstStyle/>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fr-FR" sz="3200" b="0" i="0" u="none" strike="noStrike" kern="100" cap="none" spc="0" normalizeH="0" baseline="0" noProof="0" dirty="0">
                <a:ln>
                  <a:noFill/>
                </a:ln>
                <a:solidFill>
                  <a:srgbClr val="FF3399"/>
                </a:solidFill>
                <a:effectLst/>
                <a:uLnTx/>
                <a:uFillTx/>
                <a:latin typeface="Calibri Light" panose="020F0302020204030204"/>
                <a:ea typeface="+mn-ea"/>
                <a:cs typeface="+mn-cs"/>
              </a:rPr>
              <a:t>UN BILAN D’EXTENSION COMPORTE EN FONCTION DES CAS </a:t>
            </a:r>
            <a:r>
              <a:rPr kumimoji="0" lang="fr-FR" sz="1600" b="0" i="0" u="none" strike="noStrike" kern="100" cap="none" spc="0" normalizeH="0" baseline="0" noProof="0" dirty="0">
                <a:ln>
                  <a:noFill/>
                </a:ln>
                <a:solidFill>
                  <a:prstClr val="black"/>
                </a:solidFill>
                <a:effectLst/>
                <a:uLnTx/>
                <a:uFillTx/>
                <a:latin typeface="Calibri Light" panose="020F0302020204030204"/>
                <a:ea typeface="+mn-ea"/>
                <a:cs typeface="+mn-cs"/>
              </a:rPr>
              <a:t>:</a:t>
            </a:r>
          </a:p>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fr-FR" sz="1600" b="0" i="0" u="none" strike="noStrike" kern="100" cap="none" spc="0" normalizeH="0" baseline="0" noProof="0" dirty="0">
                <a:ln>
                  <a:noFill/>
                </a:ln>
                <a:solidFill>
                  <a:prstClr val="black"/>
                </a:solidFill>
                <a:effectLst/>
                <a:uLnTx/>
                <a:uFillTx/>
                <a:latin typeface="Calibri Light" panose="020F0302020204030204"/>
                <a:ea typeface="+mn-ea"/>
                <a:cs typeface="+mn-cs"/>
              </a:rPr>
              <a:t>- bilan bio avec marqueur (CA 15-3 max 25 U/ml)</a:t>
            </a:r>
          </a:p>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fr-FR" sz="1600" b="0" i="0" u="none" strike="noStrike" kern="100" cap="none" spc="0" normalizeH="0" baseline="0" noProof="0" dirty="0">
                <a:ln>
                  <a:noFill/>
                </a:ln>
                <a:solidFill>
                  <a:prstClr val="black"/>
                </a:solidFill>
                <a:effectLst/>
                <a:uLnTx/>
                <a:uFillTx/>
                <a:latin typeface="Calibri Light" panose="020F0302020204030204"/>
                <a:ea typeface="+mn-ea"/>
                <a:cs typeface="+mn-cs"/>
              </a:rPr>
              <a:t>- radio thoracique</a:t>
            </a:r>
          </a:p>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fr-FR" sz="1600" b="0" i="0" u="none" strike="noStrike" kern="100" cap="none" spc="0" normalizeH="0" baseline="0" noProof="0" dirty="0">
                <a:ln>
                  <a:noFill/>
                </a:ln>
                <a:solidFill>
                  <a:prstClr val="black"/>
                </a:solidFill>
                <a:effectLst/>
                <a:uLnTx/>
                <a:uFillTx/>
                <a:latin typeface="Calibri Light" panose="020F0302020204030204"/>
                <a:ea typeface="+mn-ea"/>
                <a:cs typeface="+mn-cs"/>
              </a:rPr>
              <a:t>- échographie pelvienne ou abdominale</a:t>
            </a:r>
          </a:p>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fr-FR" sz="1600" b="0" i="0" u="none" strike="noStrike" kern="100" cap="none" spc="0" normalizeH="0" baseline="0" noProof="0" dirty="0">
                <a:ln>
                  <a:noFill/>
                </a:ln>
                <a:solidFill>
                  <a:prstClr val="black"/>
                </a:solidFill>
                <a:effectLst/>
                <a:uLnTx/>
                <a:uFillTx/>
                <a:latin typeface="Calibri Light" panose="020F0302020204030204"/>
                <a:ea typeface="+mn-ea"/>
                <a:cs typeface="+mn-cs"/>
              </a:rPr>
              <a:t>- scintigraphie osseuse </a:t>
            </a:r>
          </a:p>
          <a:p>
            <a:pPr marL="0" marR="0" lvl="0" indent="0" algn="just" defTabSz="914400" rtl="0" eaLnBrk="1" fontAlgn="auto" latinLnBrk="0" hangingPunct="1">
              <a:lnSpc>
                <a:spcPct val="107000"/>
              </a:lnSpc>
              <a:spcBef>
                <a:spcPts val="0"/>
              </a:spcBef>
              <a:spcAft>
                <a:spcPts val="800"/>
              </a:spcAft>
              <a:buClrTx/>
              <a:buSzTx/>
              <a:buFontTx/>
              <a:buNone/>
              <a:tabLst/>
              <a:defRPr/>
            </a:pPr>
            <a:r>
              <a:rPr kumimoji="0" lang="fr-FR" sz="1600" b="0" i="0" u="none" strike="noStrike" kern="100" cap="none" spc="0" normalizeH="0" baseline="0" noProof="0" dirty="0">
                <a:ln>
                  <a:noFill/>
                </a:ln>
                <a:solidFill>
                  <a:prstClr val="black"/>
                </a:solidFill>
                <a:effectLst/>
                <a:uLnTx/>
                <a:uFillTx/>
                <a:latin typeface="Calibri Light" panose="020F0302020204030204"/>
                <a:ea typeface="+mn-ea"/>
                <a:cs typeface="+mn-cs"/>
              </a:rPr>
              <a:t>- TEP scan</a:t>
            </a:r>
          </a:p>
        </p:txBody>
      </p:sp>
    </p:spTree>
    <p:extLst>
      <p:ext uri="{BB962C8B-B14F-4D97-AF65-F5344CB8AC3E}">
        <p14:creationId xmlns:p14="http://schemas.microsoft.com/office/powerpoint/2010/main" val="241532095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28688FEB-361A-D017-D784-525C9CFD14DA}"/>
              </a:ext>
            </a:extLst>
          </p:cNvPr>
          <p:cNvSpPr txBox="1"/>
          <p:nvPr/>
        </p:nvSpPr>
        <p:spPr>
          <a:xfrm>
            <a:off x="1" y="0"/>
            <a:ext cx="3352800" cy="584775"/>
          </a:xfrm>
          <a:prstGeom prst="rect">
            <a:avLst/>
          </a:prstGeom>
          <a:solidFill>
            <a:srgbClr val="941651">
              <a:alpha val="58039"/>
            </a:srgbClr>
          </a:solidFill>
        </p:spPr>
        <p:txBody>
          <a:bodyPr wrap="square" rtlCol="0">
            <a:spAutoFit/>
          </a:bodyPr>
          <a:lstStyle/>
          <a:p>
            <a:r>
              <a:rPr lang="fr-FR" sz="3200" dirty="0">
                <a:latin typeface="+mj-lt"/>
              </a:rPr>
              <a:t>CAS PARTICULIERS </a:t>
            </a:r>
          </a:p>
        </p:txBody>
      </p:sp>
      <p:graphicFrame>
        <p:nvGraphicFramePr>
          <p:cNvPr id="3" name="Tableau 2">
            <a:extLst>
              <a:ext uri="{FF2B5EF4-FFF2-40B4-BE49-F238E27FC236}">
                <a16:creationId xmlns:a16="http://schemas.microsoft.com/office/drawing/2014/main" id="{DA9319EA-71DC-45F1-1567-C7CE6AA58D8F}"/>
              </a:ext>
            </a:extLst>
          </p:cNvPr>
          <p:cNvGraphicFramePr>
            <a:graphicFrameLocks noGrp="1"/>
          </p:cNvGraphicFramePr>
          <p:nvPr>
            <p:extLst>
              <p:ext uri="{D42A27DB-BD31-4B8C-83A1-F6EECF244321}">
                <p14:modId xmlns:p14="http://schemas.microsoft.com/office/powerpoint/2010/main" val="1010017957"/>
              </p:ext>
            </p:extLst>
          </p:nvPr>
        </p:nvGraphicFramePr>
        <p:xfrm>
          <a:off x="4071257" y="707571"/>
          <a:ext cx="5791200" cy="10556150"/>
        </p:xfrm>
        <a:graphic>
          <a:graphicData uri="http://schemas.openxmlformats.org/drawingml/2006/table">
            <a:tbl>
              <a:tblPr>
                <a:tableStyleId>{793D81CF-94F2-401A-BA57-92F5A7B2D0C5}</a:tableStyleId>
              </a:tblPr>
              <a:tblGrid>
                <a:gridCol w="5791200">
                  <a:extLst>
                    <a:ext uri="{9D8B030D-6E8A-4147-A177-3AD203B41FA5}">
                      <a16:colId xmlns:a16="http://schemas.microsoft.com/office/drawing/2014/main" val="4111514797"/>
                    </a:ext>
                  </a:extLst>
                </a:gridCol>
              </a:tblGrid>
              <a:tr h="5116286">
                <a:tc>
                  <a:txBody>
                    <a:bodyPr/>
                    <a:lstStyle/>
                    <a:p>
                      <a:pPr algn="just">
                        <a:lnSpc>
                          <a:spcPct val="107000"/>
                        </a:lnSpc>
                        <a:spcAft>
                          <a:spcPts val="800"/>
                        </a:spcAft>
                      </a:pPr>
                      <a:r>
                        <a:rPr lang="fr-FR" sz="1600" b="1" kern="100" dirty="0">
                          <a:effectLst/>
                          <a:latin typeface="+mj-lt"/>
                        </a:rPr>
                        <a:t>Le cancer triple négatif </a:t>
                      </a:r>
                      <a:endParaRPr lang="fr-FR" sz="1100" b="1" kern="100" dirty="0">
                        <a:effectLst/>
                        <a:latin typeface="+mj-lt"/>
                      </a:endParaRPr>
                    </a:p>
                    <a:p>
                      <a:pPr algn="just">
                        <a:lnSpc>
                          <a:spcPct val="107000"/>
                        </a:lnSpc>
                        <a:spcAft>
                          <a:spcPts val="800"/>
                        </a:spcAft>
                      </a:pPr>
                      <a:r>
                        <a:rPr lang="fr-FR" sz="1600" kern="100" dirty="0">
                          <a:effectLst/>
                          <a:latin typeface="+mj-lt"/>
                        </a:rPr>
                        <a:t>17% des cancers du sein, femme jeune, rechute élevée souvent par métastase,  ki 67 élevé</a:t>
                      </a:r>
                    </a:p>
                    <a:p>
                      <a:pPr algn="just">
                        <a:lnSpc>
                          <a:spcPct val="107000"/>
                        </a:lnSpc>
                        <a:spcAft>
                          <a:spcPts val="800"/>
                        </a:spcAft>
                      </a:pPr>
                      <a:r>
                        <a:rPr lang="fr-FR" sz="1600" kern="100" dirty="0">
                          <a:effectLst/>
                          <a:latin typeface="+mj-lt"/>
                        </a:rPr>
                        <a:t>On privilégie les bithérapies : anthracycline 6 cures puis entretien par endoxan per os et taxol hebdomadaire</a:t>
                      </a:r>
                    </a:p>
                    <a:p>
                      <a:pPr algn="just">
                        <a:lnSpc>
                          <a:spcPct val="107000"/>
                        </a:lnSpc>
                        <a:spcAft>
                          <a:spcPts val="800"/>
                        </a:spcAft>
                      </a:pPr>
                      <a:endParaRPr lang="fr-FR" sz="1600" kern="100" dirty="0">
                        <a:effectLst/>
                        <a:latin typeface="+mj-lt"/>
                      </a:endParaRPr>
                    </a:p>
                    <a:p>
                      <a:pPr algn="just">
                        <a:lnSpc>
                          <a:spcPct val="107000"/>
                        </a:lnSpc>
                        <a:spcAft>
                          <a:spcPts val="800"/>
                        </a:spcAft>
                      </a:pPr>
                      <a:endParaRPr lang="fr-FR" sz="1600" kern="100" dirty="0">
                        <a:effectLst/>
                        <a:latin typeface="+mj-lt"/>
                      </a:endParaRPr>
                    </a:p>
                    <a:p>
                      <a:pPr algn="just">
                        <a:lnSpc>
                          <a:spcPct val="107000"/>
                        </a:lnSpc>
                        <a:spcAft>
                          <a:spcPts val="800"/>
                        </a:spcAft>
                      </a:pPr>
                      <a:endParaRPr lang="fr-FR" sz="1600" kern="100" dirty="0">
                        <a:effectLst/>
                        <a:latin typeface="+mj-lt"/>
                      </a:endParaRPr>
                    </a:p>
                    <a:p>
                      <a:pPr algn="just">
                        <a:lnSpc>
                          <a:spcPct val="107000"/>
                        </a:lnSpc>
                        <a:spcAft>
                          <a:spcPts val="800"/>
                        </a:spcAft>
                      </a:pPr>
                      <a:endParaRPr lang="fr-FR" sz="1600" kern="100" dirty="0">
                        <a:effectLst/>
                        <a:latin typeface="+mj-lt"/>
                      </a:endParaRPr>
                    </a:p>
                    <a:p>
                      <a:pPr algn="just">
                        <a:lnSpc>
                          <a:spcPct val="107000"/>
                        </a:lnSpc>
                        <a:spcAft>
                          <a:spcPts val="800"/>
                        </a:spcAft>
                      </a:pPr>
                      <a:endParaRPr lang="fr-FR" sz="1600" kern="100" dirty="0">
                        <a:effectLst/>
                        <a:latin typeface="+mj-lt"/>
                      </a:endParaRPr>
                    </a:p>
                    <a:p>
                      <a:pPr algn="just">
                        <a:lnSpc>
                          <a:spcPct val="107000"/>
                        </a:lnSpc>
                        <a:spcAft>
                          <a:spcPts val="800"/>
                        </a:spcAft>
                      </a:pPr>
                      <a:r>
                        <a:rPr lang="fr-FR" sz="1000" kern="100" dirty="0">
                          <a:effectLst/>
                          <a:latin typeface="+mj-lt"/>
                        </a:rPr>
                        <a:t> </a:t>
                      </a:r>
                      <a:r>
                        <a:rPr lang="fr-FR" sz="1600" b="1" kern="100" dirty="0">
                          <a:effectLst/>
                          <a:latin typeface="+mj-lt"/>
                        </a:rPr>
                        <a:t>Le sein inflammatoire</a:t>
                      </a:r>
                      <a:endParaRPr lang="fr-FR" sz="1100" b="1" kern="100" dirty="0">
                        <a:effectLst/>
                        <a:latin typeface="+mj-lt"/>
                      </a:endParaRPr>
                    </a:p>
                    <a:p>
                      <a:pPr algn="just">
                        <a:lnSpc>
                          <a:spcPct val="107000"/>
                        </a:lnSpc>
                        <a:spcAft>
                          <a:spcPts val="800"/>
                        </a:spcAft>
                      </a:pPr>
                      <a:r>
                        <a:rPr lang="fr-FR" sz="1600" kern="100" dirty="0">
                          <a:effectLst/>
                          <a:latin typeface="+mj-lt"/>
                        </a:rPr>
                        <a:t>Diagnostic initial  2% des cas </a:t>
                      </a:r>
                    </a:p>
                    <a:p>
                      <a:pPr algn="just">
                        <a:lnSpc>
                          <a:spcPct val="107000"/>
                        </a:lnSpc>
                        <a:spcAft>
                          <a:spcPts val="800"/>
                        </a:spcAft>
                      </a:pPr>
                      <a:r>
                        <a:rPr lang="fr-FR" sz="1600" kern="100" dirty="0">
                          <a:effectLst/>
                          <a:latin typeface="+mj-lt"/>
                        </a:rPr>
                        <a:t>Récidive très souvent </a:t>
                      </a:r>
                    </a:p>
                    <a:p>
                      <a:pPr algn="just">
                        <a:lnSpc>
                          <a:spcPct val="107000"/>
                        </a:lnSpc>
                        <a:spcAft>
                          <a:spcPts val="800"/>
                        </a:spcAft>
                      </a:pPr>
                      <a:r>
                        <a:rPr lang="fr-FR" sz="1600" kern="100" dirty="0">
                          <a:effectLst/>
                          <a:latin typeface="+mj-lt"/>
                        </a:rPr>
                        <a:t>Atteinte peau et glande dans sa totalité</a:t>
                      </a:r>
                    </a:p>
                    <a:p>
                      <a:pPr algn="just">
                        <a:lnSpc>
                          <a:spcPct val="107000"/>
                        </a:lnSpc>
                        <a:spcAft>
                          <a:spcPts val="800"/>
                        </a:spcAft>
                      </a:pPr>
                      <a:endParaRPr lang="fr-FR" sz="1600" kern="100" dirty="0">
                        <a:effectLst/>
                        <a:latin typeface="+mj-lt"/>
                      </a:endParaRPr>
                    </a:p>
                    <a:p>
                      <a:pPr algn="just">
                        <a:lnSpc>
                          <a:spcPct val="107000"/>
                        </a:lnSpc>
                        <a:spcAft>
                          <a:spcPts val="800"/>
                        </a:spcAft>
                      </a:pPr>
                      <a:r>
                        <a:rPr lang="fr-FR" sz="1000" kern="100" dirty="0">
                          <a:effectLst/>
                          <a:latin typeface="+mj-lt"/>
                        </a:rPr>
                        <a:t> </a:t>
                      </a:r>
                      <a:endParaRPr lang="fr-FR" sz="1000" kern="100" dirty="0">
                        <a:effectLst/>
                        <a:latin typeface="+mj-lt"/>
                        <a:ea typeface="Calibri" panose="020F0502020204030204" pitchFamily="34" charset="0"/>
                        <a:cs typeface="Times New Roman" panose="02020603050405020304" pitchFamily="18" charset="0"/>
                      </a:endParaRPr>
                    </a:p>
                  </a:txBody>
                  <a:tcPr marL="84430" marR="84430" marT="0" marB="0"/>
                </a:tc>
                <a:extLst>
                  <a:ext uri="{0D108BD9-81ED-4DB2-BD59-A6C34878D82A}">
                    <a16:rowId xmlns:a16="http://schemas.microsoft.com/office/drawing/2014/main" val="1179585422"/>
                  </a:ext>
                </a:extLst>
              </a:tr>
              <a:tr h="5165698">
                <a:tc>
                  <a:txBody>
                    <a:bodyPr/>
                    <a:lstStyle/>
                    <a:p>
                      <a:pPr algn="just">
                        <a:lnSpc>
                          <a:spcPct val="107000"/>
                        </a:lnSpc>
                        <a:spcAft>
                          <a:spcPts val="800"/>
                        </a:spcAft>
                      </a:pPr>
                      <a:endParaRPr lang="fr-FR" sz="1000" kern="100" dirty="0">
                        <a:effectLst/>
                        <a:latin typeface="+mj-lt"/>
                        <a:ea typeface="Calibri" panose="020F0502020204030204" pitchFamily="34" charset="0"/>
                        <a:cs typeface="Times New Roman" panose="02020603050405020304" pitchFamily="18" charset="0"/>
                      </a:endParaRPr>
                    </a:p>
                  </a:txBody>
                  <a:tcPr marL="84430" marR="84430" marT="0" marB="0"/>
                </a:tc>
                <a:extLst>
                  <a:ext uri="{0D108BD9-81ED-4DB2-BD59-A6C34878D82A}">
                    <a16:rowId xmlns:a16="http://schemas.microsoft.com/office/drawing/2014/main" val="76593447"/>
                  </a:ext>
                </a:extLst>
              </a:tr>
            </a:tbl>
          </a:graphicData>
        </a:graphic>
      </p:graphicFrame>
      <p:graphicFrame>
        <p:nvGraphicFramePr>
          <p:cNvPr id="5" name="Tableau 4">
            <a:extLst>
              <a:ext uri="{FF2B5EF4-FFF2-40B4-BE49-F238E27FC236}">
                <a16:creationId xmlns:a16="http://schemas.microsoft.com/office/drawing/2014/main" id="{5BE72B51-448D-BD00-6A2E-120F587176A5}"/>
              </a:ext>
            </a:extLst>
          </p:cNvPr>
          <p:cNvGraphicFramePr>
            <a:graphicFrameLocks noGrp="1"/>
          </p:cNvGraphicFramePr>
          <p:nvPr>
            <p:extLst>
              <p:ext uri="{D42A27DB-BD31-4B8C-83A1-F6EECF244321}">
                <p14:modId xmlns:p14="http://schemas.microsoft.com/office/powerpoint/2010/main" val="1238728582"/>
              </p:ext>
            </p:extLst>
          </p:nvPr>
        </p:nvGraphicFramePr>
        <p:xfrm>
          <a:off x="13237029" y="1806501"/>
          <a:ext cx="1960441" cy="3244997"/>
        </p:xfrm>
        <a:graphic>
          <a:graphicData uri="http://schemas.openxmlformats.org/drawingml/2006/table">
            <a:tbl>
              <a:tblPr>
                <a:tableStyleId>{793D81CF-94F2-401A-BA57-92F5A7B2D0C5}</a:tableStyleId>
              </a:tblPr>
              <a:tblGrid>
                <a:gridCol w="1960441">
                  <a:extLst>
                    <a:ext uri="{9D8B030D-6E8A-4147-A177-3AD203B41FA5}">
                      <a16:colId xmlns:a16="http://schemas.microsoft.com/office/drawing/2014/main" val="1323156974"/>
                    </a:ext>
                  </a:extLst>
                </a:gridCol>
              </a:tblGrid>
              <a:tr h="3244997">
                <a:tc>
                  <a:txBody>
                    <a:bodyPr/>
                    <a:lstStyle/>
                    <a:p>
                      <a:pPr algn="just">
                        <a:lnSpc>
                          <a:spcPct val="107000"/>
                        </a:lnSpc>
                        <a:spcAft>
                          <a:spcPts val="800"/>
                        </a:spcAft>
                      </a:pPr>
                      <a:endParaRPr lang="fr-FR" sz="1600" b="1" kern="100" dirty="0">
                        <a:effectLst/>
                      </a:endParaRPr>
                    </a:p>
                  </a:txBody>
                  <a:tcPr marL="89535" marR="89535" marT="0" marB="0"/>
                </a:tc>
                <a:extLst>
                  <a:ext uri="{0D108BD9-81ED-4DB2-BD59-A6C34878D82A}">
                    <a16:rowId xmlns:a16="http://schemas.microsoft.com/office/drawing/2014/main" val="1744424974"/>
                  </a:ext>
                </a:extLst>
              </a:tr>
            </a:tbl>
          </a:graphicData>
        </a:graphic>
      </p:graphicFrame>
    </p:spTree>
    <p:extLst>
      <p:ext uri="{BB962C8B-B14F-4D97-AF65-F5344CB8AC3E}">
        <p14:creationId xmlns:p14="http://schemas.microsoft.com/office/powerpoint/2010/main" val="32037478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9C94586C-40C7-F5C2-1029-AC1D8AAFAB6C}"/>
              </a:ext>
            </a:extLst>
          </p:cNvPr>
          <p:cNvSpPr txBox="1">
            <a:spLocks/>
          </p:cNvSpPr>
          <p:nvPr/>
        </p:nvSpPr>
        <p:spPr>
          <a:xfrm>
            <a:off x="1517798" y="2640493"/>
            <a:ext cx="915640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dirty="0"/>
              <a:t>Prise en charge thérapeutique</a:t>
            </a:r>
          </a:p>
        </p:txBody>
      </p:sp>
      <p:pic>
        <p:nvPicPr>
          <p:cNvPr id="6" name="Image 5">
            <a:extLst>
              <a:ext uri="{FF2B5EF4-FFF2-40B4-BE49-F238E27FC236}">
                <a16:creationId xmlns:a16="http://schemas.microsoft.com/office/drawing/2014/main" id="{8483E887-B1C0-60EB-A6EB-FC8976E07DE8}"/>
              </a:ext>
            </a:extLst>
          </p:cNvPr>
          <p:cNvPicPr>
            <a:picLocks noChangeAspect="1"/>
          </p:cNvPicPr>
          <p:nvPr/>
        </p:nvPicPr>
        <p:blipFill>
          <a:blip r:embed="rId2"/>
          <a:stretch>
            <a:fillRect/>
          </a:stretch>
        </p:blipFill>
        <p:spPr>
          <a:xfrm>
            <a:off x="8736657" y="3303274"/>
            <a:ext cx="3251200" cy="3251200"/>
          </a:xfrm>
          <a:prstGeom prst="rect">
            <a:avLst/>
          </a:prstGeom>
        </p:spPr>
      </p:pic>
      <p:pic>
        <p:nvPicPr>
          <p:cNvPr id="2" name="Image 1" descr="▻ OCTOBRE ROSE - Mercredi 18 octobre">
            <a:extLst>
              <a:ext uri="{FF2B5EF4-FFF2-40B4-BE49-F238E27FC236}">
                <a16:creationId xmlns:a16="http://schemas.microsoft.com/office/drawing/2014/main" id="{D954C09B-C471-9F19-7AC0-0EB544704EF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5226" y="506893"/>
            <a:ext cx="2133600" cy="2133600"/>
          </a:xfrm>
          <a:prstGeom prst="rect">
            <a:avLst/>
          </a:prstGeom>
          <a:noFill/>
          <a:ln>
            <a:noFill/>
          </a:ln>
        </p:spPr>
      </p:pic>
    </p:spTree>
    <p:extLst>
      <p:ext uri="{BB962C8B-B14F-4D97-AF65-F5344CB8AC3E}">
        <p14:creationId xmlns:p14="http://schemas.microsoft.com/office/powerpoint/2010/main" val="26938687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28688FEB-361A-D017-D784-525C9CFD14DA}"/>
              </a:ext>
            </a:extLst>
          </p:cNvPr>
          <p:cNvSpPr txBox="1"/>
          <p:nvPr/>
        </p:nvSpPr>
        <p:spPr>
          <a:xfrm>
            <a:off x="1" y="0"/>
            <a:ext cx="3604436" cy="584775"/>
          </a:xfrm>
          <a:prstGeom prst="rect">
            <a:avLst/>
          </a:prstGeom>
          <a:solidFill>
            <a:srgbClr val="941651">
              <a:alpha val="58039"/>
            </a:srgbClr>
          </a:solidFill>
        </p:spPr>
        <p:txBody>
          <a:bodyPr wrap="square" rtlCol="0">
            <a:spAutoFit/>
          </a:bodyPr>
          <a:lstStyle/>
          <a:p>
            <a:r>
              <a:rPr lang="fr-FR" sz="3200" dirty="0">
                <a:latin typeface="+mj-lt"/>
              </a:rPr>
              <a:t>Après les résultats … </a:t>
            </a:r>
          </a:p>
        </p:txBody>
      </p:sp>
      <p:sp>
        <p:nvSpPr>
          <p:cNvPr id="3" name="ZoneTexte 2">
            <a:extLst>
              <a:ext uri="{FF2B5EF4-FFF2-40B4-BE49-F238E27FC236}">
                <a16:creationId xmlns:a16="http://schemas.microsoft.com/office/drawing/2014/main" id="{985267F2-70A0-437C-9F4F-52A26730D1B1}"/>
              </a:ext>
            </a:extLst>
          </p:cNvPr>
          <p:cNvSpPr txBox="1"/>
          <p:nvPr/>
        </p:nvSpPr>
        <p:spPr>
          <a:xfrm>
            <a:off x="1593553" y="1242974"/>
            <a:ext cx="9242351" cy="2208618"/>
          </a:xfrm>
          <a:prstGeom prst="rect">
            <a:avLst/>
          </a:prstGeom>
          <a:noFill/>
          <a:ln>
            <a:solidFill>
              <a:schemeClr val="bg1">
                <a:lumMod val="65000"/>
              </a:schemeClr>
            </a:solidFill>
          </a:ln>
        </p:spPr>
        <p:txBody>
          <a:bodyPr wrap="square">
            <a:spAutoFit/>
          </a:bodyPr>
          <a:lstStyle/>
          <a:p>
            <a:pPr algn="just">
              <a:lnSpc>
                <a:spcPct val="150000"/>
              </a:lnSpc>
              <a:spcAft>
                <a:spcPts val="800"/>
              </a:spcAft>
            </a:pPr>
            <a:r>
              <a:rPr lang="fr-FR" sz="1600" kern="0" dirty="0">
                <a:solidFill>
                  <a:srgbClr val="000000"/>
                </a:solidFill>
                <a:effectLst/>
                <a:latin typeface="+mj-lt"/>
                <a:ea typeface="Calibri" panose="020F0502020204030204" pitchFamily="34" charset="0"/>
                <a:cs typeface="Calibri" panose="020F0502020204030204" pitchFamily="34" charset="0"/>
              </a:rPr>
              <a:t>Les résultats permettront de confirmer :</a:t>
            </a:r>
            <a:endParaRPr lang="fr-FR" sz="1400" kern="100" dirty="0">
              <a:effectLst/>
              <a:latin typeface="+mj-lt"/>
              <a:ea typeface="Calibri" panose="020F0502020204030204" pitchFamily="34" charset="0"/>
              <a:cs typeface="Times New Roman" panose="02020603050405020304" pitchFamily="18" charset="0"/>
            </a:endParaRPr>
          </a:p>
          <a:p>
            <a:pPr marL="1143000" lvl="2" indent="-228600" algn="just">
              <a:lnSpc>
                <a:spcPct val="150000"/>
              </a:lnSpc>
              <a:spcAft>
                <a:spcPts val="800"/>
              </a:spcAft>
              <a:buFont typeface="Symbol" pitchFamily="2" charset="2"/>
              <a:buChar char=""/>
            </a:pPr>
            <a:r>
              <a:rPr lang="fr-FR" sz="1600" kern="0" dirty="0">
                <a:solidFill>
                  <a:srgbClr val="000000"/>
                </a:solidFill>
                <a:effectLst/>
                <a:latin typeface="+mj-lt"/>
                <a:ea typeface="Calibri" panose="020F0502020204030204" pitchFamily="34" charset="0"/>
                <a:cs typeface="Calibri" panose="020F0502020204030204" pitchFamily="34" charset="0"/>
              </a:rPr>
              <a:t>Une chirurgie conservatrice (tumorectomie) </a:t>
            </a:r>
            <a:endParaRPr lang="fr-FR" sz="1400" kern="100" dirty="0">
              <a:effectLst/>
              <a:latin typeface="+mj-lt"/>
              <a:ea typeface="Calibri" panose="020F0502020204030204" pitchFamily="34" charset="0"/>
              <a:cs typeface="Times New Roman" panose="02020603050405020304" pitchFamily="18" charset="0"/>
            </a:endParaRPr>
          </a:p>
          <a:p>
            <a:pPr marL="1143000" lvl="2" indent="-228600" algn="just">
              <a:lnSpc>
                <a:spcPct val="150000"/>
              </a:lnSpc>
              <a:spcAft>
                <a:spcPts val="800"/>
              </a:spcAft>
              <a:buFont typeface="Symbol" pitchFamily="2" charset="2"/>
              <a:buChar char=""/>
            </a:pPr>
            <a:r>
              <a:rPr lang="fr-FR" sz="1600" kern="0" dirty="0">
                <a:solidFill>
                  <a:srgbClr val="000000"/>
                </a:solidFill>
                <a:effectLst/>
                <a:latin typeface="+mj-lt"/>
                <a:ea typeface="Calibri" panose="020F0502020204030204" pitchFamily="34" charset="0"/>
                <a:cs typeface="Calibri" panose="020F0502020204030204" pitchFamily="34" charset="0"/>
              </a:rPr>
              <a:t>Une chirurgie totale (mastectomie)</a:t>
            </a:r>
            <a:endParaRPr lang="fr-FR" sz="1400" kern="100" dirty="0">
              <a:effectLst/>
              <a:latin typeface="+mj-lt"/>
              <a:ea typeface="Calibri" panose="020F0502020204030204" pitchFamily="34" charset="0"/>
              <a:cs typeface="Times New Roman" panose="02020603050405020304" pitchFamily="18" charset="0"/>
            </a:endParaRPr>
          </a:p>
          <a:p>
            <a:pPr marL="1143000" lvl="2" indent="-228600" algn="just">
              <a:lnSpc>
                <a:spcPct val="150000"/>
              </a:lnSpc>
              <a:spcAft>
                <a:spcPts val="800"/>
              </a:spcAft>
              <a:buFont typeface="Symbol" pitchFamily="2" charset="2"/>
              <a:buChar char=""/>
            </a:pPr>
            <a:r>
              <a:rPr lang="fr-FR" sz="1600" kern="0" dirty="0">
                <a:solidFill>
                  <a:srgbClr val="000000"/>
                </a:solidFill>
                <a:effectLst/>
                <a:latin typeface="+mj-lt"/>
                <a:ea typeface="Calibri" panose="020F0502020204030204" pitchFamily="34" charset="0"/>
                <a:cs typeface="Calibri" panose="020F0502020204030204" pitchFamily="34" charset="0"/>
              </a:rPr>
              <a:t>Une chimiothérapie néoadjuvante (avant chirurgie) dans ce cas le patient est réorienté directement vers un oncologue</a:t>
            </a:r>
            <a:endParaRPr lang="fr-FR" sz="1400" kern="100" dirty="0">
              <a:effectLst/>
              <a:latin typeface="+mj-lt"/>
              <a:ea typeface="Calibri" panose="020F0502020204030204" pitchFamily="34" charset="0"/>
              <a:cs typeface="Times New Roman" panose="02020603050405020304" pitchFamily="18" charset="0"/>
            </a:endParaRPr>
          </a:p>
        </p:txBody>
      </p:sp>
      <p:sp>
        <p:nvSpPr>
          <p:cNvPr id="6" name="ZoneTexte 5">
            <a:extLst>
              <a:ext uri="{FF2B5EF4-FFF2-40B4-BE49-F238E27FC236}">
                <a16:creationId xmlns:a16="http://schemas.microsoft.com/office/drawing/2014/main" id="{3280B752-BC25-1381-03FA-4B382558750E}"/>
              </a:ext>
            </a:extLst>
          </p:cNvPr>
          <p:cNvSpPr txBox="1"/>
          <p:nvPr/>
        </p:nvSpPr>
        <p:spPr>
          <a:xfrm>
            <a:off x="1593554" y="3429000"/>
            <a:ext cx="9242351" cy="3105978"/>
          </a:xfrm>
          <a:prstGeom prst="rect">
            <a:avLst/>
          </a:prstGeom>
          <a:noFill/>
        </p:spPr>
        <p:txBody>
          <a:bodyPr wrap="square">
            <a:spAutoFit/>
          </a:bodyPr>
          <a:lstStyle/>
          <a:p>
            <a:pPr>
              <a:lnSpc>
                <a:spcPct val="107000"/>
              </a:lnSpc>
              <a:spcAft>
                <a:spcPts val="800"/>
              </a:spcAft>
            </a:pPr>
            <a:r>
              <a:rPr lang="fr-FR" sz="2800" kern="100" dirty="0">
                <a:effectLst/>
                <a:latin typeface="+mj-lt"/>
                <a:ea typeface="Calibri" panose="020F0502020204030204" pitchFamily="34" charset="0"/>
                <a:cs typeface="Times New Roman" panose="02020603050405020304" pitchFamily="18" charset="0"/>
              </a:rPr>
              <a:t> </a:t>
            </a:r>
            <a:endParaRPr lang="fr-FR" sz="1600" kern="100" dirty="0">
              <a:effectLst/>
              <a:latin typeface="+mj-lt"/>
              <a:ea typeface="Calibri" panose="020F0502020204030204" pitchFamily="34" charset="0"/>
              <a:cs typeface="Times New Roman" panose="02020603050405020304" pitchFamily="18" charset="0"/>
            </a:endParaRPr>
          </a:p>
          <a:p>
            <a:pPr algn="just">
              <a:lnSpc>
                <a:spcPct val="150000"/>
              </a:lnSpc>
              <a:spcAft>
                <a:spcPts val="800"/>
              </a:spcAft>
            </a:pPr>
            <a:r>
              <a:rPr lang="fr-FR" sz="1800" b="1" kern="0" dirty="0">
                <a:solidFill>
                  <a:srgbClr val="000000"/>
                </a:solidFill>
                <a:effectLst/>
                <a:latin typeface="+mj-lt"/>
                <a:ea typeface="Calibri" panose="020F0502020204030204" pitchFamily="34" charset="0"/>
                <a:cs typeface="Calibri" panose="020F0502020204030204" pitchFamily="34" charset="0"/>
              </a:rPr>
              <a:t>Une réunion de concertation pluridisciplinaire</a:t>
            </a:r>
            <a:r>
              <a:rPr lang="fr-FR" sz="1800" kern="0" dirty="0">
                <a:solidFill>
                  <a:srgbClr val="000000"/>
                </a:solidFill>
                <a:effectLst/>
                <a:latin typeface="+mj-lt"/>
                <a:ea typeface="Calibri" panose="020F0502020204030204" pitchFamily="34" charset="0"/>
                <a:cs typeface="Calibri" panose="020F0502020204030204" pitchFamily="34" charset="0"/>
              </a:rPr>
              <a:t> est organisée après ce premier rdv pour déterminer un traitement personnalisé qui sera fonction du type de cancer invasif ou non, de l’origine canalaire ou lobulaire, du grade SBR, de l’indice de prolifération exprimée par le Ki67, l’existence ou non de récepteurs hormonaux RE/RP, la surexpression de HER2 et bien sûr de l’âge et des antécédents médicaux de la patiente. C’est également durant cette réunion que d’éventuels examens complémentaires supplémentaires seront prescrits.</a:t>
            </a:r>
            <a:endParaRPr lang="fr-FR" sz="1600" kern="100" dirty="0">
              <a:effectLst/>
              <a:latin typeface="+mj-lt"/>
              <a:ea typeface="Calibri" panose="020F0502020204030204" pitchFamily="34" charset="0"/>
              <a:cs typeface="Times New Roman" panose="02020603050405020304" pitchFamily="18" charset="0"/>
            </a:endParaRPr>
          </a:p>
        </p:txBody>
      </p:sp>
      <p:sp>
        <p:nvSpPr>
          <p:cNvPr id="7" name="Forme libre 6">
            <a:extLst>
              <a:ext uri="{FF2B5EF4-FFF2-40B4-BE49-F238E27FC236}">
                <a16:creationId xmlns:a16="http://schemas.microsoft.com/office/drawing/2014/main" id="{753F126D-F8F0-A7B4-27A4-BA688B0B1EB6}"/>
              </a:ext>
            </a:extLst>
          </p:cNvPr>
          <p:cNvSpPr/>
          <p:nvPr/>
        </p:nvSpPr>
        <p:spPr>
          <a:xfrm>
            <a:off x="737828" y="2349795"/>
            <a:ext cx="825158" cy="1871331"/>
          </a:xfrm>
          <a:custGeom>
            <a:avLst/>
            <a:gdLst>
              <a:gd name="connsiteX0" fmla="*/ 825158 w 825158"/>
              <a:gd name="connsiteY0" fmla="*/ 0 h 1871331"/>
              <a:gd name="connsiteX1" fmla="*/ 378591 w 825158"/>
              <a:gd name="connsiteY1" fmla="*/ 244549 h 1871331"/>
              <a:gd name="connsiteX2" fmla="*/ 6451 w 825158"/>
              <a:gd name="connsiteY2" fmla="*/ 1446028 h 1871331"/>
              <a:gd name="connsiteX3" fmla="*/ 697567 w 825158"/>
              <a:gd name="connsiteY3" fmla="*/ 1871331 h 1871331"/>
            </a:gdLst>
            <a:ahLst/>
            <a:cxnLst>
              <a:cxn ang="0">
                <a:pos x="connsiteX0" y="connsiteY0"/>
              </a:cxn>
              <a:cxn ang="0">
                <a:pos x="connsiteX1" y="connsiteY1"/>
              </a:cxn>
              <a:cxn ang="0">
                <a:pos x="connsiteX2" y="connsiteY2"/>
              </a:cxn>
              <a:cxn ang="0">
                <a:pos x="connsiteX3" y="connsiteY3"/>
              </a:cxn>
            </a:cxnLst>
            <a:rect l="l" t="t" r="r" b="b"/>
            <a:pathLst>
              <a:path w="825158" h="1871331">
                <a:moveTo>
                  <a:pt x="825158" y="0"/>
                </a:moveTo>
                <a:cubicBezTo>
                  <a:pt x="670100" y="1772"/>
                  <a:pt x="515042" y="3544"/>
                  <a:pt x="378591" y="244549"/>
                </a:cubicBezTo>
                <a:cubicBezTo>
                  <a:pt x="242140" y="485554"/>
                  <a:pt x="-46712" y="1174898"/>
                  <a:pt x="6451" y="1446028"/>
                </a:cubicBezTo>
                <a:cubicBezTo>
                  <a:pt x="59614" y="1717158"/>
                  <a:pt x="378590" y="1794244"/>
                  <a:pt x="697567" y="1871331"/>
                </a:cubicBezTo>
              </a:path>
            </a:pathLst>
          </a:custGeom>
          <a:noFill/>
          <a:ln>
            <a:solidFill>
              <a:schemeClr val="bg1">
                <a:lumMod val="65000"/>
              </a:schemeClr>
            </a:solidFill>
            <a:headEnd type="none" w="med" len="med"/>
            <a:tailEnd type="triangle" w="med" len="me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53739459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28688FEB-361A-D017-D784-525C9CFD14DA}"/>
              </a:ext>
            </a:extLst>
          </p:cNvPr>
          <p:cNvSpPr txBox="1"/>
          <p:nvPr/>
        </p:nvSpPr>
        <p:spPr>
          <a:xfrm>
            <a:off x="1" y="0"/>
            <a:ext cx="2083980" cy="1077218"/>
          </a:xfrm>
          <a:prstGeom prst="rect">
            <a:avLst/>
          </a:prstGeom>
          <a:solidFill>
            <a:srgbClr val="941651">
              <a:alpha val="58039"/>
            </a:srgbClr>
          </a:solidFill>
        </p:spPr>
        <p:txBody>
          <a:bodyPr wrap="square" rtlCol="0">
            <a:spAutoFit/>
          </a:bodyPr>
          <a:lstStyle/>
          <a:p>
            <a:r>
              <a:rPr lang="fr-FR" sz="3200" dirty="0">
                <a:latin typeface="+mj-lt"/>
              </a:rPr>
              <a:t>LE CURAGE AXILLAIRE</a:t>
            </a:r>
          </a:p>
        </p:txBody>
      </p:sp>
      <p:sp>
        <p:nvSpPr>
          <p:cNvPr id="3" name="ZoneTexte 2">
            <a:extLst>
              <a:ext uri="{FF2B5EF4-FFF2-40B4-BE49-F238E27FC236}">
                <a16:creationId xmlns:a16="http://schemas.microsoft.com/office/drawing/2014/main" id="{3BAFDE65-04A9-0378-20FC-3688151A7F26}"/>
              </a:ext>
            </a:extLst>
          </p:cNvPr>
          <p:cNvSpPr txBox="1"/>
          <p:nvPr/>
        </p:nvSpPr>
        <p:spPr>
          <a:xfrm>
            <a:off x="1785048" y="1057926"/>
            <a:ext cx="9181214" cy="1162178"/>
          </a:xfrm>
          <a:prstGeom prst="rect">
            <a:avLst/>
          </a:prstGeom>
          <a:noFill/>
          <a:ln>
            <a:solidFill>
              <a:schemeClr val="bg1">
                <a:lumMod val="65000"/>
              </a:schemeClr>
            </a:solidFill>
          </a:ln>
        </p:spPr>
        <p:txBody>
          <a:bodyPr wrap="square">
            <a:spAutoFit/>
          </a:bodyPr>
          <a:lstStyle/>
          <a:p>
            <a:pPr algn="just">
              <a:lnSpc>
                <a:spcPct val="150000"/>
              </a:lnSpc>
              <a:spcAft>
                <a:spcPts val="800"/>
              </a:spcAft>
            </a:pPr>
            <a:r>
              <a:rPr lang="fr-FR" sz="1600" kern="0" dirty="0">
                <a:solidFill>
                  <a:srgbClr val="000000"/>
                </a:solidFill>
                <a:effectLst/>
                <a:latin typeface="+mj-lt"/>
                <a:ea typeface="Calibri" panose="020F0502020204030204" pitchFamily="34" charset="0"/>
                <a:cs typeface="Calibri" panose="020F0502020204030204" pitchFamily="34" charset="0"/>
              </a:rPr>
              <a:t>L'étape chirurgicale est un élément fondamental du contrôle de la maladie locorégionale avec une exérèse à visée curative de la tumeur comportant des marges saines associée (2 cm) et une évaluation de la maladie à distance par l'exploration des ganglions de l'aisselle</a:t>
            </a:r>
            <a:endParaRPr lang="fr-FR" sz="1400" kern="100" dirty="0">
              <a:effectLst/>
              <a:latin typeface="+mj-lt"/>
              <a:ea typeface="Calibri" panose="020F0502020204030204" pitchFamily="34" charset="0"/>
              <a:cs typeface="Times New Roman" panose="02020603050405020304" pitchFamily="18" charset="0"/>
            </a:endParaRPr>
          </a:p>
        </p:txBody>
      </p:sp>
      <p:sp>
        <p:nvSpPr>
          <p:cNvPr id="6" name="ZoneTexte 5">
            <a:extLst>
              <a:ext uri="{FF2B5EF4-FFF2-40B4-BE49-F238E27FC236}">
                <a16:creationId xmlns:a16="http://schemas.microsoft.com/office/drawing/2014/main" id="{809DE3D4-40E0-7AEA-1D7B-4CB74D06AE25}"/>
              </a:ext>
            </a:extLst>
          </p:cNvPr>
          <p:cNvSpPr txBox="1"/>
          <p:nvPr/>
        </p:nvSpPr>
        <p:spPr>
          <a:xfrm>
            <a:off x="1307805" y="2937318"/>
            <a:ext cx="6177516" cy="375552"/>
          </a:xfrm>
          <a:prstGeom prst="rect">
            <a:avLst/>
          </a:prstGeom>
          <a:noFill/>
        </p:spPr>
        <p:txBody>
          <a:bodyPr wrap="square">
            <a:spAutoFit/>
          </a:bodyPr>
          <a:lstStyle/>
          <a:p>
            <a:pPr>
              <a:lnSpc>
                <a:spcPct val="107000"/>
              </a:lnSpc>
              <a:spcBef>
                <a:spcPts val="200"/>
              </a:spcBef>
              <a:spcAft>
                <a:spcPts val="800"/>
              </a:spcAft>
            </a:pPr>
            <a:r>
              <a:rPr lang="fr-FR" sz="1800" kern="0" dirty="0">
                <a:solidFill>
                  <a:srgbClr val="1F3763"/>
                </a:solidFill>
                <a:effectLst/>
                <a:latin typeface="+mj-lt"/>
                <a:ea typeface="Times New Roman" panose="02020603050405020304" pitchFamily="18" charset="0"/>
                <a:cs typeface="Times New Roman" panose="02020603050405020304" pitchFamily="18" charset="0"/>
              </a:rPr>
              <a:t>La technique du ganglion sentinel </a:t>
            </a:r>
            <a:endParaRPr lang="fr-FR" sz="1600" kern="100" dirty="0">
              <a:effectLst/>
              <a:latin typeface="+mj-lt"/>
              <a:ea typeface="Calibri" panose="020F0502020204030204" pitchFamily="34" charset="0"/>
              <a:cs typeface="Times New Roman" panose="02020603050405020304" pitchFamily="18" charset="0"/>
            </a:endParaRPr>
          </a:p>
        </p:txBody>
      </p:sp>
      <p:pic>
        <p:nvPicPr>
          <p:cNvPr id="7" name="Image 6" descr="Une image contenant diagramme, croquis, Dessin au trait, dessin&#10;&#10;Description générée automatiquement">
            <a:extLst>
              <a:ext uri="{FF2B5EF4-FFF2-40B4-BE49-F238E27FC236}">
                <a16:creationId xmlns:a16="http://schemas.microsoft.com/office/drawing/2014/main" id="{FBE9E57A-CCC1-DD8C-3909-3F651A2DD448}"/>
              </a:ext>
            </a:extLst>
          </p:cNvPr>
          <p:cNvPicPr>
            <a:picLocks noChangeAspect="1"/>
          </p:cNvPicPr>
          <p:nvPr/>
        </p:nvPicPr>
        <p:blipFill rotWithShape="1">
          <a:blip r:embed="rId2">
            <a:extLst>
              <a:ext uri="{28A0092B-C50C-407E-A947-70E740481C1C}">
                <a14:useLocalDpi xmlns:a14="http://schemas.microsoft.com/office/drawing/2010/main" val="0"/>
              </a:ext>
            </a:extLst>
          </a:blip>
          <a:srcRect b="6505"/>
          <a:stretch/>
        </p:blipFill>
        <p:spPr bwMode="auto">
          <a:xfrm>
            <a:off x="401984" y="3429000"/>
            <a:ext cx="5545213" cy="2146876"/>
          </a:xfrm>
          <a:prstGeom prst="rect">
            <a:avLst/>
          </a:prstGeom>
          <a:ln>
            <a:noFill/>
          </a:ln>
          <a:extLst>
            <a:ext uri="{53640926-AAD7-44D8-BBD7-CCE9431645EC}">
              <a14:shadowObscured xmlns:a14="http://schemas.microsoft.com/office/drawing/2010/main"/>
            </a:ext>
          </a:extLst>
        </p:spPr>
      </p:pic>
      <p:sp>
        <p:nvSpPr>
          <p:cNvPr id="9" name="ZoneTexte 8">
            <a:extLst>
              <a:ext uri="{FF2B5EF4-FFF2-40B4-BE49-F238E27FC236}">
                <a16:creationId xmlns:a16="http://schemas.microsoft.com/office/drawing/2014/main" id="{733689B6-82A0-E5C9-4E2E-A1F1F6896CE1}"/>
              </a:ext>
            </a:extLst>
          </p:cNvPr>
          <p:cNvSpPr txBox="1"/>
          <p:nvPr/>
        </p:nvSpPr>
        <p:spPr>
          <a:xfrm>
            <a:off x="6375655" y="2794278"/>
            <a:ext cx="5545214" cy="3631763"/>
          </a:xfrm>
          <a:prstGeom prst="rect">
            <a:avLst/>
          </a:prstGeom>
          <a:noFill/>
          <a:ln>
            <a:solidFill>
              <a:schemeClr val="bg1">
                <a:lumMod val="65000"/>
              </a:schemeClr>
            </a:solidFill>
          </a:ln>
        </p:spPr>
        <p:txBody>
          <a:bodyPr wrap="square">
            <a:spAutoFit/>
          </a:bodyPr>
          <a:lstStyle/>
          <a:p>
            <a:pPr algn="just">
              <a:lnSpc>
                <a:spcPct val="150000"/>
              </a:lnSpc>
              <a:spcAft>
                <a:spcPts val="800"/>
              </a:spcAft>
            </a:pPr>
            <a:r>
              <a:rPr lang="fr-FR" sz="1400" kern="100" dirty="0">
                <a:solidFill>
                  <a:srgbClr val="000000"/>
                </a:solidFill>
                <a:effectLst/>
                <a:latin typeface="+mj-lt"/>
                <a:ea typeface="Calibri" panose="020F0502020204030204" pitchFamily="34" charset="0"/>
                <a:cs typeface="Calibri" panose="020F0502020204030204" pitchFamily="34" charset="0"/>
              </a:rPr>
              <a:t>La </a:t>
            </a:r>
            <a:r>
              <a:rPr lang="fr-FR" sz="1400" b="1" kern="100" dirty="0">
                <a:solidFill>
                  <a:srgbClr val="000000"/>
                </a:solidFill>
                <a:effectLst/>
                <a:latin typeface="+mj-lt"/>
                <a:ea typeface="Calibri" panose="020F0502020204030204" pitchFamily="34" charset="0"/>
                <a:cs typeface="Calibri" panose="020F0502020204030204" pitchFamily="34" charset="0"/>
              </a:rPr>
              <a:t>diffusion des tumeurs mammaires s’effectue dans le sein </a:t>
            </a:r>
            <a:r>
              <a:rPr lang="fr-FR" sz="1400" kern="100" dirty="0">
                <a:solidFill>
                  <a:srgbClr val="000000"/>
                </a:solidFill>
                <a:effectLst/>
                <a:latin typeface="+mj-lt"/>
                <a:ea typeface="Calibri" panose="020F0502020204030204" pitchFamily="34" charset="0"/>
                <a:cs typeface="Calibri" panose="020F0502020204030204" pitchFamily="34" charset="0"/>
              </a:rPr>
              <a:t>puis vers les </a:t>
            </a:r>
            <a:r>
              <a:rPr lang="fr-FR" sz="1400" b="1" kern="100" dirty="0">
                <a:solidFill>
                  <a:srgbClr val="000000"/>
                </a:solidFill>
                <a:effectLst/>
                <a:latin typeface="+mj-lt"/>
                <a:ea typeface="Calibri" panose="020F0502020204030204" pitchFamily="34" charset="0"/>
                <a:cs typeface="Calibri" panose="020F0502020204030204" pitchFamily="34" charset="0"/>
              </a:rPr>
              <a:t>chaînes ganglionnaires axillaires </a:t>
            </a:r>
            <a:r>
              <a:rPr lang="fr-FR" sz="1400" kern="100" dirty="0">
                <a:solidFill>
                  <a:srgbClr val="000000"/>
                </a:solidFill>
                <a:effectLst/>
                <a:latin typeface="+mj-lt"/>
                <a:ea typeface="Calibri" panose="020F0502020204030204" pitchFamily="34" charset="0"/>
                <a:cs typeface="Calibri" panose="020F0502020204030204" pitchFamily="34" charset="0"/>
              </a:rPr>
              <a:t>plus rarement au niveau de la </a:t>
            </a:r>
            <a:r>
              <a:rPr lang="fr-FR" sz="1400" b="1" kern="100" dirty="0">
                <a:solidFill>
                  <a:srgbClr val="000000"/>
                </a:solidFill>
                <a:effectLst/>
                <a:latin typeface="+mj-lt"/>
                <a:ea typeface="Calibri" panose="020F0502020204030204" pitchFamily="34" charset="0"/>
                <a:cs typeface="Calibri" panose="020F0502020204030204" pitchFamily="34" charset="0"/>
              </a:rPr>
              <a:t>chaîne mammaire interne</a:t>
            </a:r>
            <a:r>
              <a:rPr lang="fr-FR" sz="1400" kern="100" dirty="0">
                <a:solidFill>
                  <a:srgbClr val="000000"/>
                </a:solidFill>
                <a:effectLst/>
                <a:latin typeface="+mj-lt"/>
                <a:ea typeface="Calibri" panose="020F0502020204030204" pitchFamily="34" charset="0"/>
                <a:cs typeface="Calibri" panose="020F0502020204030204" pitchFamily="34" charset="0"/>
              </a:rPr>
              <a:t>.</a:t>
            </a:r>
            <a:r>
              <a:rPr lang="fr-FR" sz="1400" b="1" kern="100" dirty="0">
                <a:solidFill>
                  <a:srgbClr val="000000"/>
                </a:solidFill>
                <a:effectLst/>
                <a:latin typeface="+mj-lt"/>
                <a:ea typeface="Calibri" panose="020F0502020204030204" pitchFamily="34" charset="0"/>
                <a:cs typeface="Calibri" panose="020F0502020204030204" pitchFamily="34" charset="0"/>
              </a:rPr>
              <a:t> </a:t>
            </a:r>
            <a:r>
              <a:rPr lang="fr-FR" sz="1400" kern="100" dirty="0">
                <a:solidFill>
                  <a:srgbClr val="000000"/>
                </a:solidFill>
                <a:effectLst/>
                <a:latin typeface="+mj-lt"/>
                <a:ea typeface="Calibri" panose="020F0502020204030204" pitchFamily="34" charset="0"/>
                <a:cs typeface="Calibri" panose="020F0502020204030204" pitchFamily="34" charset="0"/>
              </a:rPr>
              <a:t>On distingue trois niveaux de répartition des</a:t>
            </a:r>
            <a:r>
              <a:rPr lang="fr-FR" sz="1400" b="1" kern="100" dirty="0">
                <a:solidFill>
                  <a:srgbClr val="000000"/>
                </a:solidFill>
                <a:effectLst/>
                <a:latin typeface="+mj-lt"/>
                <a:ea typeface="Calibri" panose="020F0502020204030204" pitchFamily="34" charset="0"/>
                <a:cs typeface="Calibri" panose="020F0502020204030204" pitchFamily="34" charset="0"/>
              </a:rPr>
              <a:t> </a:t>
            </a:r>
            <a:r>
              <a:rPr lang="fr-FR" sz="1400" kern="100" dirty="0">
                <a:solidFill>
                  <a:srgbClr val="000000"/>
                </a:solidFill>
                <a:effectLst/>
                <a:latin typeface="+mj-lt"/>
                <a:ea typeface="Calibri" panose="020F0502020204030204" pitchFamily="34" charset="0"/>
                <a:cs typeface="Calibri" panose="020F0502020204030204" pitchFamily="34" charset="0"/>
              </a:rPr>
              <a:t>ganglions axillaires appelés </a:t>
            </a:r>
            <a:r>
              <a:rPr lang="fr-FR" sz="1400" b="1" kern="100" dirty="0">
                <a:solidFill>
                  <a:srgbClr val="000000"/>
                </a:solidFill>
                <a:effectLst/>
                <a:latin typeface="+mj-lt"/>
                <a:ea typeface="Calibri" panose="020F0502020204030204" pitchFamily="34" charset="0"/>
                <a:cs typeface="Calibri" panose="020F0502020204030204" pitchFamily="34" charset="0"/>
              </a:rPr>
              <a:t>Niveaux de Berg : </a:t>
            </a:r>
            <a:endParaRPr lang="fr-FR" sz="1200" kern="100" dirty="0">
              <a:effectLst/>
              <a:latin typeface="+mj-lt"/>
              <a:ea typeface="Calibri" panose="020F0502020204030204" pitchFamily="34" charset="0"/>
              <a:cs typeface="Times New Roman" panose="02020603050405020304" pitchFamily="18" charset="0"/>
            </a:endParaRPr>
          </a:p>
          <a:p>
            <a:pPr algn="just">
              <a:lnSpc>
                <a:spcPct val="150000"/>
              </a:lnSpc>
              <a:spcAft>
                <a:spcPts val="800"/>
              </a:spcAft>
            </a:pPr>
            <a:r>
              <a:rPr lang="fr-FR" sz="1400" kern="100" dirty="0">
                <a:solidFill>
                  <a:srgbClr val="000000"/>
                </a:solidFill>
                <a:effectLst/>
                <a:latin typeface="+mj-lt"/>
                <a:ea typeface="Calibri" panose="020F0502020204030204" pitchFamily="34" charset="0"/>
                <a:cs typeface="Calibri" panose="020F0502020204030204" pitchFamily="34" charset="0"/>
              </a:rPr>
              <a:t>- </a:t>
            </a:r>
            <a:r>
              <a:rPr lang="fr-FR" sz="1400" b="1" kern="100" dirty="0">
                <a:solidFill>
                  <a:srgbClr val="000000"/>
                </a:solidFill>
                <a:effectLst/>
                <a:latin typeface="+mj-lt"/>
                <a:ea typeface="Calibri" panose="020F0502020204030204" pitchFamily="34" charset="0"/>
                <a:cs typeface="Calibri" panose="020F0502020204030204" pitchFamily="34" charset="0"/>
              </a:rPr>
              <a:t>niveau I </a:t>
            </a:r>
            <a:r>
              <a:rPr lang="fr-FR" sz="1400" kern="100" dirty="0">
                <a:solidFill>
                  <a:srgbClr val="000000"/>
                </a:solidFill>
                <a:effectLst/>
                <a:latin typeface="+mj-lt"/>
                <a:ea typeface="Calibri" panose="020F0502020204030204" pitchFamily="34" charset="0"/>
                <a:cs typeface="Calibri" panose="020F0502020204030204" pitchFamily="34" charset="0"/>
              </a:rPr>
              <a:t>(étage axillaire inférieur, environ </a:t>
            </a:r>
            <a:r>
              <a:rPr lang="fr-FR" sz="1400" b="1" kern="100" dirty="0">
                <a:solidFill>
                  <a:srgbClr val="000000"/>
                </a:solidFill>
                <a:effectLst/>
                <a:latin typeface="+mj-lt"/>
                <a:ea typeface="Calibri" panose="020F0502020204030204" pitchFamily="34" charset="0"/>
                <a:cs typeface="Calibri" panose="020F0502020204030204" pitchFamily="34" charset="0"/>
              </a:rPr>
              <a:t>14 ganglions</a:t>
            </a:r>
            <a:r>
              <a:rPr lang="fr-FR" sz="1400" kern="100" dirty="0">
                <a:solidFill>
                  <a:srgbClr val="000000"/>
                </a:solidFill>
                <a:effectLst/>
                <a:latin typeface="+mj-lt"/>
                <a:ea typeface="Calibri" panose="020F0502020204030204" pitchFamily="34" charset="0"/>
                <a:cs typeface="Calibri" panose="020F0502020204030204" pitchFamily="34" charset="0"/>
              </a:rPr>
              <a:t>) comprend les ganglions situés en dehors</a:t>
            </a:r>
            <a:r>
              <a:rPr lang="fr-FR" sz="1400" b="1" kern="100" dirty="0">
                <a:solidFill>
                  <a:srgbClr val="000000"/>
                </a:solidFill>
                <a:effectLst/>
                <a:latin typeface="+mj-lt"/>
                <a:ea typeface="Calibri" panose="020F0502020204030204" pitchFamily="34" charset="0"/>
                <a:cs typeface="Calibri" panose="020F0502020204030204" pitchFamily="34" charset="0"/>
              </a:rPr>
              <a:t> </a:t>
            </a:r>
            <a:r>
              <a:rPr lang="fr-FR" sz="1400" kern="100" dirty="0">
                <a:solidFill>
                  <a:srgbClr val="000000"/>
                </a:solidFill>
                <a:effectLst/>
                <a:latin typeface="+mj-lt"/>
                <a:ea typeface="Calibri" panose="020F0502020204030204" pitchFamily="34" charset="0"/>
                <a:cs typeface="Calibri" panose="020F0502020204030204" pitchFamily="34" charset="0"/>
              </a:rPr>
              <a:t>du petit pectoral</a:t>
            </a:r>
            <a:endParaRPr lang="fr-FR" sz="1200" kern="100" dirty="0">
              <a:effectLst/>
              <a:latin typeface="+mj-lt"/>
              <a:ea typeface="Calibri" panose="020F0502020204030204" pitchFamily="34" charset="0"/>
              <a:cs typeface="Times New Roman" panose="02020603050405020304" pitchFamily="18" charset="0"/>
            </a:endParaRPr>
          </a:p>
          <a:p>
            <a:pPr algn="just">
              <a:lnSpc>
                <a:spcPct val="150000"/>
              </a:lnSpc>
              <a:spcAft>
                <a:spcPts val="800"/>
              </a:spcAft>
            </a:pPr>
            <a:r>
              <a:rPr lang="fr-FR" sz="1400" kern="100" dirty="0">
                <a:solidFill>
                  <a:srgbClr val="000000"/>
                </a:solidFill>
                <a:effectLst/>
                <a:latin typeface="+mj-lt"/>
                <a:ea typeface="Calibri" panose="020F0502020204030204" pitchFamily="34" charset="0"/>
                <a:cs typeface="Calibri" panose="020F0502020204030204" pitchFamily="34" charset="0"/>
              </a:rPr>
              <a:t>- </a:t>
            </a:r>
            <a:r>
              <a:rPr lang="fr-FR" sz="1400" b="1" kern="100" dirty="0">
                <a:solidFill>
                  <a:srgbClr val="000000"/>
                </a:solidFill>
                <a:effectLst/>
                <a:latin typeface="+mj-lt"/>
                <a:ea typeface="Calibri" panose="020F0502020204030204" pitchFamily="34" charset="0"/>
                <a:cs typeface="Calibri" panose="020F0502020204030204" pitchFamily="34" charset="0"/>
              </a:rPr>
              <a:t>niveau II </a:t>
            </a:r>
            <a:r>
              <a:rPr lang="fr-FR" sz="1400" kern="100" dirty="0">
                <a:solidFill>
                  <a:srgbClr val="000000"/>
                </a:solidFill>
                <a:effectLst/>
                <a:latin typeface="+mj-lt"/>
                <a:ea typeface="Calibri" panose="020F0502020204030204" pitchFamily="34" charset="0"/>
                <a:cs typeface="Calibri" panose="020F0502020204030204" pitchFamily="34" charset="0"/>
              </a:rPr>
              <a:t>(étage axillaire moyen, environ </a:t>
            </a:r>
            <a:r>
              <a:rPr lang="fr-FR" sz="1400" b="1" kern="100" dirty="0">
                <a:solidFill>
                  <a:srgbClr val="000000"/>
                </a:solidFill>
                <a:effectLst/>
                <a:latin typeface="+mj-lt"/>
                <a:ea typeface="Calibri" panose="020F0502020204030204" pitchFamily="34" charset="0"/>
                <a:cs typeface="Calibri" panose="020F0502020204030204" pitchFamily="34" charset="0"/>
              </a:rPr>
              <a:t>4 ou 5 ganglions</a:t>
            </a:r>
            <a:r>
              <a:rPr lang="fr-FR" sz="1400" kern="100" dirty="0">
                <a:solidFill>
                  <a:srgbClr val="000000"/>
                </a:solidFill>
                <a:effectLst/>
                <a:latin typeface="+mj-lt"/>
                <a:ea typeface="Calibri" panose="020F0502020204030204" pitchFamily="34" charset="0"/>
                <a:cs typeface="Calibri" panose="020F0502020204030204" pitchFamily="34" charset="0"/>
              </a:rPr>
              <a:t>) comprend les ganglions situés derrière</a:t>
            </a:r>
            <a:r>
              <a:rPr lang="fr-FR" sz="1400" b="1" kern="100" dirty="0">
                <a:solidFill>
                  <a:srgbClr val="000000"/>
                </a:solidFill>
                <a:effectLst/>
                <a:latin typeface="+mj-lt"/>
                <a:ea typeface="Calibri" panose="020F0502020204030204" pitchFamily="34" charset="0"/>
                <a:cs typeface="Calibri" panose="020F0502020204030204" pitchFamily="34" charset="0"/>
              </a:rPr>
              <a:t> </a:t>
            </a:r>
            <a:r>
              <a:rPr lang="fr-FR" sz="1400" kern="100" dirty="0">
                <a:solidFill>
                  <a:srgbClr val="000000"/>
                </a:solidFill>
                <a:effectLst/>
                <a:latin typeface="+mj-lt"/>
                <a:ea typeface="Calibri" panose="020F0502020204030204" pitchFamily="34" charset="0"/>
                <a:cs typeface="Calibri" panose="020F0502020204030204" pitchFamily="34" charset="0"/>
              </a:rPr>
              <a:t>le petit pectoral</a:t>
            </a:r>
            <a:endParaRPr lang="fr-FR" sz="1200" kern="100" dirty="0">
              <a:effectLst/>
              <a:latin typeface="+mj-lt"/>
              <a:ea typeface="Calibri" panose="020F0502020204030204" pitchFamily="34" charset="0"/>
              <a:cs typeface="Times New Roman" panose="02020603050405020304" pitchFamily="18" charset="0"/>
            </a:endParaRPr>
          </a:p>
          <a:p>
            <a:r>
              <a:rPr lang="fr-FR" sz="1400" dirty="0">
                <a:solidFill>
                  <a:srgbClr val="000000"/>
                </a:solidFill>
                <a:effectLst/>
                <a:latin typeface="+mj-lt"/>
                <a:ea typeface="Calibri" panose="020F0502020204030204" pitchFamily="34" charset="0"/>
              </a:rPr>
              <a:t>- </a:t>
            </a:r>
            <a:r>
              <a:rPr lang="fr-FR" sz="1400" b="1" dirty="0">
                <a:solidFill>
                  <a:srgbClr val="000000"/>
                </a:solidFill>
                <a:effectLst/>
                <a:latin typeface="+mj-lt"/>
                <a:ea typeface="Calibri" panose="020F0502020204030204" pitchFamily="34" charset="0"/>
              </a:rPr>
              <a:t>niveau III </a:t>
            </a:r>
            <a:r>
              <a:rPr lang="fr-FR" sz="1400" dirty="0">
                <a:solidFill>
                  <a:srgbClr val="000000"/>
                </a:solidFill>
                <a:effectLst/>
                <a:latin typeface="+mj-lt"/>
                <a:ea typeface="Calibri" panose="020F0502020204030204" pitchFamily="34" charset="0"/>
              </a:rPr>
              <a:t>(étage axillaire supérieur ou apical, environ </a:t>
            </a:r>
            <a:r>
              <a:rPr lang="fr-FR" sz="1400" b="1" dirty="0">
                <a:solidFill>
                  <a:srgbClr val="000000"/>
                </a:solidFill>
                <a:effectLst/>
                <a:latin typeface="+mj-lt"/>
                <a:ea typeface="Calibri" panose="020F0502020204030204" pitchFamily="34" charset="0"/>
              </a:rPr>
              <a:t>3 ou 4 ganglions</a:t>
            </a:r>
            <a:r>
              <a:rPr lang="fr-FR" sz="1400" dirty="0">
                <a:solidFill>
                  <a:srgbClr val="000000"/>
                </a:solidFill>
                <a:effectLst/>
                <a:latin typeface="+mj-lt"/>
                <a:ea typeface="Calibri" panose="020F0502020204030204" pitchFamily="34" charset="0"/>
              </a:rPr>
              <a:t>) comprend les ganglions du sommet de l’aisselle situés en dedans du petit pectoral</a:t>
            </a:r>
            <a:r>
              <a:rPr lang="fr-FR" sz="1400" dirty="0">
                <a:effectLst/>
                <a:latin typeface="+mj-lt"/>
              </a:rPr>
              <a:t> </a:t>
            </a:r>
            <a:endParaRPr lang="fr-FR" sz="1400" dirty="0">
              <a:latin typeface="+mj-lt"/>
            </a:endParaRPr>
          </a:p>
        </p:txBody>
      </p:sp>
    </p:spTree>
    <p:extLst>
      <p:ext uri="{BB962C8B-B14F-4D97-AF65-F5344CB8AC3E}">
        <p14:creationId xmlns:p14="http://schemas.microsoft.com/office/powerpoint/2010/main" val="122781836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28688FEB-361A-D017-D784-525C9CFD14DA}"/>
              </a:ext>
            </a:extLst>
          </p:cNvPr>
          <p:cNvSpPr txBox="1"/>
          <p:nvPr/>
        </p:nvSpPr>
        <p:spPr>
          <a:xfrm>
            <a:off x="1" y="0"/>
            <a:ext cx="3051543" cy="584775"/>
          </a:xfrm>
          <a:prstGeom prst="rect">
            <a:avLst/>
          </a:prstGeom>
          <a:solidFill>
            <a:srgbClr val="941651">
              <a:alpha val="58039"/>
            </a:srgbClr>
          </a:solidFill>
        </p:spPr>
        <p:txBody>
          <a:bodyPr wrap="square" rtlCol="0">
            <a:spAutoFit/>
          </a:bodyPr>
          <a:lstStyle/>
          <a:p>
            <a:r>
              <a:rPr lang="fr-FR" sz="3200" dirty="0">
                <a:latin typeface="+mj-lt"/>
              </a:rPr>
              <a:t>La tumorectomie</a:t>
            </a:r>
          </a:p>
        </p:txBody>
      </p:sp>
      <p:sp>
        <p:nvSpPr>
          <p:cNvPr id="3" name="ZoneTexte 2">
            <a:extLst>
              <a:ext uri="{FF2B5EF4-FFF2-40B4-BE49-F238E27FC236}">
                <a16:creationId xmlns:a16="http://schemas.microsoft.com/office/drawing/2014/main" id="{60124A66-E7A0-ACEA-0A80-D8BF37B4F187}"/>
              </a:ext>
            </a:extLst>
          </p:cNvPr>
          <p:cNvSpPr txBox="1"/>
          <p:nvPr/>
        </p:nvSpPr>
        <p:spPr>
          <a:xfrm>
            <a:off x="487325" y="2810756"/>
            <a:ext cx="11217349" cy="3424655"/>
          </a:xfrm>
          <a:prstGeom prst="rect">
            <a:avLst/>
          </a:prstGeom>
          <a:noFill/>
        </p:spPr>
        <p:txBody>
          <a:bodyPr wrap="square">
            <a:spAutoFit/>
          </a:bodyPr>
          <a:lstStyle/>
          <a:p>
            <a:pPr algn="just">
              <a:lnSpc>
                <a:spcPct val="150000"/>
              </a:lnSpc>
              <a:spcAft>
                <a:spcPts val="800"/>
              </a:spcAft>
            </a:pPr>
            <a:endParaRPr lang="fr-FR" sz="1800" kern="0" dirty="0">
              <a:solidFill>
                <a:srgbClr val="000000"/>
              </a:solidFill>
              <a:effectLst/>
              <a:latin typeface="+mj-lt"/>
              <a:ea typeface="Calibri" panose="020F0502020204030204" pitchFamily="34" charset="0"/>
              <a:cs typeface="Times New Roman" panose="02020603050405020304" pitchFamily="18" charset="0"/>
            </a:endParaRPr>
          </a:p>
          <a:p>
            <a:pPr marL="285750" indent="-285750" algn="just">
              <a:lnSpc>
                <a:spcPct val="150000"/>
              </a:lnSpc>
              <a:spcAft>
                <a:spcPts val="800"/>
              </a:spcAft>
              <a:buFont typeface="Wingdings" panose="05000000000000000000" pitchFamily="2" charset="2"/>
              <a:buChar char="à"/>
            </a:pPr>
            <a:r>
              <a:rPr lang="fr-FR" sz="1800" kern="0" dirty="0">
                <a:solidFill>
                  <a:srgbClr val="000000"/>
                </a:solidFill>
                <a:effectLst/>
                <a:latin typeface="+mj-lt"/>
                <a:ea typeface="Calibri" panose="020F0502020204030204" pitchFamily="34" charset="0"/>
                <a:cs typeface="Times New Roman" panose="02020603050405020304" pitchFamily="18" charset="0"/>
              </a:rPr>
              <a:t>Le mamelon est conservé.                  Il y aura systématiquement une radiothérapie ensuite </a:t>
            </a:r>
          </a:p>
          <a:p>
            <a:pPr marL="285750" indent="-285750" algn="just">
              <a:lnSpc>
                <a:spcPct val="150000"/>
              </a:lnSpc>
              <a:spcAft>
                <a:spcPts val="800"/>
              </a:spcAft>
              <a:buFont typeface="Wingdings" panose="05000000000000000000" pitchFamily="2" charset="2"/>
              <a:buChar char="à"/>
            </a:pPr>
            <a:r>
              <a:rPr lang="fr-FR" kern="0" dirty="0">
                <a:solidFill>
                  <a:srgbClr val="000000"/>
                </a:solidFill>
                <a:latin typeface="+mj-lt"/>
                <a:ea typeface="Calibri" panose="020F0502020204030204" pitchFamily="34" charset="0"/>
                <a:cs typeface="Times New Roman" panose="02020603050405020304" pitchFamily="18" charset="0"/>
              </a:rPr>
              <a:t>                                                                Si les berges de la pièce </a:t>
            </a:r>
            <a:r>
              <a:rPr lang="fr-FR" kern="0" dirty="0" err="1">
                <a:solidFill>
                  <a:srgbClr val="000000"/>
                </a:solidFill>
                <a:latin typeface="+mj-lt"/>
                <a:ea typeface="Calibri" panose="020F0502020204030204" pitchFamily="34" charset="0"/>
                <a:cs typeface="Times New Roman" panose="02020603050405020304" pitchFamily="18" charset="0"/>
              </a:rPr>
              <a:t>chir</a:t>
            </a:r>
            <a:r>
              <a:rPr lang="fr-FR" kern="0" dirty="0">
                <a:solidFill>
                  <a:srgbClr val="000000"/>
                </a:solidFill>
                <a:latin typeface="+mj-lt"/>
                <a:ea typeface="Calibri" panose="020F0502020204030204" pitchFamily="34" charset="0"/>
                <a:cs typeface="Times New Roman" panose="02020603050405020304" pitchFamily="18" charset="0"/>
              </a:rPr>
              <a:t> ne sont pas saines à 2mm une reprise est faite</a:t>
            </a:r>
            <a:endParaRPr lang="fr-FR" sz="1800" kern="0" dirty="0">
              <a:solidFill>
                <a:srgbClr val="000000"/>
              </a:solidFill>
              <a:effectLst/>
              <a:latin typeface="+mj-lt"/>
              <a:ea typeface="Calibri" panose="020F0502020204030204" pitchFamily="34" charset="0"/>
              <a:cs typeface="Times New Roman" panose="02020603050405020304" pitchFamily="18" charset="0"/>
            </a:endParaRPr>
          </a:p>
          <a:p>
            <a:pPr algn="just">
              <a:lnSpc>
                <a:spcPct val="150000"/>
              </a:lnSpc>
              <a:spcAft>
                <a:spcPts val="800"/>
              </a:spcAft>
            </a:pPr>
            <a:endParaRPr lang="fr-FR" sz="1600" kern="100" dirty="0">
              <a:effectLst/>
              <a:latin typeface="+mj-lt"/>
              <a:ea typeface="Calibri" panose="020F0502020204030204" pitchFamily="34" charset="0"/>
              <a:cs typeface="Times New Roman" panose="02020603050405020304" pitchFamily="18" charset="0"/>
            </a:endParaRPr>
          </a:p>
          <a:p>
            <a:pPr algn="just">
              <a:lnSpc>
                <a:spcPct val="150000"/>
              </a:lnSpc>
              <a:spcAft>
                <a:spcPts val="800"/>
              </a:spcAft>
            </a:pPr>
            <a:r>
              <a:rPr lang="fr-FR" sz="1800" kern="0" dirty="0">
                <a:solidFill>
                  <a:srgbClr val="000000"/>
                </a:solidFill>
                <a:effectLst/>
                <a:latin typeface="+mj-lt"/>
                <a:ea typeface="Calibri" panose="020F0502020204030204" pitchFamily="34" charset="0"/>
                <a:cs typeface="Times New Roman" panose="02020603050405020304" pitchFamily="18" charset="0"/>
              </a:rPr>
              <a:t>Lors de l'intervention le chirurgien peut laisser en place des petites agrafes métalliques radio opaques qui permettent de retrouver facilement la zone à traiter pour une radiothérapie. </a:t>
            </a:r>
            <a:endParaRPr lang="fr-FR" sz="1600" kern="100" dirty="0">
              <a:effectLst/>
              <a:latin typeface="+mj-lt"/>
              <a:ea typeface="Calibri" panose="020F0502020204030204" pitchFamily="34" charset="0"/>
              <a:cs typeface="Times New Roman" panose="02020603050405020304" pitchFamily="18" charset="0"/>
            </a:endParaRPr>
          </a:p>
          <a:p>
            <a:pPr algn="just">
              <a:lnSpc>
                <a:spcPct val="150000"/>
              </a:lnSpc>
              <a:spcAft>
                <a:spcPts val="800"/>
              </a:spcAft>
            </a:pPr>
            <a:r>
              <a:rPr lang="fr-FR" sz="1800" kern="0" dirty="0">
                <a:solidFill>
                  <a:srgbClr val="000000"/>
                </a:solidFill>
                <a:effectLst/>
                <a:latin typeface="+mj-lt"/>
                <a:ea typeface="Calibri" panose="020F0502020204030204" pitchFamily="34" charset="0"/>
                <a:cs typeface="Times New Roman" panose="02020603050405020304" pitchFamily="18" charset="0"/>
              </a:rPr>
              <a:t>Les ganglions sentinelles sont en général retirés au cours de la même intervention. </a:t>
            </a:r>
            <a:endParaRPr lang="fr-FR" sz="1600" kern="100" dirty="0">
              <a:effectLst/>
              <a:latin typeface="+mj-lt"/>
              <a:ea typeface="Calibri" panose="020F0502020204030204" pitchFamily="34" charset="0"/>
              <a:cs typeface="Times New Roman" panose="02020603050405020304" pitchFamily="18" charset="0"/>
            </a:endParaRPr>
          </a:p>
        </p:txBody>
      </p:sp>
      <p:sp>
        <p:nvSpPr>
          <p:cNvPr id="6" name="ZoneTexte 5">
            <a:extLst>
              <a:ext uri="{FF2B5EF4-FFF2-40B4-BE49-F238E27FC236}">
                <a16:creationId xmlns:a16="http://schemas.microsoft.com/office/drawing/2014/main" id="{D4DCB7C8-6E21-B65C-039E-96579B134054}"/>
              </a:ext>
            </a:extLst>
          </p:cNvPr>
          <p:cNvSpPr txBox="1"/>
          <p:nvPr/>
        </p:nvSpPr>
        <p:spPr>
          <a:xfrm>
            <a:off x="1376915" y="1195502"/>
            <a:ext cx="8755913" cy="1398460"/>
          </a:xfrm>
          <a:prstGeom prst="rect">
            <a:avLst/>
          </a:prstGeom>
          <a:noFill/>
          <a:ln>
            <a:solidFill>
              <a:schemeClr val="bg1">
                <a:lumMod val="65000"/>
              </a:schemeClr>
            </a:solidFill>
          </a:ln>
        </p:spPr>
        <p:txBody>
          <a:bodyPr wrap="square">
            <a:spAutoFit/>
          </a:bodyPr>
          <a:lstStyle/>
          <a:p>
            <a:pPr algn="just">
              <a:lnSpc>
                <a:spcPct val="150000"/>
              </a:lnSpc>
              <a:spcAft>
                <a:spcPts val="800"/>
              </a:spcAft>
            </a:pPr>
            <a:r>
              <a:rPr lang="fr-FR" sz="1800" kern="0" dirty="0">
                <a:solidFill>
                  <a:srgbClr val="000000"/>
                </a:solidFill>
                <a:effectLst/>
                <a:latin typeface="+mj-lt"/>
                <a:ea typeface="Calibri" panose="020F0502020204030204" pitchFamily="34" charset="0"/>
                <a:cs typeface="Times New Roman" panose="02020603050405020304" pitchFamily="18" charset="0"/>
              </a:rPr>
              <a:t>La chirurgie mammaire conservatrice   </a:t>
            </a:r>
            <a:endParaRPr lang="fr-FR" sz="1600" kern="100" dirty="0">
              <a:effectLst/>
              <a:latin typeface="+mj-lt"/>
              <a:ea typeface="Calibri" panose="020F0502020204030204" pitchFamily="34" charset="0"/>
              <a:cs typeface="Times New Roman" panose="02020603050405020304" pitchFamily="18" charset="0"/>
            </a:endParaRPr>
          </a:p>
          <a:p>
            <a:pPr algn="just">
              <a:lnSpc>
                <a:spcPct val="150000"/>
              </a:lnSpc>
              <a:spcAft>
                <a:spcPts val="800"/>
              </a:spcAft>
            </a:pPr>
            <a:r>
              <a:rPr lang="fr-FR" sz="1800" kern="0" dirty="0">
                <a:solidFill>
                  <a:srgbClr val="000000"/>
                </a:solidFill>
                <a:effectLst/>
                <a:latin typeface="+mj-lt"/>
                <a:ea typeface="Calibri" panose="020F0502020204030204" pitchFamily="34" charset="0"/>
                <a:cs typeface="Times New Roman" panose="02020603050405020304" pitchFamily="18" charset="0"/>
              </a:rPr>
              <a:t>On situe la tumeur dans le cadran dans lequel elle est, le sein est divisé en 4/4 supéro-externe, supéro-interne, inféro-externe, inféro-interne, le dessous est le sillon mammaire.</a:t>
            </a:r>
            <a:endParaRPr lang="fr-FR" sz="1600" kern="100" dirty="0">
              <a:effectLst/>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3716486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9FFEBEE9-CD88-B63F-6F6E-AEC529E6050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09738" y="892525"/>
            <a:ext cx="3805238" cy="5073651"/>
          </a:xfrm>
          <a:prstGeom prst="rect">
            <a:avLst/>
          </a:prstGeom>
          <a:noFill/>
        </p:spPr>
      </p:pic>
      <p:pic>
        <p:nvPicPr>
          <p:cNvPr id="5" name="Image 4" descr="Une image contenant personne, Chair, peau, veine&#10;&#10;Description générée automatiquement">
            <a:extLst>
              <a:ext uri="{FF2B5EF4-FFF2-40B4-BE49-F238E27FC236}">
                <a16:creationId xmlns:a16="http://schemas.microsoft.com/office/drawing/2014/main" id="{1A2A039B-BB29-BE8E-8549-ED4830A864D1}"/>
              </a:ext>
            </a:extLst>
          </p:cNvPr>
          <p:cNvPicPr>
            <a:picLocks noChangeAspect="1"/>
          </p:cNvPicPr>
          <p:nvPr/>
        </p:nvPicPr>
        <p:blipFill>
          <a:blip r:embed="rId3"/>
          <a:stretch>
            <a:fillRect/>
          </a:stretch>
        </p:blipFill>
        <p:spPr>
          <a:xfrm>
            <a:off x="7175609" y="892174"/>
            <a:ext cx="3805237" cy="5074002"/>
          </a:xfrm>
          <a:prstGeom prst="rect">
            <a:avLst/>
          </a:prstGeom>
        </p:spPr>
      </p:pic>
      <p:sp>
        <p:nvSpPr>
          <p:cNvPr id="7" name="ZoneTexte 6">
            <a:extLst>
              <a:ext uri="{FF2B5EF4-FFF2-40B4-BE49-F238E27FC236}">
                <a16:creationId xmlns:a16="http://schemas.microsoft.com/office/drawing/2014/main" id="{2399C3F7-5431-AE7C-22B4-9E6C4076BD73}"/>
              </a:ext>
            </a:extLst>
          </p:cNvPr>
          <p:cNvSpPr txBox="1"/>
          <p:nvPr/>
        </p:nvSpPr>
        <p:spPr>
          <a:xfrm>
            <a:off x="1" y="0"/>
            <a:ext cx="2881422" cy="584775"/>
          </a:xfrm>
          <a:prstGeom prst="rect">
            <a:avLst/>
          </a:prstGeom>
          <a:solidFill>
            <a:srgbClr val="941651">
              <a:alpha val="58039"/>
            </a:srgbClr>
          </a:solidFill>
        </p:spPr>
        <p:txBody>
          <a:bodyPr wrap="square" rtlCol="0">
            <a:spAutoFit/>
          </a:bodyPr>
          <a:lstStyle/>
          <a:p>
            <a:r>
              <a:rPr lang="fr-FR" sz="3200" dirty="0">
                <a:latin typeface="+mj-lt"/>
              </a:rPr>
              <a:t>Post opératoire</a:t>
            </a:r>
          </a:p>
        </p:txBody>
      </p:sp>
    </p:spTree>
    <p:extLst>
      <p:ext uri="{BB962C8B-B14F-4D97-AF65-F5344CB8AC3E}">
        <p14:creationId xmlns:p14="http://schemas.microsoft.com/office/powerpoint/2010/main" val="27143522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28688FEB-361A-D017-D784-525C9CFD14DA}"/>
              </a:ext>
            </a:extLst>
          </p:cNvPr>
          <p:cNvSpPr txBox="1"/>
          <p:nvPr/>
        </p:nvSpPr>
        <p:spPr>
          <a:xfrm>
            <a:off x="1" y="0"/>
            <a:ext cx="2881422" cy="584775"/>
          </a:xfrm>
          <a:prstGeom prst="rect">
            <a:avLst/>
          </a:prstGeom>
          <a:solidFill>
            <a:srgbClr val="941651">
              <a:alpha val="58039"/>
            </a:srgbClr>
          </a:solidFill>
        </p:spPr>
        <p:txBody>
          <a:bodyPr wrap="square" rtlCol="0">
            <a:spAutoFit/>
          </a:bodyPr>
          <a:lstStyle/>
          <a:p>
            <a:r>
              <a:rPr lang="fr-FR" sz="3200" dirty="0">
                <a:latin typeface="+mj-lt"/>
              </a:rPr>
              <a:t>La mastectomie</a:t>
            </a:r>
          </a:p>
        </p:txBody>
      </p:sp>
      <p:sp>
        <p:nvSpPr>
          <p:cNvPr id="3" name="ZoneTexte 2">
            <a:extLst>
              <a:ext uri="{FF2B5EF4-FFF2-40B4-BE49-F238E27FC236}">
                <a16:creationId xmlns:a16="http://schemas.microsoft.com/office/drawing/2014/main" id="{BF0AE556-862F-54A1-E1F2-BE577D5B7BA2}"/>
              </a:ext>
            </a:extLst>
          </p:cNvPr>
          <p:cNvSpPr txBox="1"/>
          <p:nvPr/>
        </p:nvSpPr>
        <p:spPr>
          <a:xfrm>
            <a:off x="529856" y="2924308"/>
            <a:ext cx="11344939" cy="3810723"/>
          </a:xfrm>
          <a:prstGeom prst="rect">
            <a:avLst/>
          </a:prstGeom>
          <a:noFill/>
        </p:spPr>
        <p:txBody>
          <a:bodyPr wrap="square">
            <a:spAutoFit/>
          </a:bodyPr>
          <a:lstStyle/>
          <a:p>
            <a:pPr algn="just">
              <a:lnSpc>
                <a:spcPct val="150000"/>
              </a:lnSpc>
            </a:pPr>
            <a:endParaRPr lang="fr-FR" kern="0" dirty="0">
              <a:solidFill>
                <a:srgbClr val="000000"/>
              </a:solidFill>
              <a:latin typeface="+mj-lt"/>
              <a:ea typeface="Calibri" panose="020F0502020204030204" pitchFamily="34" charset="0"/>
              <a:cs typeface="Times New Roman" panose="02020603050405020304" pitchFamily="18" charset="0"/>
            </a:endParaRPr>
          </a:p>
          <a:p>
            <a:pPr algn="just">
              <a:lnSpc>
                <a:spcPct val="150000"/>
              </a:lnSpc>
            </a:pPr>
            <a:endParaRPr lang="fr-FR" sz="1600" kern="100" dirty="0">
              <a:effectLst/>
              <a:latin typeface="+mj-lt"/>
              <a:ea typeface="Calibri" panose="020F0502020204030204" pitchFamily="34" charset="0"/>
              <a:cs typeface="Times New Roman" panose="02020603050405020304" pitchFamily="18" charset="0"/>
            </a:endParaRPr>
          </a:p>
          <a:p>
            <a:pPr algn="just">
              <a:lnSpc>
                <a:spcPct val="150000"/>
              </a:lnSpc>
            </a:pPr>
            <a:r>
              <a:rPr lang="fr-FR" sz="1800" kern="0" dirty="0">
                <a:solidFill>
                  <a:srgbClr val="000000"/>
                </a:solidFill>
                <a:effectLst/>
                <a:latin typeface="+mj-lt"/>
                <a:ea typeface="Calibri" panose="020F0502020204030204" pitchFamily="34" charset="0"/>
                <a:cs typeface="Times New Roman" panose="02020603050405020304" pitchFamily="18" charset="0"/>
              </a:rPr>
              <a:t>On peut proposer une reconstruction immédiate si une radiothérapie n’est pas proposée ou si la tumeur n’est pas trop grosse </a:t>
            </a:r>
            <a:endParaRPr lang="fr-FR" sz="1600" kern="100" dirty="0">
              <a:effectLst/>
              <a:latin typeface="+mj-lt"/>
              <a:ea typeface="Calibri" panose="020F0502020204030204" pitchFamily="34" charset="0"/>
              <a:cs typeface="Times New Roman" panose="02020603050405020304" pitchFamily="18" charset="0"/>
            </a:endParaRPr>
          </a:p>
          <a:p>
            <a:pPr algn="just">
              <a:lnSpc>
                <a:spcPct val="150000"/>
              </a:lnSpc>
            </a:pPr>
            <a:r>
              <a:rPr lang="fr-FR" sz="1800" kern="0" dirty="0">
                <a:solidFill>
                  <a:srgbClr val="000000"/>
                </a:solidFill>
                <a:effectLst/>
                <a:latin typeface="+mj-lt"/>
                <a:ea typeface="Calibri" panose="020F0502020204030204" pitchFamily="34" charset="0"/>
                <a:cs typeface="Times New Roman" panose="02020603050405020304" pitchFamily="18" charset="0"/>
              </a:rPr>
              <a:t>De plus en plus, on propose reconstruction immédiate alors que la radiothérapie est prévue. </a:t>
            </a:r>
            <a:endParaRPr lang="fr-FR" sz="1600" kern="100" dirty="0">
              <a:effectLst/>
              <a:latin typeface="+mj-lt"/>
              <a:ea typeface="Calibri" panose="020F0502020204030204" pitchFamily="34" charset="0"/>
              <a:cs typeface="Times New Roman" panose="02020603050405020304" pitchFamily="18" charset="0"/>
            </a:endParaRPr>
          </a:p>
          <a:p>
            <a:pPr algn="just">
              <a:lnSpc>
                <a:spcPct val="150000"/>
              </a:lnSpc>
            </a:pPr>
            <a:r>
              <a:rPr lang="fr-FR" sz="1800" kern="0" dirty="0">
                <a:solidFill>
                  <a:srgbClr val="000000"/>
                </a:solidFill>
                <a:effectLst/>
                <a:latin typeface="+mj-lt"/>
                <a:ea typeface="Calibri" panose="020F0502020204030204" pitchFamily="34" charset="0"/>
                <a:cs typeface="Times New Roman" panose="02020603050405020304" pitchFamily="18" charset="0"/>
              </a:rPr>
              <a:t>Le problème </a:t>
            </a:r>
            <a:r>
              <a:rPr lang="fr-FR" kern="0" dirty="0">
                <a:solidFill>
                  <a:srgbClr val="000000"/>
                </a:solidFill>
                <a:latin typeface="+mj-lt"/>
                <a:ea typeface="Calibri" panose="020F0502020204030204" pitchFamily="34" charset="0"/>
                <a:cs typeface="Times New Roman" panose="02020603050405020304" pitchFamily="18" charset="0"/>
              </a:rPr>
              <a:t>est que souvent, il y a</a:t>
            </a:r>
            <a:r>
              <a:rPr lang="fr-FR" sz="1800" kern="0" dirty="0">
                <a:solidFill>
                  <a:srgbClr val="000000"/>
                </a:solidFill>
                <a:effectLst/>
                <a:latin typeface="+mj-lt"/>
                <a:ea typeface="Calibri" panose="020F0502020204030204" pitchFamily="34" charset="0"/>
                <a:cs typeface="Times New Roman" panose="02020603050405020304" pitchFamily="18" charset="0"/>
              </a:rPr>
              <a:t> fibrose de l’enveloppe et donc coque nécessitant une reprise chirurgie 12 à 18 mois après la fin des traitements.</a:t>
            </a:r>
            <a:endParaRPr lang="fr-FR" sz="1600" kern="100" dirty="0">
              <a:effectLst/>
              <a:latin typeface="+mj-lt"/>
              <a:ea typeface="Calibri" panose="020F0502020204030204" pitchFamily="34" charset="0"/>
              <a:cs typeface="Times New Roman" panose="02020603050405020304" pitchFamily="18" charset="0"/>
            </a:endParaRPr>
          </a:p>
          <a:p>
            <a:pPr algn="ctr">
              <a:lnSpc>
                <a:spcPct val="150000"/>
              </a:lnSpc>
            </a:pPr>
            <a:r>
              <a:rPr lang="fr-FR" sz="1800" b="1" kern="0" dirty="0">
                <a:solidFill>
                  <a:srgbClr val="941651"/>
                </a:solidFill>
                <a:effectLst/>
                <a:latin typeface="+mj-lt"/>
                <a:ea typeface="Calibri" panose="020F0502020204030204" pitchFamily="34" charset="0"/>
                <a:cs typeface="Times New Roman" panose="02020603050405020304" pitchFamily="18" charset="0"/>
              </a:rPr>
              <a:t> Mais se pose alors le problème psy, la période de deuil du vrai sein n’existe pas </a:t>
            </a:r>
            <a:endParaRPr lang="fr-FR" sz="1600" b="1" kern="100" dirty="0">
              <a:solidFill>
                <a:srgbClr val="941651"/>
              </a:solidFill>
              <a:effectLst/>
              <a:latin typeface="+mj-lt"/>
              <a:ea typeface="Calibri" panose="020F0502020204030204" pitchFamily="34" charset="0"/>
              <a:cs typeface="Times New Roman" panose="02020603050405020304" pitchFamily="18" charset="0"/>
            </a:endParaRPr>
          </a:p>
          <a:p>
            <a:pPr>
              <a:lnSpc>
                <a:spcPct val="107000"/>
              </a:lnSpc>
            </a:pPr>
            <a:r>
              <a:rPr lang="fr-FR" sz="2800" kern="100" dirty="0">
                <a:effectLst/>
                <a:latin typeface="+mj-lt"/>
                <a:ea typeface="Calibri" panose="020F0502020204030204" pitchFamily="34" charset="0"/>
                <a:cs typeface="Times New Roman" panose="02020603050405020304" pitchFamily="18" charset="0"/>
              </a:rPr>
              <a:t> </a:t>
            </a:r>
            <a:endParaRPr lang="fr-FR" sz="1600" kern="100" dirty="0">
              <a:effectLst/>
              <a:latin typeface="+mj-lt"/>
              <a:ea typeface="Calibri" panose="020F0502020204030204" pitchFamily="34" charset="0"/>
              <a:cs typeface="Times New Roman" panose="02020603050405020304" pitchFamily="18" charset="0"/>
            </a:endParaRPr>
          </a:p>
        </p:txBody>
      </p:sp>
      <p:sp>
        <p:nvSpPr>
          <p:cNvPr id="6" name="ZoneTexte 5">
            <a:extLst>
              <a:ext uri="{FF2B5EF4-FFF2-40B4-BE49-F238E27FC236}">
                <a16:creationId xmlns:a16="http://schemas.microsoft.com/office/drawing/2014/main" id="{8036B964-1852-CE20-BCC7-AAB134CDD787}"/>
              </a:ext>
            </a:extLst>
          </p:cNvPr>
          <p:cNvSpPr txBox="1"/>
          <p:nvPr/>
        </p:nvSpPr>
        <p:spPr>
          <a:xfrm>
            <a:off x="731875" y="1402786"/>
            <a:ext cx="6177516" cy="2126864"/>
          </a:xfrm>
          <a:prstGeom prst="rect">
            <a:avLst/>
          </a:prstGeom>
          <a:noFill/>
          <a:ln>
            <a:solidFill>
              <a:schemeClr val="bg1">
                <a:lumMod val="65000"/>
              </a:schemeClr>
            </a:solidFill>
          </a:ln>
        </p:spPr>
        <p:txBody>
          <a:bodyPr wrap="square">
            <a:spAutoFit/>
          </a:bodyPr>
          <a:lstStyle/>
          <a:p>
            <a:pPr algn="just">
              <a:lnSpc>
                <a:spcPct val="150000"/>
              </a:lnSpc>
            </a:pPr>
            <a:r>
              <a:rPr lang="fr-FR" sz="1800" kern="0" dirty="0">
                <a:solidFill>
                  <a:srgbClr val="000000"/>
                </a:solidFill>
                <a:effectLst/>
                <a:latin typeface="+mj-lt"/>
                <a:ea typeface="Calibri" panose="020F0502020204030204" pitchFamily="34" charset="0"/>
                <a:cs typeface="Times New Roman" panose="02020603050405020304" pitchFamily="18" charset="0"/>
              </a:rPr>
              <a:t>Indication :</a:t>
            </a:r>
            <a:endParaRPr lang="fr-FR" sz="1600" kern="100" dirty="0">
              <a:effectLst/>
              <a:latin typeface="+mj-lt"/>
              <a:ea typeface="Calibri" panose="020F0502020204030204" pitchFamily="34" charset="0"/>
              <a:cs typeface="Times New Roman" panose="02020603050405020304" pitchFamily="18" charset="0"/>
            </a:endParaRPr>
          </a:p>
          <a:p>
            <a:pPr marL="342900" lvl="0" indent="-342900" algn="just">
              <a:lnSpc>
                <a:spcPct val="150000"/>
              </a:lnSpc>
              <a:buFont typeface="Symbol" pitchFamily="2" charset="2"/>
              <a:buChar char=""/>
            </a:pPr>
            <a:r>
              <a:rPr lang="fr-FR" sz="1800" kern="0" dirty="0">
                <a:solidFill>
                  <a:srgbClr val="000000"/>
                </a:solidFill>
                <a:effectLst/>
                <a:latin typeface="+mj-lt"/>
                <a:ea typeface="Calibri" panose="020F0502020204030204" pitchFamily="34" charset="0"/>
                <a:cs typeface="Times New Roman" panose="02020603050405020304" pitchFamily="18" charset="0"/>
              </a:rPr>
              <a:t>Tumeur trop volumineuse : multicentrique</a:t>
            </a:r>
            <a:endParaRPr lang="fr-FR" sz="1600" kern="100" dirty="0">
              <a:effectLst/>
              <a:latin typeface="+mj-lt"/>
              <a:ea typeface="Calibri" panose="020F0502020204030204" pitchFamily="34" charset="0"/>
              <a:cs typeface="Times New Roman" panose="02020603050405020304" pitchFamily="18" charset="0"/>
            </a:endParaRPr>
          </a:p>
          <a:p>
            <a:pPr marL="342900" indent="-342900" algn="just">
              <a:lnSpc>
                <a:spcPct val="150000"/>
              </a:lnSpc>
              <a:buFont typeface="Symbol" pitchFamily="2" charset="2"/>
              <a:buChar char=""/>
            </a:pPr>
            <a:r>
              <a:rPr lang="fr-FR" kern="0" dirty="0">
                <a:solidFill>
                  <a:srgbClr val="000000"/>
                </a:solidFill>
                <a:latin typeface="+mj-lt"/>
                <a:ea typeface="Calibri" panose="020F0502020204030204" pitchFamily="34" charset="0"/>
                <a:cs typeface="Times New Roman" panose="02020603050405020304" pitchFamily="18" charset="0"/>
              </a:rPr>
              <a:t>Forme ou localisation rendant impossible une chirurgie conservatrice </a:t>
            </a:r>
          </a:p>
          <a:p>
            <a:pPr marL="342900" lvl="0" indent="-342900" algn="just">
              <a:lnSpc>
                <a:spcPct val="150000"/>
              </a:lnSpc>
              <a:buFont typeface="Symbol" pitchFamily="2" charset="2"/>
              <a:buChar char=""/>
            </a:pPr>
            <a:r>
              <a:rPr lang="fr-FR" sz="1800" kern="0" dirty="0">
                <a:solidFill>
                  <a:srgbClr val="000000"/>
                </a:solidFill>
                <a:effectLst/>
                <a:latin typeface="+mj-lt"/>
                <a:ea typeface="Calibri" panose="020F0502020204030204" pitchFamily="34" charset="0"/>
                <a:cs typeface="Times New Roman" panose="02020603050405020304" pitchFamily="18" charset="0"/>
              </a:rPr>
              <a:t>Plusieurs tumeurs : multifocal</a:t>
            </a:r>
            <a:endParaRPr lang="fr-FR" sz="1600" kern="100" dirty="0">
              <a:effectLst/>
              <a:latin typeface="+mj-lt"/>
              <a:ea typeface="Calibri" panose="020F0502020204030204" pitchFamily="34" charset="0"/>
              <a:cs typeface="Times New Roman" panose="02020603050405020304" pitchFamily="18" charset="0"/>
            </a:endParaRPr>
          </a:p>
        </p:txBody>
      </p:sp>
      <p:sp>
        <p:nvSpPr>
          <p:cNvPr id="7" name="ZoneTexte 6">
            <a:extLst>
              <a:ext uri="{FF2B5EF4-FFF2-40B4-BE49-F238E27FC236}">
                <a16:creationId xmlns:a16="http://schemas.microsoft.com/office/drawing/2014/main" id="{9D4A4AB7-917B-3589-489E-9452A3685DDB}"/>
              </a:ext>
            </a:extLst>
          </p:cNvPr>
          <p:cNvSpPr txBox="1"/>
          <p:nvPr/>
        </p:nvSpPr>
        <p:spPr>
          <a:xfrm>
            <a:off x="7391399" y="1034142"/>
            <a:ext cx="4169229" cy="2031325"/>
          </a:xfrm>
          <a:prstGeom prst="rect">
            <a:avLst/>
          </a:prstGeom>
          <a:noFill/>
        </p:spPr>
        <p:txBody>
          <a:bodyPr wrap="square" rtlCol="0">
            <a:spAutoFit/>
          </a:bodyPr>
          <a:lstStyle/>
          <a:p>
            <a:r>
              <a:rPr lang="fr-FR" sz="1800" kern="0" dirty="0">
                <a:solidFill>
                  <a:srgbClr val="000000"/>
                </a:solidFill>
                <a:effectLst/>
                <a:latin typeface="+mj-lt"/>
                <a:ea typeface="Calibri" panose="020F0502020204030204" pitchFamily="34" charset="0"/>
                <a:cs typeface="Times New Roman" panose="02020603050405020304" pitchFamily="18" charset="0"/>
              </a:rPr>
              <a:t>Chirurgie mammaire non conservatrice on enlève le sein dans son intégralité  </a:t>
            </a:r>
            <a:r>
              <a:rPr lang="fr-FR" sz="1800" kern="0" dirty="0" err="1">
                <a:solidFill>
                  <a:srgbClr val="000000"/>
                </a:solidFill>
                <a:effectLst/>
                <a:latin typeface="+mj-lt"/>
                <a:ea typeface="Calibri" panose="020F0502020204030204" pitchFamily="34" charset="0"/>
                <a:cs typeface="Times New Roman" panose="02020603050405020304" pitchFamily="18" charset="0"/>
              </a:rPr>
              <a:t>mammelon</a:t>
            </a:r>
            <a:r>
              <a:rPr lang="fr-FR" sz="1800" kern="0" dirty="0">
                <a:solidFill>
                  <a:srgbClr val="000000"/>
                </a:solidFill>
                <a:effectLst/>
                <a:latin typeface="+mj-lt"/>
                <a:ea typeface="Calibri" panose="020F0502020204030204" pitchFamily="34" charset="0"/>
                <a:cs typeface="Times New Roman" panose="02020603050405020304" pitchFamily="18" charset="0"/>
              </a:rPr>
              <a:t> et revêtement musculaire</a:t>
            </a:r>
          </a:p>
          <a:p>
            <a:r>
              <a:rPr lang="fr-FR" sz="1800" kern="0" dirty="0">
                <a:solidFill>
                  <a:srgbClr val="000000"/>
                </a:solidFill>
                <a:effectLst/>
                <a:latin typeface="+mj-lt"/>
                <a:ea typeface="Calibri" panose="020F0502020204030204" pitchFamily="34" charset="0"/>
                <a:cs typeface="Times New Roman" panose="02020603050405020304" pitchFamily="18" charset="0"/>
              </a:rPr>
              <a:t> (fascia du pectoral)</a:t>
            </a:r>
          </a:p>
          <a:p>
            <a:endParaRPr lang="fr-FR" sz="1800" kern="0" dirty="0">
              <a:solidFill>
                <a:srgbClr val="000000"/>
              </a:solidFill>
              <a:effectLst/>
              <a:latin typeface="+mj-lt"/>
              <a:ea typeface="Calibri" panose="020F0502020204030204" pitchFamily="34" charset="0"/>
              <a:cs typeface="Times New Roman" panose="02020603050405020304" pitchFamily="18" charset="0"/>
            </a:endParaRPr>
          </a:p>
          <a:p>
            <a:endParaRPr lang="fr-FR" sz="1800" kern="0" dirty="0">
              <a:solidFill>
                <a:srgbClr val="000000"/>
              </a:solidFill>
              <a:effectLst/>
              <a:latin typeface="+mj-lt"/>
              <a:ea typeface="Calibri" panose="020F0502020204030204" pitchFamily="34" charset="0"/>
              <a:cs typeface="Times New Roman" panose="02020603050405020304" pitchFamily="18" charset="0"/>
            </a:endParaRPr>
          </a:p>
          <a:p>
            <a:endParaRPr lang="fr-FR" dirty="0"/>
          </a:p>
        </p:txBody>
      </p:sp>
    </p:spTree>
    <p:extLst>
      <p:ext uri="{BB962C8B-B14F-4D97-AF65-F5344CB8AC3E}">
        <p14:creationId xmlns:p14="http://schemas.microsoft.com/office/powerpoint/2010/main" val="38743274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28688FEB-361A-D017-D784-525C9CFD14DA}"/>
              </a:ext>
            </a:extLst>
          </p:cNvPr>
          <p:cNvSpPr txBox="1"/>
          <p:nvPr/>
        </p:nvSpPr>
        <p:spPr>
          <a:xfrm>
            <a:off x="0" y="0"/>
            <a:ext cx="3083442" cy="584775"/>
          </a:xfrm>
          <a:prstGeom prst="rect">
            <a:avLst/>
          </a:prstGeom>
          <a:solidFill>
            <a:srgbClr val="941651">
              <a:alpha val="58039"/>
            </a:srgbClr>
          </a:solidFill>
        </p:spPr>
        <p:txBody>
          <a:bodyPr wrap="square" rtlCol="0">
            <a:spAutoFit/>
          </a:bodyPr>
          <a:lstStyle/>
          <a:p>
            <a:r>
              <a:rPr lang="fr-FR" sz="3200" dirty="0">
                <a:latin typeface="+mj-lt"/>
              </a:rPr>
              <a:t>Anatomie du sein</a:t>
            </a:r>
          </a:p>
        </p:txBody>
      </p:sp>
      <p:pic>
        <p:nvPicPr>
          <p:cNvPr id="5" name="Image 4">
            <a:extLst>
              <a:ext uri="{FF2B5EF4-FFF2-40B4-BE49-F238E27FC236}">
                <a16:creationId xmlns:a16="http://schemas.microsoft.com/office/drawing/2014/main" id="{496478D0-FDBB-5B03-950F-B865D958DC8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803190"/>
            <a:ext cx="5251620" cy="5251620"/>
          </a:xfrm>
          <a:prstGeom prst="rect">
            <a:avLst/>
          </a:prstGeom>
          <a:noFill/>
          <a:ln>
            <a:solidFill>
              <a:sysClr val="windowText" lastClr="000000"/>
            </a:solidFill>
          </a:ln>
        </p:spPr>
      </p:pic>
      <p:sp>
        <p:nvSpPr>
          <p:cNvPr id="6" name="ZoneTexte 5">
            <a:extLst>
              <a:ext uri="{FF2B5EF4-FFF2-40B4-BE49-F238E27FC236}">
                <a16:creationId xmlns:a16="http://schemas.microsoft.com/office/drawing/2014/main" id="{35377C4C-4C54-78ED-41B6-5C40CE7F2E4E}"/>
              </a:ext>
            </a:extLst>
          </p:cNvPr>
          <p:cNvSpPr txBox="1"/>
          <p:nvPr/>
        </p:nvSpPr>
        <p:spPr>
          <a:xfrm>
            <a:off x="1275907" y="1999922"/>
            <a:ext cx="3338671" cy="3355919"/>
          </a:xfrm>
          <a:prstGeom prst="rect">
            <a:avLst/>
          </a:prstGeom>
          <a:noFill/>
        </p:spPr>
        <p:txBody>
          <a:bodyPr wrap="none" rtlCol="0">
            <a:spAutoFit/>
          </a:bodyPr>
          <a:lstStyle/>
          <a:p>
            <a:pPr>
              <a:lnSpc>
                <a:spcPct val="107000"/>
              </a:lnSpc>
              <a:spcAft>
                <a:spcPts val="800"/>
              </a:spcAft>
            </a:pPr>
            <a:r>
              <a:rPr lang="fr-FR" sz="2400" b="1" u="sng" kern="100" dirty="0">
                <a:effectLst/>
                <a:latin typeface="+mj-lt"/>
                <a:ea typeface="Calibri" panose="020F0502020204030204" pitchFamily="34" charset="0"/>
                <a:cs typeface="Times New Roman" panose="02020603050405020304" pitchFamily="18" charset="0"/>
              </a:rPr>
              <a:t>La glande mammaire </a:t>
            </a:r>
            <a:r>
              <a:rPr lang="fr-FR" sz="2400" kern="100" dirty="0">
                <a:effectLst/>
                <a:latin typeface="+mj-lt"/>
                <a:ea typeface="Calibri" panose="020F0502020204030204" pitchFamily="34" charset="0"/>
                <a:cs typeface="Times New Roman" panose="02020603050405020304" pitchFamily="18" charset="0"/>
              </a:rPr>
              <a:t>: </a:t>
            </a:r>
          </a:p>
          <a:p>
            <a:pPr>
              <a:lnSpc>
                <a:spcPct val="107000"/>
              </a:lnSpc>
              <a:spcAft>
                <a:spcPts val="800"/>
              </a:spcAft>
            </a:pPr>
            <a:r>
              <a:rPr lang="fr-FR" sz="2400" kern="100" dirty="0">
                <a:effectLst/>
                <a:latin typeface="+mj-lt"/>
                <a:ea typeface="Calibri" panose="020F0502020204030204" pitchFamily="34" charset="0"/>
                <a:cs typeface="Times New Roman" panose="02020603050405020304" pitchFamily="18" charset="0"/>
              </a:rPr>
              <a:t>➝Tissu graisseux</a:t>
            </a:r>
          </a:p>
          <a:p>
            <a:pPr>
              <a:lnSpc>
                <a:spcPct val="107000"/>
              </a:lnSpc>
              <a:spcAft>
                <a:spcPts val="800"/>
              </a:spcAft>
            </a:pPr>
            <a:r>
              <a:rPr lang="fr-FR" sz="2400" kern="100" dirty="0">
                <a:effectLst/>
                <a:latin typeface="+mj-lt"/>
                <a:ea typeface="Calibri" panose="020F0502020204030204" pitchFamily="34" charset="0"/>
                <a:cs typeface="Times New Roman" panose="02020603050405020304" pitchFamily="18" charset="0"/>
              </a:rPr>
              <a:t>➝ Lobes </a:t>
            </a:r>
          </a:p>
          <a:p>
            <a:pPr>
              <a:lnSpc>
                <a:spcPct val="107000"/>
              </a:lnSpc>
              <a:spcAft>
                <a:spcPts val="800"/>
              </a:spcAft>
            </a:pPr>
            <a:r>
              <a:rPr lang="fr-FR" sz="2400" kern="100" dirty="0">
                <a:effectLst/>
                <a:latin typeface="+mj-lt"/>
                <a:ea typeface="Calibri" panose="020F0502020204030204" pitchFamily="34" charset="0"/>
                <a:cs typeface="Times New Roman" panose="02020603050405020304" pitchFamily="18" charset="0"/>
              </a:rPr>
              <a:t>➝ Lobules </a:t>
            </a:r>
          </a:p>
          <a:p>
            <a:pPr>
              <a:lnSpc>
                <a:spcPct val="107000"/>
              </a:lnSpc>
              <a:spcAft>
                <a:spcPts val="800"/>
              </a:spcAft>
            </a:pPr>
            <a:r>
              <a:rPr lang="fr-FR" sz="2400" kern="100" dirty="0">
                <a:latin typeface="+mj-lt"/>
                <a:ea typeface="Calibri" panose="020F0502020204030204" pitchFamily="34" charset="0"/>
                <a:cs typeface="Times New Roman" panose="02020603050405020304" pitchFamily="18" charset="0"/>
              </a:rPr>
              <a:t>      Alvéoles</a:t>
            </a:r>
            <a:endParaRPr lang="fr-FR" sz="2400" kern="100" dirty="0">
              <a:effectLst/>
              <a:latin typeface="+mj-lt"/>
              <a:ea typeface="Calibri" panose="020F0502020204030204" pitchFamily="34" charset="0"/>
              <a:cs typeface="Times New Roman" panose="02020603050405020304" pitchFamily="18" charset="0"/>
            </a:endParaRPr>
          </a:p>
          <a:p>
            <a:pPr>
              <a:lnSpc>
                <a:spcPct val="107000"/>
              </a:lnSpc>
              <a:spcAft>
                <a:spcPts val="800"/>
              </a:spcAft>
            </a:pPr>
            <a:r>
              <a:rPr lang="fr-FR" sz="2400" kern="100" dirty="0">
                <a:effectLst/>
                <a:latin typeface="+mj-lt"/>
                <a:ea typeface="Calibri" panose="020F0502020204030204" pitchFamily="34" charset="0"/>
                <a:cs typeface="Times New Roman" panose="02020603050405020304" pitchFamily="18" charset="0"/>
              </a:rPr>
              <a:t>➝ Canaux galactophores </a:t>
            </a:r>
          </a:p>
          <a:p>
            <a:endParaRPr lang="fr-FR" dirty="0"/>
          </a:p>
        </p:txBody>
      </p:sp>
      <p:pic>
        <p:nvPicPr>
          <p:cNvPr id="3" name="Graphique 2" descr="Loupe contour">
            <a:extLst>
              <a:ext uri="{FF2B5EF4-FFF2-40B4-BE49-F238E27FC236}">
                <a16:creationId xmlns:a16="http://schemas.microsoft.com/office/drawing/2014/main" id="{7E719970-0E34-EC93-6223-676C14A36B0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614578" y="2800350"/>
            <a:ext cx="914400" cy="914400"/>
          </a:xfrm>
          <a:prstGeom prst="rect">
            <a:avLst/>
          </a:prstGeom>
        </p:spPr>
      </p:pic>
    </p:spTree>
    <p:extLst>
      <p:ext uri="{BB962C8B-B14F-4D97-AF65-F5344CB8AC3E}">
        <p14:creationId xmlns:p14="http://schemas.microsoft.com/office/powerpoint/2010/main" val="273092788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2399C3F7-5431-AE7C-22B4-9E6C4076BD73}"/>
              </a:ext>
            </a:extLst>
          </p:cNvPr>
          <p:cNvSpPr txBox="1"/>
          <p:nvPr/>
        </p:nvSpPr>
        <p:spPr>
          <a:xfrm>
            <a:off x="1" y="0"/>
            <a:ext cx="2881422" cy="584775"/>
          </a:xfrm>
          <a:prstGeom prst="rect">
            <a:avLst/>
          </a:prstGeom>
          <a:solidFill>
            <a:srgbClr val="941651">
              <a:alpha val="58039"/>
            </a:srgbClr>
          </a:solidFill>
        </p:spPr>
        <p:txBody>
          <a:bodyPr wrap="square" rtlCol="0">
            <a:spAutoFit/>
          </a:bodyPr>
          <a:lstStyle/>
          <a:p>
            <a:r>
              <a:rPr lang="fr-FR" sz="3200" dirty="0">
                <a:latin typeface="+mj-lt"/>
              </a:rPr>
              <a:t>Post opératoire</a:t>
            </a:r>
          </a:p>
        </p:txBody>
      </p:sp>
      <p:pic>
        <p:nvPicPr>
          <p:cNvPr id="2" name="Image 1" descr="Une image contenant personne, Torse, estomac, muscle&#10;&#10;Description générée automatiquement">
            <a:extLst>
              <a:ext uri="{FF2B5EF4-FFF2-40B4-BE49-F238E27FC236}">
                <a16:creationId xmlns:a16="http://schemas.microsoft.com/office/drawing/2014/main" id="{0E3E0FFE-06EA-4BB4-08D8-60B62D465CD9}"/>
              </a:ext>
            </a:extLst>
          </p:cNvPr>
          <p:cNvPicPr>
            <a:picLocks noChangeAspect="1"/>
          </p:cNvPicPr>
          <p:nvPr/>
        </p:nvPicPr>
        <p:blipFill>
          <a:blip r:embed="rId2"/>
          <a:stretch>
            <a:fillRect/>
          </a:stretch>
        </p:blipFill>
        <p:spPr>
          <a:xfrm>
            <a:off x="1581467" y="1112593"/>
            <a:ext cx="3790633" cy="5054528"/>
          </a:xfrm>
          <a:prstGeom prst="rect">
            <a:avLst/>
          </a:prstGeom>
        </p:spPr>
      </p:pic>
      <p:pic>
        <p:nvPicPr>
          <p:cNvPr id="3" name="Image 2" descr="Une image contenant personne, peau, Chair, veine&#10;&#10;Description générée automatiquement">
            <a:extLst>
              <a:ext uri="{FF2B5EF4-FFF2-40B4-BE49-F238E27FC236}">
                <a16:creationId xmlns:a16="http://schemas.microsoft.com/office/drawing/2014/main" id="{565C31F8-7875-9906-7F70-72F604F871F3}"/>
              </a:ext>
            </a:extLst>
          </p:cNvPr>
          <p:cNvPicPr>
            <a:picLocks noChangeAspect="1"/>
          </p:cNvPicPr>
          <p:nvPr/>
        </p:nvPicPr>
        <p:blipFill>
          <a:blip r:embed="rId3"/>
          <a:stretch>
            <a:fillRect/>
          </a:stretch>
        </p:blipFill>
        <p:spPr>
          <a:xfrm>
            <a:off x="6419852" y="1828476"/>
            <a:ext cx="4614546" cy="3201047"/>
          </a:xfrm>
          <a:prstGeom prst="rect">
            <a:avLst/>
          </a:prstGeom>
        </p:spPr>
      </p:pic>
    </p:spTree>
    <p:extLst>
      <p:ext uri="{BB962C8B-B14F-4D97-AF65-F5344CB8AC3E}">
        <p14:creationId xmlns:p14="http://schemas.microsoft.com/office/powerpoint/2010/main" val="19184119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2399C3F7-5431-AE7C-22B4-9E6C4076BD73}"/>
              </a:ext>
            </a:extLst>
          </p:cNvPr>
          <p:cNvSpPr txBox="1"/>
          <p:nvPr/>
        </p:nvSpPr>
        <p:spPr>
          <a:xfrm>
            <a:off x="1" y="0"/>
            <a:ext cx="2881422" cy="584775"/>
          </a:xfrm>
          <a:prstGeom prst="rect">
            <a:avLst/>
          </a:prstGeom>
          <a:solidFill>
            <a:srgbClr val="941651">
              <a:alpha val="58039"/>
            </a:srgbClr>
          </a:solidFill>
        </p:spPr>
        <p:txBody>
          <a:bodyPr wrap="square" rtlCol="0">
            <a:spAutoFit/>
          </a:bodyPr>
          <a:lstStyle/>
          <a:p>
            <a:r>
              <a:rPr lang="fr-FR" sz="3200" dirty="0">
                <a:latin typeface="+mj-lt"/>
              </a:rPr>
              <a:t>Post opératoire</a:t>
            </a:r>
          </a:p>
        </p:txBody>
      </p:sp>
      <p:pic>
        <p:nvPicPr>
          <p:cNvPr id="4" name="Image 3" descr="Une image contenant personne, Chair, Torse, intérieur&#10;&#10;Description générée automatiquement">
            <a:extLst>
              <a:ext uri="{FF2B5EF4-FFF2-40B4-BE49-F238E27FC236}">
                <a16:creationId xmlns:a16="http://schemas.microsoft.com/office/drawing/2014/main" id="{75D03CCD-14B0-A6E1-FAA8-9C9B002A3C96}"/>
              </a:ext>
            </a:extLst>
          </p:cNvPr>
          <p:cNvPicPr>
            <a:picLocks noChangeAspect="1"/>
          </p:cNvPicPr>
          <p:nvPr/>
        </p:nvPicPr>
        <p:blipFill>
          <a:blip r:embed="rId2"/>
          <a:stretch>
            <a:fillRect/>
          </a:stretch>
        </p:blipFill>
        <p:spPr>
          <a:xfrm>
            <a:off x="2024379" y="1105217"/>
            <a:ext cx="3804921" cy="5073580"/>
          </a:xfrm>
          <a:prstGeom prst="rect">
            <a:avLst/>
          </a:prstGeom>
        </p:spPr>
      </p:pic>
      <p:pic>
        <p:nvPicPr>
          <p:cNvPr id="5" name="Image 4" descr="Une image contenant personne, Chair, peau&#10;&#10;Description générée automatiquement">
            <a:extLst>
              <a:ext uri="{FF2B5EF4-FFF2-40B4-BE49-F238E27FC236}">
                <a16:creationId xmlns:a16="http://schemas.microsoft.com/office/drawing/2014/main" id="{5B266303-F16B-C43E-AE0C-69D4E9A26E8A}"/>
              </a:ext>
            </a:extLst>
          </p:cNvPr>
          <p:cNvPicPr>
            <a:picLocks noChangeAspect="1"/>
          </p:cNvPicPr>
          <p:nvPr/>
        </p:nvPicPr>
        <p:blipFill>
          <a:blip r:embed="rId3"/>
          <a:stretch>
            <a:fillRect/>
          </a:stretch>
        </p:blipFill>
        <p:spPr>
          <a:xfrm>
            <a:off x="6939279" y="1105217"/>
            <a:ext cx="3804921" cy="5073581"/>
          </a:xfrm>
          <a:prstGeom prst="rect">
            <a:avLst/>
          </a:prstGeom>
        </p:spPr>
      </p:pic>
    </p:spTree>
    <p:extLst>
      <p:ext uri="{BB962C8B-B14F-4D97-AF65-F5344CB8AC3E}">
        <p14:creationId xmlns:p14="http://schemas.microsoft.com/office/powerpoint/2010/main" val="170159615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F24A3EA-2C29-5B75-CDB2-8F0BA7B375D5}"/>
              </a:ext>
            </a:extLst>
          </p:cNvPr>
          <p:cNvSpPr>
            <a:spLocks noGrp="1"/>
          </p:cNvSpPr>
          <p:nvPr>
            <p:ph type="title"/>
          </p:nvPr>
        </p:nvSpPr>
        <p:spPr/>
        <p:txBody>
          <a:bodyPr>
            <a:normAutofit/>
          </a:bodyPr>
          <a:lstStyle/>
          <a:p>
            <a:r>
              <a:rPr lang="fr-FR" sz="3200" dirty="0"/>
              <a:t>EFFETS SECONDAIRES PRECOCES </a:t>
            </a:r>
          </a:p>
        </p:txBody>
      </p:sp>
      <p:sp>
        <p:nvSpPr>
          <p:cNvPr id="3" name="Espace réservé du contenu 2">
            <a:extLst>
              <a:ext uri="{FF2B5EF4-FFF2-40B4-BE49-F238E27FC236}">
                <a16:creationId xmlns:a16="http://schemas.microsoft.com/office/drawing/2014/main" id="{8E02BF42-97A8-C0CE-31D2-2E5515783849}"/>
              </a:ext>
            </a:extLst>
          </p:cNvPr>
          <p:cNvSpPr>
            <a:spLocks noGrp="1"/>
          </p:cNvSpPr>
          <p:nvPr>
            <p:ph idx="1"/>
          </p:nvPr>
        </p:nvSpPr>
        <p:spPr/>
        <p:txBody>
          <a:bodyPr>
            <a:normAutofit fontScale="70000" lnSpcReduction="20000"/>
          </a:bodyPr>
          <a:lstStyle/>
          <a:p>
            <a:r>
              <a:rPr lang="fr-FR" sz="2000" dirty="0"/>
              <a:t>Douleur</a:t>
            </a:r>
          </a:p>
          <a:p>
            <a:r>
              <a:rPr lang="fr-FR" sz="2000" dirty="0" err="1"/>
              <a:t>Oedeme</a:t>
            </a:r>
            <a:r>
              <a:rPr lang="fr-FR" sz="2000" dirty="0"/>
              <a:t> zone opérée épaule </a:t>
            </a:r>
            <a:r>
              <a:rPr lang="fr-FR" sz="2000" dirty="0" err="1"/>
              <a:t>thorx</a:t>
            </a:r>
            <a:r>
              <a:rPr lang="fr-FR" sz="2000" dirty="0"/>
              <a:t> bras </a:t>
            </a:r>
          </a:p>
          <a:p>
            <a:r>
              <a:rPr lang="fr-FR" sz="2000" dirty="0"/>
              <a:t>Problème lymphatique si section des canaux (</a:t>
            </a:r>
            <a:r>
              <a:rPr lang="fr-FR" sz="2000" dirty="0" err="1"/>
              <a:t>lymphorée</a:t>
            </a:r>
            <a:r>
              <a:rPr lang="fr-FR" sz="2000" dirty="0"/>
              <a:t>)</a:t>
            </a:r>
          </a:p>
          <a:p>
            <a:r>
              <a:rPr lang="fr-FR" sz="2000" dirty="0"/>
              <a:t>Hématome</a:t>
            </a:r>
          </a:p>
          <a:p>
            <a:r>
              <a:rPr lang="fr-FR" sz="2000" dirty="0"/>
              <a:t>Infection</a:t>
            </a:r>
          </a:p>
          <a:p>
            <a:r>
              <a:rPr lang="fr-FR" sz="2000" dirty="0"/>
              <a:t>Raideur , faiblesse du membre supérieur</a:t>
            </a:r>
          </a:p>
          <a:p>
            <a:r>
              <a:rPr lang="fr-FR" sz="2000" dirty="0"/>
              <a:t>Trouble de la sensibilité du bras face interne par lésion partielle du nerf perforant </a:t>
            </a:r>
          </a:p>
          <a:p>
            <a:r>
              <a:rPr lang="fr-FR" sz="2000" dirty="0"/>
              <a:t>Fatigue</a:t>
            </a:r>
          </a:p>
          <a:p>
            <a:r>
              <a:rPr lang="fr-FR" sz="2000" dirty="0"/>
              <a:t>Déséquilibre</a:t>
            </a:r>
          </a:p>
          <a:p>
            <a:r>
              <a:rPr lang="fr-FR" sz="2000" dirty="0"/>
              <a:t>Changement d’image de soi</a:t>
            </a:r>
          </a:p>
          <a:p>
            <a:r>
              <a:rPr lang="fr-FR" sz="2000" dirty="0"/>
              <a:t>Allergie</a:t>
            </a:r>
          </a:p>
          <a:p>
            <a:r>
              <a:rPr lang="fr-FR" sz="2000" dirty="0"/>
              <a:t>Nécrose </a:t>
            </a:r>
          </a:p>
          <a:p>
            <a:endParaRPr lang="fr-FR" sz="2000" dirty="0"/>
          </a:p>
          <a:p>
            <a:endParaRPr lang="fr-FR" sz="2000" dirty="0"/>
          </a:p>
          <a:p>
            <a:r>
              <a:rPr lang="fr-FR" sz="2000" dirty="0"/>
              <a:t> </a:t>
            </a:r>
            <a:endParaRPr lang="fr-FR" dirty="0"/>
          </a:p>
        </p:txBody>
      </p:sp>
    </p:spTree>
    <p:extLst>
      <p:ext uri="{BB962C8B-B14F-4D97-AF65-F5344CB8AC3E}">
        <p14:creationId xmlns:p14="http://schemas.microsoft.com/office/powerpoint/2010/main" val="232856586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2399C3F7-5431-AE7C-22B4-9E6C4076BD73}"/>
              </a:ext>
            </a:extLst>
          </p:cNvPr>
          <p:cNvSpPr txBox="1"/>
          <p:nvPr/>
        </p:nvSpPr>
        <p:spPr>
          <a:xfrm>
            <a:off x="1" y="0"/>
            <a:ext cx="4763386" cy="584775"/>
          </a:xfrm>
          <a:prstGeom prst="rect">
            <a:avLst/>
          </a:prstGeom>
          <a:solidFill>
            <a:srgbClr val="941651">
              <a:alpha val="58039"/>
            </a:srgbClr>
          </a:solidFill>
        </p:spPr>
        <p:txBody>
          <a:bodyPr wrap="square" rtlCol="0">
            <a:spAutoFit/>
          </a:bodyPr>
          <a:lstStyle/>
          <a:p>
            <a:r>
              <a:rPr lang="fr-FR" sz="3200" dirty="0">
                <a:latin typeface="+mj-lt"/>
              </a:rPr>
              <a:t>Exemple de prise en charge</a:t>
            </a:r>
          </a:p>
        </p:txBody>
      </p:sp>
      <p:sp>
        <p:nvSpPr>
          <p:cNvPr id="3" name="ZoneTexte 2">
            <a:extLst>
              <a:ext uri="{FF2B5EF4-FFF2-40B4-BE49-F238E27FC236}">
                <a16:creationId xmlns:a16="http://schemas.microsoft.com/office/drawing/2014/main" id="{4368E10D-1EC2-C6A1-61B8-FB0473A7B3BC}"/>
              </a:ext>
            </a:extLst>
          </p:cNvPr>
          <p:cNvSpPr txBox="1"/>
          <p:nvPr/>
        </p:nvSpPr>
        <p:spPr>
          <a:xfrm>
            <a:off x="870857" y="685800"/>
            <a:ext cx="10602686" cy="4647426"/>
          </a:xfrm>
          <a:prstGeom prst="rect">
            <a:avLst/>
          </a:prstGeom>
          <a:noFill/>
          <a:ln>
            <a:solidFill>
              <a:schemeClr val="bg1">
                <a:lumMod val="65000"/>
              </a:schemeClr>
            </a:solidFill>
          </a:ln>
        </p:spPr>
        <p:txBody>
          <a:bodyPr wrap="square">
            <a:spAutoFit/>
          </a:bodyPr>
          <a:lstStyle/>
          <a:p>
            <a:r>
              <a:rPr lang="fr-FR" sz="2000" kern="0" dirty="0">
                <a:solidFill>
                  <a:srgbClr val="000000"/>
                </a:solidFill>
                <a:effectLst/>
                <a:latin typeface="+mj-lt"/>
                <a:ea typeface="Calibri" panose="020F0502020204030204" pitchFamily="34" charset="0"/>
                <a:cs typeface="Times New Roman" panose="02020603050405020304" pitchFamily="18" charset="0"/>
              </a:rPr>
              <a:t>CARCINOME IN SITU   :  </a:t>
            </a:r>
            <a:endParaRPr lang="fr-FR" kern="100" dirty="0">
              <a:effectLst/>
              <a:latin typeface="+mj-lt"/>
              <a:ea typeface="Calibri" panose="020F0502020204030204" pitchFamily="34" charset="0"/>
              <a:cs typeface="Times New Roman" panose="02020603050405020304" pitchFamily="18" charset="0"/>
            </a:endParaRPr>
          </a:p>
          <a:p>
            <a:r>
              <a:rPr lang="fr-FR" sz="2000" kern="100" dirty="0">
                <a:effectLst/>
                <a:latin typeface="+mj-lt"/>
                <a:ea typeface="Calibri" panose="020F0502020204030204" pitchFamily="34" charset="0"/>
                <a:cs typeface="Times New Roman" panose="02020603050405020304" pitchFamily="18" charset="0"/>
              </a:rPr>
              <a:t>➝ </a:t>
            </a:r>
            <a:r>
              <a:rPr lang="fr-FR" sz="2000" kern="0" dirty="0">
                <a:solidFill>
                  <a:srgbClr val="000000"/>
                </a:solidFill>
                <a:effectLst/>
                <a:latin typeface="+mj-lt"/>
                <a:ea typeface="Calibri" panose="020F0502020204030204" pitchFamily="34" charset="0"/>
                <a:cs typeface="Times New Roman" panose="02020603050405020304" pitchFamily="18" charset="0"/>
              </a:rPr>
              <a:t>tumorectomie ou mastectomie  + gg sentinels  + Radiothérapie </a:t>
            </a:r>
          </a:p>
          <a:p>
            <a:r>
              <a:rPr lang="fr-FR" sz="2000" kern="0" dirty="0">
                <a:solidFill>
                  <a:srgbClr val="000000"/>
                </a:solidFill>
                <a:latin typeface="+mj-lt"/>
                <a:ea typeface="Calibri" panose="020F0502020204030204" pitchFamily="34" charset="0"/>
                <a:cs typeface="Times New Roman" panose="02020603050405020304" pitchFamily="18" charset="0"/>
              </a:rPr>
              <a:t>Parfois sur CLIS on ne fait qu’</a:t>
            </a:r>
            <a:r>
              <a:rPr lang="fr-FR" sz="2000" kern="0" dirty="0" err="1">
                <a:solidFill>
                  <a:srgbClr val="000000"/>
                </a:solidFill>
                <a:latin typeface="+mj-lt"/>
                <a:ea typeface="Calibri" panose="020F0502020204030204" pitchFamily="34" charset="0"/>
                <a:cs typeface="Times New Roman" panose="02020603050405020304" pitchFamily="18" charset="0"/>
              </a:rPr>
              <a:t>exerèse</a:t>
            </a:r>
            <a:r>
              <a:rPr lang="fr-FR" sz="2000" kern="0" dirty="0">
                <a:solidFill>
                  <a:srgbClr val="000000"/>
                </a:solidFill>
                <a:latin typeface="+mj-lt"/>
                <a:ea typeface="Calibri" panose="020F0502020204030204" pitchFamily="34" charset="0"/>
                <a:cs typeface="Times New Roman" panose="02020603050405020304" pitchFamily="18" charset="0"/>
              </a:rPr>
              <a:t> ou surveillance</a:t>
            </a:r>
            <a:endParaRPr lang="fr-FR" sz="2000" kern="0" dirty="0">
              <a:solidFill>
                <a:srgbClr val="000000"/>
              </a:solidFill>
              <a:effectLst/>
              <a:latin typeface="+mj-lt"/>
              <a:ea typeface="Calibri" panose="020F0502020204030204" pitchFamily="34" charset="0"/>
              <a:cs typeface="Times New Roman" panose="02020603050405020304" pitchFamily="18" charset="0"/>
            </a:endParaRPr>
          </a:p>
          <a:p>
            <a:endParaRPr lang="fr-FR" kern="100" dirty="0">
              <a:effectLst/>
              <a:latin typeface="+mj-lt"/>
              <a:ea typeface="Calibri" panose="020F0502020204030204" pitchFamily="34" charset="0"/>
              <a:cs typeface="Times New Roman" panose="02020603050405020304" pitchFamily="18" charset="0"/>
            </a:endParaRPr>
          </a:p>
          <a:p>
            <a:r>
              <a:rPr lang="fr-FR" sz="2000" kern="0" dirty="0">
                <a:solidFill>
                  <a:srgbClr val="000000"/>
                </a:solidFill>
                <a:effectLst/>
                <a:latin typeface="+mj-lt"/>
                <a:ea typeface="Calibri" panose="020F0502020204030204" pitchFamily="34" charset="0"/>
                <a:cs typeface="Times New Roman" panose="02020603050405020304" pitchFamily="18" charset="0"/>
              </a:rPr>
              <a:t>CARCINOME INFILTRANT : </a:t>
            </a:r>
            <a:endParaRPr lang="fr-FR" kern="100" dirty="0">
              <a:effectLst/>
              <a:latin typeface="+mj-lt"/>
              <a:ea typeface="Calibri" panose="020F0502020204030204" pitchFamily="34" charset="0"/>
              <a:cs typeface="Times New Roman" panose="02020603050405020304" pitchFamily="18" charset="0"/>
            </a:endParaRPr>
          </a:p>
          <a:p>
            <a:r>
              <a:rPr lang="fr-FR" sz="2000" kern="100" dirty="0">
                <a:effectLst/>
                <a:latin typeface="+mj-lt"/>
                <a:ea typeface="Calibri" panose="020F0502020204030204" pitchFamily="34" charset="0"/>
                <a:cs typeface="Times New Roman" panose="02020603050405020304" pitchFamily="18" charset="0"/>
              </a:rPr>
              <a:t>➝ </a:t>
            </a:r>
            <a:r>
              <a:rPr lang="fr-FR" sz="2000" kern="0" dirty="0">
                <a:solidFill>
                  <a:srgbClr val="000000"/>
                </a:solidFill>
                <a:effectLst/>
                <a:latin typeface="+mj-lt"/>
                <a:ea typeface="Calibri" panose="020F0502020204030204" pitchFamily="34" charset="0"/>
                <a:cs typeface="Times New Roman" panose="02020603050405020304" pitchFamily="18" charset="0"/>
              </a:rPr>
              <a:t>mastectomie partielle + gg sentinels , +/- chimio , +/- thérapie ciblée, +radiothérapie , +/- hormonothérapie </a:t>
            </a:r>
            <a:endParaRPr lang="fr-FR" kern="100" dirty="0">
              <a:effectLst/>
              <a:latin typeface="+mj-lt"/>
              <a:ea typeface="Calibri" panose="020F0502020204030204" pitchFamily="34" charset="0"/>
              <a:cs typeface="Times New Roman" panose="02020603050405020304" pitchFamily="18" charset="0"/>
            </a:endParaRPr>
          </a:p>
          <a:p>
            <a:r>
              <a:rPr lang="fr-FR" sz="2000" kern="100" dirty="0">
                <a:effectLst/>
                <a:latin typeface="+mj-lt"/>
                <a:ea typeface="Calibri" panose="020F0502020204030204" pitchFamily="34" charset="0"/>
                <a:cs typeface="Times New Roman" panose="02020603050405020304" pitchFamily="18" charset="0"/>
              </a:rPr>
              <a:t>➝ </a:t>
            </a:r>
            <a:r>
              <a:rPr lang="fr-FR" sz="2000" kern="0" dirty="0">
                <a:solidFill>
                  <a:srgbClr val="000000"/>
                </a:solidFill>
                <a:effectLst/>
                <a:latin typeface="+mj-lt"/>
                <a:ea typeface="Calibri" panose="020F0502020204030204" pitchFamily="34" charset="0"/>
                <a:cs typeface="Times New Roman" panose="02020603050405020304" pitchFamily="18" charset="0"/>
              </a:rPr>
              <a:t>chimio néoadjuvante + mastectomie partielle ou totale, chaine gg si +, + /- chimio adjuvante,+/- thérapie ciblée , radiothérapie , +/- hormonothérapie </a:t>
            </a:r>
            <a:endParaRPr lang="fr-FR" kern="100" dirty="0">
              <a:effectLst/>
              <a:latin typeface="+mj-lt"/>
              <a:ea typeface="Calibri" panose="020F0502020204030204" pitchFamily="34" charset="0"/>
              <a:cs typeface="Times New Roman" panose="02020603050405020304" pitchFamily="18" charset="0"/>
            </a:endParaRPr>
          </a:p>
          <a:p>
            <a:r>
              <a:rPr lang="fr-FR" sz="2000" kern="100" dirty="0">
                <a:effectLst/>
                <a:latin typeface="+mj-lt"/>
                <a:ea typeface="Calibri" panose="020F0502020204030204" pitchFamily="34" charset="0"/>
                <a:cs typeface="Times New Roman" panose="02020603050405020304" pitchFamily="18" charset="0"/>
              </a:rPr>
              <a:t>➝</a:t>
            </a:r>
            <a:r>
              <a:rPr lang="fr-FR" sz="2000" kern="0" dirty="0">
                <a:solidFill>
                  <a:srgbClr val="000000"/>
                </a:solidFill>
                <a:effectLst/>
                <a:latin typeface="+mj-lt"/>
                <a:ea typeface="Calibri" panose="020F0502020204030204" pitchFamily="34" charset="0"/>
                <a:cs typeface="Times New Roman" panose="02020603050405020304" pitchFamily="18" charset="0"/>
              </a:rPr>
              <a:t> mastectomie totale, chaine gg, +/- chimio adjuvante, +/- thérapie ciblée, radiothérapie,+/- hormonothérapie</a:t>
            </a:r>
          </a:p>
          <a:p>
            <a:r>
              <a:rPr lang="fr-FR" sz="2000" kern="0" dirty="0">
                <a:solidFill>
                  <a:srgbClr val="000000"/>
                </a:solidFill>
                <a:effectLst/>
                <a:latin typeface="+mj-lt"/>
                <a:ea typeface="Calibri" panose="020F0502020204030204" pitchFamily="34" charset="0"/>
                <a:cs typeface="Times New Roman" panose="02020603050405020304" pitchFamily="18" charset="0"/>
              </a:rPr>
              <a:t>Lors de </a:t>
            </a:r>
            <a:r>
              <a:rPr lang="fr-FR" sz="2000" kern="0" dirty="0" err="1">
                <a:solidFill>
                  <a:srgbClr val="000000"/>
                </a:solidFill>
                <a:effectLst/>
                <a:latin typeface="+mj-lt"/>
                <a:ea typeface="Calibri" panose="020F0502020204030204" pitchFamily="34" charset="0"/>
                <a:cs typeface="Times New Roman" panose="02020603050405020304" pitchFamily="18" charset="0"/>
              </a:rPr>
              <a:t>chir</a:t>
            </a:r>
            <a:r>
              <a:rPr lang="fr-FR" sz="2000" kern="0" dirty="0">
                <a:solidFill>
                  <a:srgbClr val="000000"/>
                </a:solidFill>
                <a:effectLst/>
                <a:latin typeface="+mj-lt"/>
                <a:ea typeface="Calibri" panose="020F0502020204030204" pitchFamily="34" charset="0"/>
                <a:cs typeface="Times New Roman" panose="02020603050405020304" pitchFamily="18" charset="0"/>
              </a:rPr>
              <a:t> conservatrice on peut être amené à faire des séances de radiothérapie boost sur le lit tumoral et aires </a:t>
            </a:r>
            <a:r>
              <a:rPr lang="fr-FR" sz="2000" kern="0" dirty="0" err="1">
                <a:solidFill>
                  <a:srgbClr val="000000"/>
                </a:solidFill>
                <a:effectLst/>
                <a:latin typeface="+mj-lt"/>
                <a:ea typeface="Calibri" panose="020F0502020204030204" pitchFamily="34" charset="0"/>
                <a:cs typeface="Times New Roman" panose="02020603050405020304" pitchFamily="18" charset="0"/>
              </a:rPr>
              <a:t>gg</a:t>
            </a:r>
            <a:endParaRPr lang="fr-FR" sz="2000" kern="0" dirty="0">
              <a:solidFill>
                <a:srgbClr val="000000"/>
              </a:solidFill>
              <a:effectLst/>
              <a:latin typeface="+mj-lt"/>
              <a:ea typeface="Calibri" panose="020F0502020204030204" pitchFamily="34" charset="0"/>
              <a:cs typeface="Times New Roman" panose="02020603050405020304" pitchFamily="18" charset="0"/>
            </a:endParaRPr>
          </a:p>
          <a:p>
            <a:endParaRPr lang="fr-FR" sz="2000" kern="0" dirty="0">
              <a:solidFill>
                <a:srgbClr val="000000"/>
              </a:solidFill>
              <a:latin typeface="+mj-lt"/>
              <a:ea typeface="Calibri" panose="020F0502020204030204" pitchFamily="34" charset="0"/>
              <a:cs typeface="Times New Roman" panose="02020603050405020304" pitchFamily="18" charset="0"/>
            </a:endParaRPr>
          </a:p>
          <a:p>
            <a:endParaRPr lang="fr-FR" kern="100" dirty="0">
              <a:effectLst/>
              <a:latin typeface="+mj-lt"/>
              <a:ea typeface="Calibri" panose="020F0502020204030204" pitchFamily="34" charset="0"/>
              <a:cs typeface="Times New Roman" panose="02020603050405020304" pitchFamily="18" charset="0"/>
            </a:endParaRPr>
          </a:p>
        </p:txBody>
      </p:sp>
      <p:sp>
        <p:nvSpPr>
          <p:cNvPr id="8" name="ZoneTexte 7">
            <a:extLst>
              <a:ext uri="{FF2B5EF4-FFF2-40B4-BE49-F238E27FC236}">
                <a16:creationId xmlns:a16="http://schemas.microsoft.com/office/drawing/2014/main" id="{5D08AD89-68F8-F502-C0AE-5428EAA80E1D}"/>
              </a:ext>
            </a:extLst>
          </p:cNvPr>
          <p:cNvSpPr txBox="1"/>
          <p:nvPr/>
        </p:nvSpPr>
        <p:spPr>
          <a:xfrm>
            <a:off x="2498651" y="5579299"/>
            <a:ext cx="6783571" cy="1200329"/>
          </a:xfrm>
          <a:prstGeom prst="rect">
            <a:avLst/>
          </a:prstGeom>
          <a:noFill/>
          <a:ln w="28575">
            <a:solidFill>
              <a:srgbClr val="941651"/>
            </a:solidFill>
          </a:ln>
        </p:spPr>
        <p:txBody>
          <a:bodyPr wrap="square">
            <a:spAutoFit/>
          </a:bodyPr>
          <a:lstStyle/>
          <a:p>
            <a:pPr algn="ctr"/>
            <a:r>
              <a:rPr lang="fr-FR" sz="2400" kern="100" dirty="0">
                <a:effectLst/>
                <a:latin typeface="+mj-lt"/>
                <a:ea typeface="Calibri" panose="020F0502020204030204" pitchFamily="34" charset="0"/>
                <a:cs typeface="Times New Roman" panose="02020603050405020304" pitchFamily="18" charset="0"/>
              </a:rPr>
              <a:t>➝  </a:t>
            </a:r>
            <a:r>
              <a:rPr lang="fr-FR" sz="2400" kern="0" dirty="0">
                <a:solidFill>
                  <a:srgbClr val="000000"/>
                </a:solidFill>
                <a:effectLst/>
                <a:latin typeface="+mj-lt"/>
                <a:ea typeface="Calibri" panose="020F0502020204030204" pitchFamily="34" charset="0"/>
                <a:cs typeface="Times New Roman" panose="02020603050405020304" pitchFamily="18" charset="0"/>
              </a:rPr>
              <a:t>Ganglions sentinels positifs = chimiothérapie </a:t>
            </a:r>
            <a:endParaRPr lang="fr-FR" sz="2000" kern="100" dirty="0">
              <a:effectLst/>
              <a:latin typeface="+mj-lt"/>
              <a:ea typeface="Calibri" panose="020F0502020204030204" pitchFamily="34" charset="0"/>
              <a:cs typeface="Times New Roman" panose="02020603050405020304" pitchFamily="18" charset="0"/>
            </a:endParaRPr>
          </a:p>
          <a:p>
            <a:pPr algn="ctr"/>
            <a:r>
              <a:rPr lang="fr-FR" sz="2400" kern="100" dirty="0">
                <a:effectLst/>
                <a:latin typeface="+mj-lt"/>
                <a:ea typeface="Calibri" panose="020F0502020204030204" pitchFamily="34" charset="0"/>
                <a:cs typeface="Times New Roman" panose="02020603050405020304" pitchFamily="18" charset="0"/>
              </a:rPr>
              <a:t>➝ </a:t>
            </a:r>
            <a:r>
              <a:rPr lang="fr-FR" sz="2400" kern="0" dirty="0">
                <a:solidFill>
                  <a:srgbClr val="000000"/>
                </a:solidFill>
                <a:effectLst/>
                <a:latin typeface="+mj-lt"/>
                <a:ea typeface="Calibri" panose="020F0502020204030204" pitchFamily="34" charset="0"/>
                <a:cs typeface="Times New Roman" panose="02020603050405020304" pitchFamily="18" charset="0"/>
              </a:rPr>
              <a:t>HER2 ++ = thérapie ciblée</a:t>
            </a:r>
            <a:endParaRPr lang="fr-FR" sz="2000" kern="100" dirty="0">
              <a:latin typeface="+mj-lt"/>
              <a:ea typeface="Calibri" panose="020F0502020204030204" pitchFamily="34" charset="0"/>
              <a:cs typeface="Times New Roman" panose="02020603050405020304" pitchFamily="18" charset="0"/>
            </a:endParaRPr>
          </a:p>
          <a:p>
            <a:pPr algn="ctr"/>
            <a:r>
              <a:rPr lang="fr-FR" sz="2400" kern="100" dirty="0">
                <a:effectLst/>
                <a:latin typeface="+mj-lt"/>
                <a:ea typeface="Calibri" panose="020F0502020204030204" pitchFamily="34" charset="0"/>
                <a:cs typeface="Times New Roman" panose="02020603050405020304" pitchFamily="18" charset="0"/>
              </a:rPr>
              <a:t>➝ </a:t>
            </a:r>
            <a:r>
              <a:rPr lang="fr-FR" sz="2000" kern="100" dirty="0">
                <a:effectLst/>
                <a:latin typeface="+mj-lt"/>
                <a:ea typeface="Calibri" panose="020F0502020204030204" pitchFamily="34" charset="0"/>
                <a:cs typeface="Times New Roman" panose="02020603050405020304" pitchFamily="18" charset="0"/>
              </a:rPr>
              <a:t>T</a:t>
            </a:r>
            <a:r>
              <a:rPr lang="fr-FR" sz="2400" kern="0" dirty="0">
                <a:solidFill>
                  <a:srgbClr val="000000"/>
                </a:solidFill>
                <a:effectLst/>
                <a:latin typeface="+mj-lt"/>
                <a:ea typeface="Calibri" panose="020F0502020204030204" pitchFamily="34" charset="0"/>
                <a:cs typeface="Times New Roman" panose="02020603050405020304" pitchFamily="18" charset="0"/>
              </a:rPr>
              <a:t>umorectomie = radiothérapie </a:t>
            </a:r>
            <a:endParaRPr lang="fr-FR" sz="2000" kern="100" dirty="0">
              <a:effectLst/>
              <a:latin typeface="+mj-lt"/>
              <a:ea typeface="Calibri" panose="020F0502020204030204" pitchFamily="34" charset="0"/>
              <a:cs typeface="Times New Roman" panose="02020603050405020304" pitchFamily="18" charset="0"/>
            </a:endParaRPr>
          </a:p>
        </p:txBody>
      </p:sp>
      <p:pic>
        <p:nvPicPr>
          <p:cNvPr id="4" name="Graphique 3" descr="Mégaphone1 contour">
            <a:extLst>
              <a:ext uri="{FF2B5EF4-FFF2-40B4-BE49-F238E27FC236}">
                <a16:creationId xmlns:a16="http://schemas.microsoft.com/office/drawing/2014/main" id="{632B28D2-118A-0072-95CE-40A9659B0D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52550" y="4786093"/>
            <a:ext cx="914400" cy="914400"/>
          </a:xfrm>
          <a:prstGeom prst="rect">
            <a:avLst/>
          </a:prstGeom>
        </p:spPr>
      </p:pic>
    </p:spTree>
    <p:extLst>
      <p:ext uri="{BB962C8B-B14F-4D97-AF65-F5344CB8AC3E}">
        <p14:creationId xmlns:p14="http://schemas.microsoft.com/office/powerpoint/2010/main" val="37319459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2399C3F7-5431-AE7C-22B4-9E6C4076BD73}"/>
              </a:ext>
            </a:extLst>
          </p:cNvPr>
          <p:cNvSpPr txBox="1"/>
          <p:nvPr/>
        </p:nvSpPr>
        <p:spPr>
          <a:xfrm>
            <a:off x="152402" y="127778"/>
            <a:ext cx="2881422" cy="584775"/>
          </a:xfrm>
          <a:prstGeom prst="rect">
            <a:avLst/>
          </a:prstGeom>
          <a:solidFill>
            <a:srgbClr val="941651">
              <a:alpha val="58039"/>
            </a:srgbClr>
          </a:solidFill>
        </p:spPr>
        <p:txBody>
          <a:bodyPr wrap="square" rtlCol="0">
            <a:spAutoFit/>
          </a:bodyPr>
          <a:lstStyle/>
          <a:p>
            <a:r>
              <a:rPr lang="fr-FR" sz="3200" dirty="0">
                <a:latin typeface="+mj-lt"/>
              </a:rPr>
              <a:t>Chimiothérapie</a:t>
            </a:r>
          </a:p>
        </p:txBody>
      </p:sp>
      <p:sp>
        <p:nvSpPr>
          <p:cNvPr id="3" name="ZoneTexte 2">
            <a:extLst>
              <a:ext uri="{FF2B5EF4-FFF2-40B4-BE49-F238E27FC236}">
                <a16:creationId xmlns:a16="http://schemas.microsoft.com/office/drawing/2014/main" id="{4E249106-1516-A809-7D77-F4231C6F0E65}"/>
              </a:ext>
            </a:extLst>
          </p:cNvPr>
          <p:cNvSpPr txBox="1"/>
          <p:nvPr/>
        </p:nvSpPr>
        <p:spPr>
          <a:xfrm>
            <a:off x="394290" y="1560096"/>
            <a:ext cx="3640765" cy="4770537"/>
          </a:xfrm>
          <a:prstGeom prst="rect">
            <a:avLst/>
          </a:prstGeom>
          <a:noFill/>
          <a:ln>
            <a:solidFill>
              <a:schemeClr val="bg1">
                <a:lumMod val="65000"/>
              </a:schemeClr>
            </a:solidFill>
          </a:ln>
        </p:spPr>
        <p:txBody>
          <a:bodyPr wrap="square">
            <a:spAutoFit/>
          </a:bodyPr>
          <a:lstStyle/>
          <a:p>
            <a:pPr algn="just"/>
            <a:r>
              <a:rPr lang="fr-FR" b="1" kern="0" dirty="0">
                <a:solidFill>
                  <a:srgbClr val="000000"/>
                </a:solidFill>
                <a:latin typeface="+mj-lt"/>
                <a:ea typeface="Calibri" panose="020F0502020204030204" pitchFamily="34" charset="0"/>
                <a:cs typeface="Times New Roman" panose="02020603050405020304" pitchFamily="18" charset="0"/>
              </a:rPr>
              <a:t>Agit sur le mécanisme de division cellulaire </a:t>
            </a:r>
          </a:p>
          <a:p>
            <a:pPr algn="just"/>
            <a:r>
              <a:rPr lang="fr-FR" sz="1800" b="1" kern="0" dirty="0">
                <a:solidFill>
                  <a:srgbClr val="000000"/>
                </a:solidFill>
                <a:effectLst/>
                <a:latin typeface="+mj-lt"/>
                <a:ea typeface="Calibri" panose="020F0502020204030204" pitchFamily="34" charset="0"/>
                <a:cs typeface="Times New Roman" panose="02020603050405020304" pitchFamily="18" charset="0"/>
              </a:rPr>
              <a:t> 30% des cancers du sein</a:t>
            </a:r>
          </a:p>
          <a:p>
            <a:pPr algn="just"/>
            <a:r>
              <a:rPr lang="fr-FR" b="1" kern="0" dirty="0">
                <a:solidFill>
                  <a:srgbClr val="000000"/>
                </a:solidFill>
                <a:latin typeface="+mj-lt"/>
                <a:ea typeface="Calibri" panose="020F0502020204030204" pitchFamily="34" charset="0"/>
                <a:cs typeface="Times New Roman" panose="02020603050405020304" pitchFamily="18" charset="0"/>
              </a:rPr>
              <a:t>Néo adjuvante (baisser taille, k </a:t>
            </a:r>
            <a:r>
              <a:rPr lang="fr-FR" b="1" kern="0" dirty="0" err="1">
                <a:solidFill>
                  <a:srgbClr val="000000"/>
                </a:solidFill>
                <a:latin typeface="+mj-lt"/>
                <a:ea typeface="Calibri" panose="020F0502020204030204" pitchFamily="34" charset="0"/>
                <a:cs typeface="Times New Roman" panose="02020603050405020304" pitchFamily="18" charset="0"/>
              </a:rPr>
              <a:t>infla</a:t>
            </a:r>
            <a:r>
              <a:rPr lang="fr-FR" b="1" kern="0" dirty="0">
                <a:solidFill>
                  <a:srgbClr val="000000"/>
                </a:solidFill>
                <a:latin typeface="+mj-lt"/>
                <a:ea typeface="Calibri" panose="020F0502020204030204" pitchFamily="34" charset="0"/>
                <a:cs typeface="Times New Roman" panose="02020603050405020304" pitchFamily="18" charset="0"/>
              </a:rPr>
              <a:t>)</a:t>
            </a:r>
          </a:p>
          <a:p>
            <a:pPr algn="just"/>
            <a:r>
              <a:rPr lang="fr-FR" b="1" kern="0" dirty="0">
                <a:solidFill>
                  <a:srgbClr val="000000"/>
                </a:solidFill>
                <a:latin typeface="+mj-lt"/>
                <a:ea typeface="Calibri" panose="020F0502020204030204" pitchFamily="34" charset="0"/>
                <a:cs typeface="Times New Roman" panose="02020603050405020304" pitchFamily="18" charset="0"/>
              </a:rPr>
              <a:t>ou adjuvante </a:t>
            </a:r>
            <a:endParaRPr lang="fr-FR" sz="1600" b="1" kern="100" dirty="0">
              <a:effectLst/>
              <a:latin typeface="+mj-lt"/>
              <a:ea typeface="Calibri" panose="020F0502020204030204" pitchFamily="34" charset="0"/>
              <a:cs typeface="Times New Roman" panose="02020603050405020304" pitchFamily="18" charset="0"/>
            </a:endParaRPr>
          </a:p>
          <a:p>
            <a:pPr algn="just"/>
            <a:r>
              <a:rPr lang="fr-FR" sz="1800" kern="0" dirty="0">
                <a:solidFill>
                  <a:srgbClr val="000000"/>
                </a:solidFill>
                <a:effectLst/>
                <a:latin typeface="+mj-lt"/>
                <a:ea typeface="Calibri" panose="020F0502020204030204" pitchFamily="34" charset="0"/>
                <a:cs typeface="Times New Roman" panose="02020603050405020304" pitchFamily="18" charset="0"/>
              </a:rPr>
              <a:t> </a:t>
            </a:r>
            <a:endParaRPr lang="fr-FR" sz="1600" kern="100" dirty="0">
              <a:effectLst/>
              <a:latin typeface="+mj-lt"/>
              <a:ea typeface="Calibri" panose="020F0502020204030204" pitchFamily="34" charset="0"/>
              <a:cs typeface="Times New Roman" panose="02020603050405020304" pitchFamily="18" charset="0"/>
            </a:endParaRPr>
          </a:p>
          <a:p>
            <a:pPr algn="just"/>
            <a:r>
              <a:rPr lang="fr-FR" sz="1800" kern="0" dirty="0">
                <a:solidFill>
                  <a:srgbClr val="000000"/>
                </a:solidFill>
                <a:effectLst/>
                <a:latin typeface="+mj-lt"/>
                <a:ea typeface="Calibri" panose="020F0502020204030204" pitchFamily="34" charset="0"/>
                <a:cs typeface="Times New Roman" panose="02020603050405020304" pitchFamily="18" charset="0"/>
              </a:rPr>
              <a:t>Par l'intermédiaire </a:t>
            </a:r>
            <a:r>
              <a:rPr lang="fr-FR" sz="1800" b="1" kern="0" dirty="0">
                <a:solidFill>
                  <a:srgbClr val="000000"/>
                </a:solidFill>
                <a:effectLst/>
                <a:latin typeface="+mj-lt"/>
                <a:ea typeface="Calibri" panose="020F0502020204030204" pitchFamily="34" charset="0"/>
                <a:cs typeface="Times New Roman" panose="02020603050405020304" pitchFamily="18" charset="0"/>
              </a:rPr>
              <a:t>d'un cathéter PAC </a:t>
            </a:r>
            <a:r>
              <a:rPr lang="fr-FR" sz="1800" kern="0" dirty="0">
                <a:solidFill>
                  <a:srgbClr val="000000"/>
                </a:solidFill>
                <a:effectLst/>
                <a:latin typeface="+mj-lt"/>
                <a:ea typeface="Calibri" panose="020F0502020204030204" pitchFamily="34" charset="0"/>
                <a:cs typeface="Times New Roman" panose="02020603050405020304" pitchFamily="18" charset="0"/>
              </a:rPr>
              <a:t>(traitement veinotoxique)</a:t>
            </a:r>
            <a:endParaRPr lang="fr-FR" sz="1600" kern="100" dirty="0">
              <a:effectLst/>
              <a:latin typeface="+mj-lt"/>
              <a:ea typeface="Calibri" panose="020F0502020204030204" pitchFamily="34" charset="0"/>
              <a:cs typeface="Times New Roman" panose="02020603050405020304" pitchFamily="18" charset="0"/>
            </a:endParaRPr>
          </a:p>
          <a:p>
            <a:pPr algn="just"/>
            <a:r>
              <a:rPr lang="fr-FR" sz="1800" kern="0" dirty="0">
                <a:solidFill>
                  <a:srgbClr val="000000"/>
                </a:solidFill>
                <a:effectLst/>
                <a:latin typeface="+mj-lt"/>
                <a:ea typeface="Calibri" panose="020F0502020204030204" pitchFamily="34" charset="0"/>
                <a:cs typeface="Times New Roman" panose="02020603050405020304" pitchFamily="18" charset="0"/>
              </a:rPr>
              <a:t> </a:t>
            </a:r>
            <a:endParaRPr lang="fr-FR" sz="1600" kern="100" dirty="0">
              <a:effectLst/>
              <a:latin typeface="+mj-lt"/>
              <a:ea typeface="Calibri" panose="020F0502020204030204" pitchFamily="34" charset="0"/>
              <a:cs typeface="Times New Roman" panose="02020603050405020304" pitchFamily="18" charset="0"/>
            </a:endParaRPr>
          </a:p>
          <a:p>
            <a:pPr algn="just"/>
            <a:r>
              <a:rPr lang="fr-FR" sz="1600" kern="0" dirty="0">
                <a:solidFill>
                  <a:srgbClr val="000000"/>
                </a:solidFill>
                <a:effectLst/>
                <a:latin typeface="+mj-lt"/>
                <a:ea typeface="Calibri" panose="020F0502020204030204" pitchFamily="34" charset="0"/>
                <a:cs typeface="Times New Roman" panose="02020603050405020304" pitchFamily="18" charset="0"/>
              </a:rPr>
              <a:t>HER2+ ,triple négatif ,-de 35 ans , N+, </a:t>
            </a:r>
            <a:r>
              <a:rPr lang="fr-FR" sz="1600" kern="0" dirty="0" err="1">
                <a:solidFill>
                  <a:srgbClr val="000000"/>
                </a:solidFill>
                <a:effectLst/>
                <a:latin typeface="+mj-lt"/>
                <a:ea typeface="Calibri" panose="020F0502020204030204" pitchFamily="34" charset="0"/>
                <a:cs typeface="Times New Roman" panose="02020603050405020304" pitchFamily="18" charset="0"/>
              </a:rPr>
              <a:t>pT</a:t>
            </a:r>
            <a:r>
              <a:rPr lang="fr-FR" sz="1600" kern="0" dirty="0">
                <a:solidFill>
                  <a:srgbClr val="000000"/>
                </a:solidFill>
                <a:effectLst/>
                <a:latin typeface="+mj-lt"/>
                <a:ea typeface="Calibri" panose="020F0502020204030204" pitchFamily="34" charset="0"/>
                <a:cs typeface="Times New Roman" panose="02020603050405020304" pitchFamily="18" charset="0"/>
              </a:rPr>
              <a:t> 3</a:t>
            </a:r>
            <a:endParaRPr lang="fr-FR" sz="1600" kern="100" dirty="0">
              <a:effectLst/>
              <a:latin typeface="+mj-lt"/>
              <a:ea typeface="Calibri" panose="020F0502020204030204" pitchFamily="34" charset="0"/>
              <a:cs typeface="Times New Roman" panose="02020603050405020304" pitchFamily="18" charset="0"/>
            </a:endParaRPr>
          </a:p>
          <a:p>
            <a:pPr algn="just"/>
            <a:r>
              <a:rPr lang="fr-FR" sz="1800" kern="0" dirty="0">
                <a:solidFill>
                  <a:srgbClr val="000000"/>
                </a:solidFill>
                <a:effectLst/>
                <a:latin typeface="+mj-lt"/>
                <a:ea typeface="Calibri" panose="020F0502020204030204" pitchFamily="34" charset="0"/>
                <a:cs typeface="Times New Roman" panose="02020603050405020304" pitchFamily="18" charset="0"/>
              </a:rPr>
              <a:t> </a:t>
            </a:r>
            <a:endParaRPr lang="fr-FR" sz="1600" kern="100" dirty="0">
              <a:effectLst/>
              <a:latin typeface="+mj-lt"/>
              <a:ea typeface="Calibri" panose="020F0502020204030204" pitchFamily="34" charset="0"/>
              <a:cs typeface="Times New Roman" panose="02020603050405020304" pitchFamily="18" charset="0"/>
            </a:endParaRPr>
          </a:p>
          <a:p>
            <a:pPr algn="just"/>
            <a:r>
              <a:rPr lang="fr-FR" b="1" kern="0" dirty="0">
                <a:solidFill>
                  <a:srgbClr val="000000"/>
                </a:solidFill>
                <a:latin typeface="+mj-lt"/>
                <a:ea typeface="Calibri" panose="020F0502020204030204" pitchFamily="34" charset="0"/>
                <a:cs typeface="Times New Roman" panose="02020603050405020304" pitchFamily="18" charset="0"/>
              </a:rPr>
              <a:t>C</a:t>
            </a:r>
            <a:r>
              <a:rPr lang="fr-FR" sz="1800" b="1" kern="0" dirty="0">
                <a:solidFill>
                  <a:srgbClr val="000000"/>
                </a:solidFill>
                <a:effectLst/>
                <a:latin typeface="+mj-lt"/>
                <a:ea typeface="Calibri" panose="020F0502020204030204" pitchFamily="34" charset="0"/>
                <a:cs typeface="Times New Roman" panose="02020603050405020304" pitchFamily="18" charset="0"/>
              </a:rPr>
              <a:t>ommence 3 à 6 semaines après la chirurgie.</a:t>
            </a:r>
            <a:endParaRPr lang="fr-FR" sz="1600" b="1" kern="100" dirty="0">
              <a:effectLst/>
              <a:latin typeface="+mj-lt"/>
              <a:ea typeface="Calibri" panose="020F0502020204030204" pitchFamily="34" charset="0"/>
              <a:cs typeface="Times New Roman" panose="02020603050405020304" pitchFamily="18" charset="0"/>
            </a:endParaRPr>
          </a:p>
          <a:p>
            <a:pPr algn="just"/>
            <a:r>
              <a:rPr lang="fr-FR" sz="1800" kern="0" dirty="0">
                <a:solidFill>
                  <a:srgbClr val="000000"/>
                </a:solidFill>
                <a:effectLst/>
                <a:latin typeface="+mj-lt"/>
                <a:ea typeface="Calibri" panose="020F0502020204030204" pitchFamily="34" charset="0"/>
                <a:cs typeface="Times New Roman" panose="02020603050405020304" pitchFamily="18" charset="0"/>
              </a:rPr>
              <a:t> </a:t>
            </a:r>
            <a:endParaRPr lang="fr-FR" sz="1600" kern="100" dirty="0">
              <a:effectLst/>
              <a:latin typeface="+mj-lt"/>
              <a:ea typeface="Calibri" panose="020F0502020204030204" pitchFamily="34" charset="0"/>
              <a:cs typeface="Times New Roman" panose="02020603050405020304" pitchFamily="18" charset="0"/>
            </a:endParaRPr>
          </a:p>
          <a:p>
            <a:pPr algn="just"/>
            <a:r>
              <a:rPr lang="fr-FR" sz="1800" kern="0" dirty="0">
                <a:solidFill>
                  <a:srgbClr val="000000"/>
                </a:solidFill>
                <a:effectLst/>
                <a:latin typeface="+mj-lt"/>
                <a:ea typeface="Calibri" panose="020F0502020204030204" pitchFamily="34" charset="0"/>
                <a:cs typeface="Times New Roman" panose="02020603050405020304" pitchFamily="18" charset="0"/>
              </a:rPr>
              <a:t>4 à 6 cures espacées chacune de 3 semaines </a:t>
            </a:r>
            <a:endParaRPr lang="fr-FR" kern="0" dirty="0">
              <a:solidFill>
                <a:srgbClr val="000000"/>
              </a:solidFill>
              <a:latin typeface="+mj-lt"/>
              <a:ea typeface="Calibri" panose="020F0502020204030204" pitchFamily="34" charset="0"/>
              <a:cs typeface="Times New Roman" panose="02020603050405020304" pitchFamily="18" charset="0"/>
            </a:endParaRPr>
          </a:p>
          <a:p>
            <a:pPr algn="just"/>
            <a:r>
              <a:rPr lang="fr-FR" sz="1800" kern="100" dirty="0">
                <a:effectLst/>
                <a:latin typeface="+mj-lt"/>
                <a:ea typeface="Calibri" panose="020F0502020204030204" pitchFamily="34" charset="0"/>
                <a:cs typeface="Times New Roman" panose="02020603050405020304" pitchFamily="18" charset="0"/>
              </a:rPr>
              <a:t>➝ D</a:t>
            </a:r>
            <a:r>
              <a:rPr lang="fr-FR" sz="1800" kern="0" dirty="0">
                <a:solidFill>
                  <a:srgbClr val="000000"/>
                </a:solidFill>
                <a:effectLst/>
                <a:latin typeface="+mj-lt"/>
                <a:ea typeface="Calibri" panose="020F0502020204030204" pitchFamily="34" charset="0"/>
                <a:cs typeface="Times New Roman" panose="02020603050405020304" pitchFamily="18" charset="0"/>
              </a:rPr>
              <a:t>urée totale : 4 à 6 mois</a:t>
            </a:r>
            <a:endParaRPr lang="fr-FR" sz="1600" kern="100" dirty="0">
              <a:effectLst/>
              <a:latin typeface="+mj-lt"/>
              <a:ea typeface="Calibri" panose="020F0502020204030204" pitchFamily="34" charset="0"/>
              <a:cs typeface="Times New Roman" panose="02020603050405020304" pitchFamily="18" charset="0"/>
            </a:endParaRPr>
          </a:p>
        </p:txBody>
      </p:sp>
      <p:sp>
        <p:nvSpPr>
          <p:cNvPr id="10" name="ZoneTexte 9">
            <a:extLst>
              <a:ext uri="{FF2B5EF4-FFF2-40B4-BE49-F238E27FC236}">
                <a16:creationId xmlns:a16="http://schemas.microsoft.com/office/drawing/2014/main" id="{7A53E084-8D37-0E06-A572-BBC62AA57F2D}"/>
              </a:ext>
            </a:extLst>
          </p:cNvPr>
          <p:cNvSpPr txBox="1"/>
          <p:nvPr/>
        </p:nvSpPr>
        <p:spPr>
          <a:xfrm>
            <a:off x="5693735" y="980608"/>
            <a:ext cx="6177516" cy="6052106"/>
          </a:xfrm>
          <a:prstGeom prst="rect">
            <a:avLst/>
          </a:prstGeom>
          <a:noFill/>
          <a:ln>
            <a:solidFill>
              <a:schemeClr val="bg1">
                <a:lumMod val="65000"/>
              </a:schemeClr>
            </a:solidFill>
          </a:ln>
        </p:spPr>
        <p:txBody>
          <a:bodyPr wrap="square">
            <a:spAutoFit/>
          </a:bodyPr>
          <a:lstStyle/>
          <a:p>
            <a:pPr marL="342900" lvl="0" indent="-342900" algn="just">
              <a:lnSpc>
                <a:spcPct val="107000"/>
              </a:lnSpc>
              <a:spcAft>
                <a:spcPts val="800"/>
              </a:spcAft>
              <a:buFont typeface="Symbol" pitchFamily="2" charset="2"/>
              <a:buChar char=""/>
            </a:pPr>
            <a:r>
              <a:rPr lang="fr-FR" sz="1800" kern="0" dirty="0">
                <a:solidFill>
                  <a:srgbClr val="000000"/>
                </a:solidFill>
                <a:effectLst/>
                <a:latin typeface="+mj-lt"/>
                <a:ea typeface="Calibri" panose="020F0502020204030204" pitchFamily="34" charset="0"/>
                <a:cs typeface="Times New Roman" panose="02020603050405020304" pitchFamily="18" charset="0"/>
              </a:rPr>
              <a:t>Alopécie (perte de cheveux)</a:t>
            </a:r>
            <a:endParaRPr lang="fr-FR" sz="1600" kern="100" dirty="0">
              <a:effectLst/>
              <a:latin typeface="+mj-lt"/>
              <a:ea typeface="Calibri" panose="020F0502020204030204" pitchFamily="34" charset="0"/>
              <a:cs typeface="Times New Roman" panose="02020603050405020304" pitchFamily="18" charset="0"/>
            </a:endParaRPr>
          </a:p>
          <a:p>
            <a:pPr marL="342900" lvl="0" indent="-342900" algn="just">
              <a:lnSpc>
                <a:spcPct val="107000"/>
              </a:lnSpc>
              <a:spcAft>
                <a:spcPts val="800"/>
              </a:spcAft>
              <a:buFont typeface="Symbol" pitchFamily="2" charset="2"/>
              <a:buChar char=""/>
            </a:pPr>
            <a:r>
              <a:rPr lang="fr-FR" kern="0" dirty="0">
                <a:solidFill>
                  <a:srgbClr val="000000"/>
                </a:solidFill>
                <a:latin typeface="+mj-lt"/>
                <a:ea typeface="Calibri" panose="020F0502020204030204" pitchFamily="34" charset="0"/>
                <a:cs typeface="Times New Roman" panose="02020603050405020304" pitchFamily="18" charset="0"/>
              </a:rPr>
              <a:t>N</a:t>
            </a:r>
            <a:r>
              <a:rPr lang="fr-FR" sz="1800" kern="0" dirty="0">
                <a:solidFill>
                  <a:srgbClr val="000000"/>
                </a:solidFill>
                <a:effectLst/>
                <a:latin typeface="+mj-lt"/>
                <a:ea typeface="Calibri" panose="020F0502020204030204" pitchFamily="34" charset="0"/>
                <a:cs typeface="Times New Roman" panose="02020603050405020304" pitchFamily="18" charset="0"/>
              </a:rPr>
              <a:t>ausée</a:t>
            </a:r>
            <a:endParaRPr lang="fr-FR" sz="1600" kern="100" dirty="0">
              <a:effectLst/>
              <a:latin typeface="+mj-lt"/>
              <a:ea typeface="Calibri" panose="020F0502020204030204" pitchFamily="34" charset="0"/>
              <a:cs typeface="Times New Roman" panose="02020603050405020304" pitchFamily="18" charset="0"/>
            </a:endParaRPr>
          </a:p>
          <a:p>
            <a:pPr marL="342900" lvl="0" indent="-342900" algn="just">
              <a:lnSpc>
                <a:spcPct val="107000"/>
              </a:lnSpc>
              <a:spcAft>
                <a:spcPts val="800"/>
              </a:spcAft>
              <a:buFont typeface="Symbol" pitchFamily="2" charset="2"/>
              <a:buChar char=""/>
            </a:pPr>
            <a:r>
              <a:rPr lang="fr-FR" kern="0" dirty="0">
                <a:solidFill>
                  <a:srgbClr val="000000"/>
                </a:solidFill>
                <a:latin typeface="+mj-lt"/>
                <a:ea typeface="Calibri" panose="020F0502020204030204" pitchFamily="34" charset="0"/>
                <a:cs typeface="Times New Roman" panose="02020603050405020304" pitchFamily="18" charset="0"/>
              </a:rPr>
              <a:t>D</a:t>
            </a:r>
            <a:r>
              <a:rPr lang="fr-FR" sz="1800" kern="0" dirty="0">
                <a:solidFill>
                  <a:srgbClr val="000000"/>
                </a:solidFill>
                <a:effectLst/>
                <a:latin typeface="+mj-lt"/>
                <a:ea typeface="Calibri" panose="020F0502020204030204" pitchFamily="34" charset="0"/>
                <a:cs typeface="Times New Roman" panose="02020603050405020304" pitchFamily="18" charset="0"/>
              </a:rPr>
              <a:t>ouleur articulaire et tendineuse</a:t>
            </a:r>
            <a:endParaRPr lang="fr-FR" sz="1600" kern="100" dirty="0">
              <a:effectLst/>
              <a:latin typeface="+mj-lt"/>
              <a:ea typeface="Calibri" panose="020F0502020204030204" pitchFamily="34" charset="0"/>
              <a:cs typeface="Times New Roman" panose="02020603050405020304" pitchFamily="18" charset="0"/>
            </a:endParaRPr>
          </a:p>
          <a:p>
            <a:pPr marL="342900" lvl="0" indent="-342900" algn="just">
              <a:lnSpc>
                <a:spcPct val="107000"/>
              </a:lnSpc>
              <a:spcAft>
                <a:spcPts val="800"/>
              </a:spcAft>
              <a:buFont typeface="Symbol" pitchFamily="2" charset="2"/>
              <a:buChar char=""/>
            </a:pPr>
            <a:r>
              <a:rPr lang="fr-FR" kern="0" dirty="0">
                <a:solidFill>
                  <a:srgbClr val="000000"/>
                </a:solidFill>
                <a:latin typeface="+mj-lt"/>
                <a:ea typeface="Calibri" panose="020F0502020204030204" pitchFamily="34" charset="0"/>
                <a:cs typeface="Times New Roman" panose="02020603050405020304" pitchFamily="18" charset="0"/>
              </a:rPr>
              <a:t>E</a:t>
            </a:r>
            <a:r>
              <a:rPr lang="fr-FR" sz="1800" kern="0" dirty="0">
                <a:solidFill>
                  <a:srgbClr val="000000"/>
                </a:solidFill>
                <a:effectLst/>
                <a:latin typeface="+mj-lt"/>
                <a:ea typeface="Calibri" panose="020F0502020204030204" pitchFamily="34" charset="0"/>
                <a:cs typeface="Times New Roman" panose="02020603050405020304" pitchFamily="18" charset="0"/>
              </a:rPr>
              <a:t>rosions buccales </a:t>
            </a:r>
          </a:p>
          <a:p>
            <a:pPr marL="342900" lvl="0" indent="-342900" algn="just">
              <a:lnSpc>
                <a:spcPct val="107000"/>
              </a:lnSpc>
              <a:spcAft>
                <a:spcPts val="800"/>
              </a:spcAft>
              <a:buFont typeface="Symbol" pitchFamily="2" charset="2"/>
              <a:buChar char=""/>
            </a:pPr>
            <a:r>
              <a:rPr lang="fr-FR" kern="0" dirty="0">
                <a:solidFill>
                  <a:srgbClr val="000000"/>
                </a:solidFill>
                <a:latin typeface="+mj-lt"/>
                <a:ea typeface="Calibri" panose="020F0502020204030204" pitchFamily="34" charset="0"/>
                <a:cs typeface="Times New Roman" panose="02020603050405020304" pitchFamily="18" charset="0"/>
              </a:rPr>
              <a:t>Sécheresse de la peau car diminution de la multiplication cellulaire</a:t>
            </a:r>
            <a:endParaRPr lang="fr-FR" sz="1600" kern="100" dirty="0">
              <a:effectLst/>
              <a:latin typeface="+mj-lt"/>
              <a:ea typeface="Calibri" panose="020F0502020204030204" pitchFamily="34" charset="0"/>
              <a:cs typeface="Times New Roman" panose="02020603050405020304" pitchFamily="18" charset="0"/>
            </a:endParaRPr>
          </a:p>
          <a:p>
            <a:pPr marL="342900" lvl="0" indent="-342900" algn="just">
              <a:lnSpc>
                <a:spcPct val="107000"/>
              </a:lnSpc>
              <a:spcAft>
                <a:spcPts val="800"/>
              </a:spcAft>
              <a:buFont typeface="Symbol" pitchFamily="2" charset="2"/>
              <a:buChar char=""/>
            </a:pPr>
            <a:r>
              <a:rPr lang="fr-FR" kern="0" dirty="0">
                <a:solidFill>
                  <a:srgbClr val="000000"/>
                </a:solidFill>
                <a:latin typeface="+mj-lt"/>
                <a:ea typeface="Calibri" panose="020F0502020204030204" pitchFamily="34" charset="0"/>
                <a:cs typeface="Times New Roman" panose="02020603050405020304" pitchFamily="18" charset="0"/>
              </a:rPr>
              <a:t>D</a:t>
            </a:r>
            <a:r>
              <a:rPr lang="fr-FR" sz="1800" kern="0" dirty="0">
                <a:solidFill>
                  <a:srgbClr val="000000"/>
                </a:solidFill>
                <a:effectLst/>
                <a:latin typeface="+mj-lt"/>
                <a:ea typeface="Calibri" panose="020F0502020204030204" pitchFamily="34" charset="0"/>
                <a:cs typeface="Times New Roman" panose="02020603050405020304" pitchFamily="18" charset="0"/>
              </a:rPr>
              <a:t>iarrhée / constipation</a:t>
            </a:r>
            <a:endParaRPr lang="fr-FR" sz="1600" kern="100" dirty="0">
              <a:effectLst/>
              <a:latin typeface="+mj-lt"/>
              <a:ea typeface="Calibri" panose="020F0502020204030204" pitchFamily="34" charset="0"/>
              <a:cs typeface="Times New Roman" panose="02020603050405020304" pitchFamily="18" charset="0"/>
            </a:endParaRPr>
          </a:p>
          <a:p>
            <a:pPr marL="342900" lvl="0" indent="-342900" algn="just">
              <a:lnSpc>
                <a:spcPct val="107000"/>
              </a:lnSpc>
              <a:spcAft>
                <a:spcPts val="800"/>
              </a:spcAft>
              <a:buFont typeface="Symbol" pitchFamily="2" charset="2"/>
              <a:buChar char=""/>
            </a:pPr>
            <a:r>
              <a:rPr lang="fr-FR" kern="0" dirty="0">
                <a:solidFill>
                  <a:srgbClr val="000000"/>
                </a:solidFill>
                <a:latin typeface="+mj-lt"/>
                <a:ea typeface="Calibri" panose="020F0502020204030204" pitchFamily="34" charset="0"/>
                <a:cs typeface="Times New Roman" panose="02020603050405020304" pitchFamily="18" charset="0"/>
              </a:rPr>
              <a:t>F</a:t>
            </a:r>
            <a:r>
              <a:rPr lang="fr-FR" sz="1800" kern="0" dirty="0">
                <a:solidFill>
                  <a:srgbClr val="000000"/>
                </a:solidFill>
                <a:effectLst/>
                <a:latin typeface="+mj-lt"/>
                <a:ea typeface="Calibri" panose="020F0502020204030204" pitchFamily="34" charset="0"/>
                <a:cs typeface="Times New Roman" panose="02020603050405020304" pitchFamily="18" charset="0"/>
              </a:rPr>
              <a:t>atigue</a:t>
            </a:r>
            <a:endParaRPr lang="fr-FR" sz="1600" kern="100" dirty="0">
              <a:effectLst/>
              <a:latin typeface="+mj-lt"/>
              <a:ea typeface="Calibri" panose="020F0502020204030204" pitchFamily="34" charset="0"/>
              <a:cs typeface="Times New Roman" panose="02020603050405020304" pitchFamily="18" charset="0"/>
            </a:endParaRPr>
          </a:p>
          <a:p>
            <a:pPr marL="342900" lvl="0" indent="-342900" algn="just">
              <a:lnSpc>
                <a:spcPct val="107000"/>
              </a:lnSpc>
              <a:spcAft>
                <a:spcPts val="800"/>
              </a:spcAft>
              <a:buFont typeface="Symbol" pitchFamily="2" charset="2"/>
              <a:buChar char=""/>
            </a:pPr>
            <a:r>
              <a:rPr lang="fr-FR" kern="0" dirty="0">
                <a:solidFill>
                  <a:srgbClr val="000000"/>
                </a:solidFill>
                <a:latin typeface="+mj-lt"/>
                <a:ea typeface="Calibri" panose="020F0502020204030204" pitchFamily="34" charset="0"/>
                <a:cs typeface="Times New Roman" panose="02020603050405020304" pitchFamily="18" charset="0"/>
              </a:rPr>
              <a:t>B</a:t>
            </a:r>
            <a:r>
              <a:rPr lang="fr-FR" sz="1800" kern="0" dirty="0">
                <a:solidFill>
                  <a:srgbClr val="000000"/>
                </a:solidFill>
                <a:effectLst/>
                <a:latin typeface="+mj-lt"/>
                <a:ea typeface="Calibri" panose="020F0502020204030204" pitchFamily="34" charset="0"/>
                <a:cs typeface="Times New Roman" panose="02020603050405020304" pitchFamily="18" charset="0"/>
              </a:rPr>
              <a:t>aisse des globules blancs des globules rouges et des plaquettes</a:t>
            </a:r>
            <a:endParaRPr lang="fr-FR" sz="1600" kern="100" dirty="0">
              <a:effectLst/>
              <a:latin typeface="+mj-lt"/>
              <a:ea typeface="Calibri" panose="020F0502020204030204" pitchFamily="34" charset="0"/>
              <a:cs typeface="Times New Roman" panose="02020603050405020304" pitchFamily="18" charset="0"/>
            </a:endParaRPr>
          </a:p>
          <a:p>
            <a:pPr marL="342900" lvl="0" indent="-342900" algn="just">
              <a:lnSpc>
                <a:spcPct val="107000"/>
              </a:lnSpc>
              <a:spcAft>
                <a:spcPts val="800"/>
              </a:spcAft>
              <a:buFont typeface="Symbol" pitchFamily="2" charset="2"/>
              <a:buChar char=""/>
            </a:pPr>
            <a:r>
              <a:rPr lang="fr-FR" kern="0" dirty="0">
                <a:solidFill>
                  <a:srgbClr val="000000"/>
                </a:solidFill>
                <a:latin typeface="+mj-lt"/>
                <a:ea typeface="Calibri" panose="020F0502020204030204" pitchFamily="34" charset="0"/>
                <a:cs typeface="Times New Roman" panose="02020603050405020304" pitchFamily="18" charset="0"/>
              </a:rPr>
              <a:t>F</a:t>
            </a:r>
            <a:r>
              <a:rPr lang="fr-FR" sz="1800" kern="0" dirty="0">
                <a:solidFill>
                  <a:srgbClr val="000000"/>
                </a:solidFill>
                <a:effectLst/>
                <a:latin typeface="+mj-lt"/>
                <a:ea typeface="Calibri" panose="020F0502020204030204" pitchFamily="34" charset="0"/>
                <a:cs typeface="Times New Roman" panose="02020603050405020304" pitchFamily="18" charset="0"/>
              </a:rPr>
              <a:t>ièvre </a:t>
            </a:r>
            <a:endParaRPr lang="fr-FR" sz="1600" kern="100" dirty="0">
              <a:effectLst/>
              <a:latin typeface="+mj-lt"/>
              <a:ea typeface="Calibri" panose="020F0502020204030204" pitchFamily="34" charset="0"/>
              <a:cs typeface="Times New Roman" panose="02020603050405020304" pitchFamily="18" charset="0"/>
            </a:endParaRPr>
          </a:p>
          <a:p>
            <a:pPr marL="342900" lvl="0" indent="-342900" algn="just">
              <a:lnSpc>
                <a:spcPct val="107000"/>
              </a:lnSpc>
              <a:spcAft>
                <a:spcPts val="800"/>
              </a:spcAft>
              <a:buFont typeface="Symbol" pitchFamily="2" charset="2"/>
              <a:buChar char=""/>
            </a:pPr>
            <a:r>
              <a:rPr lang="fr-FR" kern="0" dirty="0">
                <a:solidFill>
                  <a:srgbClr val="000000"/>
                </a:solidFill>
                <a:latin typeface="+mj-lt"/>
                <a:ea typeface="Calibri" panose="020F0502020204030204" pitchFamily="34" charset="0"/>
                <a:cs typeface="Times New Roman" panose="02020603050405020304" pitchFamily="18" charset="0"/>
              </a:rPr>
              <a:t>Œdème</a:t>
            </a:r>
            <a:endParaRPr lang="fr-FR" sz="1600" kern="100" dirty="0">
              <a:effectLst/>
              <a:latin typeface="+mj-lt"/>
              <a:ea typeface="Calibri" panose="020F0502020204030204" pitchFamily="34" charset="0"/>
              <a:cs typeface="Times New Roman" panose="02020603050405020304" pitchFamily="18" charset="0"/>
            </a:endParaRPr>
          </a:p>
          <a:p>
            <a:pPr marL="342900" lvl="0" indent="-342900" algn="just">
              <a:lnSpc>
                <a:spcPct val="107000"/>
              </a:lnSpc>
              <a:spcAft>
                <a:spcPts val="800"/>
              </a:spcAft>
              <a:buFont typeface="Symbol" pitchFamily="2" charset="2"/>
              <a:buChar char=""/>
            </a:pPr>
            <a:r>
              <a:rPr lang="fr-FR" kern="0" dirty="0">
                <a:solidFill>
                  <a:srgbClr val="000000"/>
                </a:solidFill>
                <a:latin typeface="+mj-lt"/>
                <a:ea typeface="Calibri" panose="020F0502020204030204" pitchFamily="34" charset="0"/>
                <a:cs typeface="Times New Roman" panose="02020603050405020304" pitchFamily="18" charset="0"/>
              </a:rPr>
              <a:t>S</a:t>
            </a:r>
            <a:r>
              <a:rPr lang="fr-FR" sz="1800" kern="0" dirty="0">
                <a:solidFill>
                  <a:srgbClr val="000000"/>
                </a:solidFill>
                <a:effectLst/>
                <a:latin typeface="+mj-lt"/>
                <a:ea typeface="Calibri" panose="020F0502020204030204" pitchFamily="34" charset="0"/>
                <a:cs typeface="Times New Roman" panose="02020603050405020304" pitchFamily="18" charset="0"/>
              </a:rPr>
              <a:t>yndrome main / pied neuropathie</a:t>
            </a:r>
            <a:endParaRPr lang="fr-FR" sz="1600" kern="100" dirty="0">
              <a:effectLst/>
              <a:latin typeface="+mj-lt"/>
              <a:ea typeface="Calibri" panose="020F0502020204030204" pitchFamily="34" charset="0"/>
              <a:cs typeface="Times New Roman" panose="02020603050405020304" pitchFamily="18" charset="0"/>
            </a:endParaRPr>
          </a:p>
          <a:p>
            <a:pPr marL="342900" lvl="0" indent="-342900" algn="just">
              <a:lnSpc>
                <a:spcPct val="107000"/>
              </a:lnSpc>
              <a:spcAft>
                <a:spcPts val="800"/>
              </a:spcAft>
              <a:buFont typeface="Symbol" pitchFamily="2" charset="2"/>
              <a:buChar char=""/>
            </a:pPr>
            <a:r>
              <a:rPr lang="fr-FR" kern="0" dirty="0">
                <a:solidFill>
                  <a:srgbClr val="000000"/>
                </a:solidFill>
                <a:latin typeface="+mj-lt"/>
                <a:ea typeface="Calibri" panose="020F0502020204030204" pitchFamily="34" charset="0"/>
                <a:cs typeface="Times New Roman" panose="02020603050405020304" pitchFamily="18" charset="0"/>
              </a:rPr>
              <a:t>S</a:t>
            </a:r>
            <a:r>
              <a:rPr lang="fr-FR" sz="1800" kern="0" dirty="0">
                <a:solidFill>
                  <a:srgbClr val="000000"/>
                </a:solidFill>
                <a:effectLst/>
                <a:latin typeface="+mj-lt"/>
                <a:ea typeface="Calibri" panose="020F0502020204030204" pitchFamily="34" charset="0"/>
                <a:cs typeface="Times New Roman" panose="02020603050405020304" pitchFamily="18" charset="0"/>
              </a:rPr>
              <a:t>arcopénie</a:t>
            </a:r>
            <a:endParaRPr lang="fr-FR" sz="1600" kern="100" dirty="0">
              <a:effectLst/>
              <a:latin typeface="+mj-lt"/>
              <a:ea typeface="Calibri" panose="020F0502020204030204" pitchFamily="34" charset="0"/>
              <a:cs typeface="Times New Roman" panose="02020603050405020304" pitchFamily="18" charset="0"/>
            </a:endParaRPr>
          </a:p>
          <a:p>
            <a:pPr marL="342900" lvl="0" indent="-342900" algn="just">
              <a:lnSpc>
                <a:spcPct val="107000"/>
              </a:lnSpc>
              <a:spcAft>
                <a:spcPts val="800"/>
              </a:spcAft>
              <a:buFont typeface="Symbol" pitchFamily="2" charset="2"/>
              <a:buChar char=""/>
            </a:pPr>
            <a:r>
              <a:rPr lang="fr-FR" kern="0" dirty="0">
                <a:solidFill>
                  <a:srgbClr val="000000"/>
                </a:solidFill>
                <a:latin typeface="+mj-lt"/>
                <a:ea typeface="Calibri" panose="020F0502020204030204" pitchFamily="34" charset="0"/>
                <a:cs typeface="Times New Roman" panose="02020603050405020304" pitchFamily="18" charset="0"/>
              </a:rPr>
              <a:t>C</a:t>
            </a:r>
            <a:r>
              <a:rPr lang="fr-FR" sz="1800" kern="0" dirty="0">
                <a:solidFill>
                  <a:srgbClr val="000000"/>
                </a:solidFill>
                <a:effectLst/>
                <a:latin typeface="+mj-lt"/>
                <a:ea typeface="Calibri" panose="020F0502020204030204" pitchFamily="34" charset="0"/>
                <a:cs typeface="Times New Roman" panose="02020603050405020304" pitchFamily="18" charset="0"/>
              </a:rPr>
              <a:t>onfusion, difficulté de concentration, trouble de la mémoire (« chemobrain »)</a:t>
            </a:r>
            <a:endParaRPr lang="fr-FR" sz="1600" kern="100" dirty="0">
              <a:effectLst/>
              <a:latin typeface="+mj-lt"/>
              <a:ea typeface="Calibri" panose="020F0502020204030204" pitchFamily="34" charset="0"/>
              <a:cs typeface="Times New Roman" panose="02020603050405020304" pitchFamily="18" charset="0"/>
            </a:endParaRPr>
          </a:p>
        </p:txBody>
      </p:sp>
      <p:cxnSp>
        <p:nvCxnSpPr>
          <p:cNvPr id="12" name="Connecteur droit avec flèche 11">
            <a:extLst>
              <a:ext uri="{FF2B5EF4-FFF2-40B4-BE49-F238E27FC236}">
                <a16:creationId xmlns:a16="http://schemas.microsoft.com/office/drawing/2014/main" id="{BAC2B374-4ADC-0AAE-F92B-A370F011A10F}"/>
              </a:ext>
            </a:extLst>
          </p:cNvPr>
          <p:cNvCxnSpPr>
            <a:cxnSpLocks/>
          </p:cNvCxnSpPr>
          <p:nvPr/>
        </p:nvCxnSpPr>
        <p:spPr>
          <a:xfrm>
            <a:off x="4210493" y="3659001"/>
            <a:ext cx="1350335"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4" name="ZoneTexte 13">
            <a:extLst>
              <a:ext uri="{FF2B5EF4-FFF2-40B4-BE49-F238E27FC236}">
                <a16:creationId xmlns:a16="http://schemas.microsoft.com/office/drawing/2014/main" id="{B63345D4-AB3D-C20F-3778-8DEAA1B3C4E3}"/>
              </a:ext>
            </a:extLst>
          </p:cNvPr>
          <p:cNvSpPr txBox="1"/>
          <p:nvPr/>
        </p:nvSpPr>
        <p:spPr>
          <a:xfrm>
            <a:off x="7623544" y="481721"/>
            <a:ext cx="2575385" cy="461665"/>
          </a:xfrm>
          <a:prstGeom prst="rect">
            <a:avLst/>
          </a:prstGeom>
          <a:noFill/>
        </p:spPr>
        <p:txBody>
          <a:bodyPr wrap="none" rtlCol="0">
            <a:spAutoFit/>
          </a:bodyPr>
          <a:lstStyle/>
          <a:p>
            <a:r>
              <a:rPr lang="fr-FR" sz="2400" b="1" u="sng" dirty="0">
                <a:latin typeface="+mj-lt"/>
              </a:rPr>
              <a:t>Effets secondaires </a:t>
            </a:r>
          </a:p>
        </p:txBody>
      </p:sp>
      <p:sp>
        <p:nvSpPr>
          <p:cNvPr id="2" name="ZoneTexte 1">
            <a:extLst>
              <a:ext uri="{FF2B5EF4-FFF2-40B4-BE49-F238E27FC236}">
                <a16:creationId xmlns:a16="http://schemas.microsoft.com/office/drawing/2014/main" id="{F7FA0B7C-3D3E-ED91-22A5-703C6ACEE9F9}"/>
              </a:ext>
            </a:extLst>
          </p:cNvPr>
          <p:cNvSpPr txBox="1"/>
          <p:nvPr/>
        </p:nvSpPr>
        <p:spPr>
          <a:xfrm>
            <a:off x="4550735" y="2147777"/>
            <a:ext cx="184731" cy="369332"/>
          </a:xfrm>
          <a:prstGeom prst="rect">
            <a:avLst/>
          </a:prstGeom>
          <a:noFill/>
        </p:spPr>
        <p:txBody>
          <a:bodyPr wrap="none" rtlCol="0">
            <a:spAutoFit/>
          </a:bodyPr>
          <a:lstStyle/>
          <a:p>
            <a:endParaRPr lang="fr-FR" dirty="0"/>
          </a:p>
        </p:txBody>
      </p:sp>
      <p:pic>
        <p:nvPicPr>
          <p:cNvPr id="5" name="Graphique 4" descr="Avertissement contour">
            <a:extLst>
              <a:ext uri="{FF2B5EF4-FFF2-40B4-BE49-F238E27FC236}">
                <a16:creationId xmlns:a16="http://schemas.microsoft.com/office/drawing/2014/main" id="{F8DC7797-3EFA-E16F-25D9-07E90B665C4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28460" y="2630855"/>
            <a:ext cx="914400" cy="914400"/>
          </a:xfrm>
          <a:prstGeom prst="rect">
            <a:avLst/>
          </a:prstGeom>
        </p:spPr>
      </p:pic>
      <p:pic>
        <p:nvPicPr>
          <p:cNvPr id="8" name="Graphique 7" descr="Cône de signalisation contour">
            <a:extLst>
              <a:ext uri="{FF2B5EF4-FFF2-40B4-BE49-F238E27FC236}">
                <a16:creationId xmlns:a16="http://schemas.microsoft.com/office/drawing/2014/main" id="{D02B859F-63CE-7E86-883E-D211DEAE2AF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242798" y="66208"/>
            <a:ext cx="914400" cy="914400"/>
          </a:xfrm>
          <a:prstGeom prst="rect">
            <a:avLst/>
          </a:prstGeom>
        </p:spPr>
      </p:pic>
    </p:spTree>
    <p:extLst>
      <p:ext uri="{BB962C8B-B14F-4D97-AF65-F5344CB8AC3E}">
        <p14:creationId xmlns:p14="http://schemas.microsoft.com/office/powerpoint/2010/main" val="659554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2399C3F7-5431-AE7C-22B4-9E6C4076BD73}"/>
              </a:ext>
            </a:extLst>
          </p:cNvPr>
          <p:cNvSpPr txBox="1"/>
          <p:nvPr/>
        </p:nvSpPr>
        <p:spPr>
          <a:xfrm>
            <a:off x="1" y="0"/>
            <a:ext cx="2881422" cy="584775"/>
          </a:xfrm>
          <a:prstGeom prst="rect">
            <a:avLst/>
          </a:prstGeom>
          <a:solidFill>
            <a:srgbClr val="941651">
              <a:alpha val="58039"/>
            </a:srgbClr>
          </a:solidFill>
        </p:spPr>
        <p:txBody>
          <a:bodyPr wrap="square" rtlCol="0">
            <a:spAutoFit/>
          </a:bodyPr>
          <a:lstStyle/>
          <a:p>
            <a:r>
              <a:rPr lang="fr-FR" sz="3200" dirty="0">
                <a:latin typeface="+mj-lt"/>
              </a:rPr>
              <a:t>Thérapie ciblée</a:t>
            </a:r>
          </a:p>
        </p:txBody>
      </p:sp>
      <p:sp>
        <p:nvSpPr>
          <p:cNvPr id="3" name="ZoneTexte 2">
            <a:extLst>
              <a:ext uri="{FF2B5EF4-FFF2-40B4-BE49-F238E27FC236}">
                <a16:creationId xmlns:a16="http://schemas.microsoft.com/office/drawing/2014/main" id="{799D8E64-C4DD-A65A-C875-92072C843EE5}"/>
              </a:ext>
            </a:extLst>
          </p:cNvPr>
          <p:cNvSpPr txBox="1"/>
          <p:nvPr/>
        </p:nvSpPr>
        <p:spPr>
          <a:xfrm>
            <a:off x="682823" y="4517080"/>
            <a:ext cx="10329862" cy="954107"/>
          </a:xfrm>
          <a:prstGeom prst="rect">
            <a:avLst/>
          </a:prstGeom>
          <a:noFill/>
        </p:spPr>
        <p:txBody>
          <a:bodyPr wrap="square" rtlCol="0">
            <a:spAutoFit/>
          </a:bodyPr>
          <a:lstStyle/>
          <a:p>
            <a:pPr algn="ctr"/>
            <a:r>
              <a:rPr lang="fr-FR" sz="2800" kern="0" dirty="0">
                <a:solidFill>
                  <a:srgbClr val="000000"/>
                </a:solidFill>
                <a:effectLst/>
                <a:latin typeface="+mj-lt"/>
                <a:ea typeface="Calibri" panose="020F0502020204030204" pitchFamily="34" charset="0"/>
                <a:cs typeface="Times New Roman" panose="02020603050405020304" pitchFamily="18" charset="0"/>
              </a:rPr>
              <a:t>En association à une chimiothérapie </a:t>
            </a:r>
            <a:endParaRPr lang="fr-FR" sz="2800" kern="100" dirty="0">
              <a:effectLst/>
              <a:latin typeface="+mj-lt"/>
              <a:ea typeface="Calibri" panose="020F0502020204030204" pitchFamily="34" charset="0"/>
              <a:cs typeface="Times New Roman" panose="02020603050405020304" pitchFamily="18" charset="0"/>
            </a:endParaRPr>
          </a:p>
          <a:p>
            <a:pPr algn="ctr"/>
            <a:r>
              <a:rPr lang="fr-FR" sz="2800" kern="0" dirty="0">
                <a:solidFill>
                  <a:srgbClr val="000000"/>
                </a:solidFill>
                <a:effectLst/>
                <a:latin typeface="+mj-lt"/>
                <a:ea typeface="Calibri" panose="020F0502020204030204" pitchFamily="34" charset="0"/>
                <a:cs typeface="Times New Roman" panose="02020603050405020304" pitchFamily="18" charset="0"/>
              </a:rPr>
              <a:t>Elle réduit de 50% les rechutes</a:t>
            </a:r>
            <a:endParaRPr lang="fr-FR" sz="2800" kern="100" dirty="0">
              <a:effectLst/>
              <a:latin typeface="+mj-lt"/>
              <a:ea typeface="Calibri" panose="020F0502020204030204" pitchFamily="34" charset="0"/>
              <a:cs typeface="Times New Roman" panose="02020603050405020304" pitchFamily="18" charset="0"/>
            </a:endParaRPr>
          </a:p>
        </p:txBody>
      </p:sp>
      <p:sp>
        <p:nvSpPr>
          <p:cNvPr id="5" name="ZoneTexte 4">
            <a:extLst>
              <a:ext uri="{FF2B5EF4-FFF2-40B4-BE49-F238E27FC236}">
                <a16:creationId xmlns:a16="http://schemas.microsoft.com/office/drawing/2014/main" id="{F3A8BDE9-E8DB-0D14-7DF1-565DA14F94C9}"/>
              </a:ext>
            </a:extLst>
          </p:cNvPr>
          <p:cNvSpPr txBox="1"/>
          <p:nvPr/>
        </p:nvSpPr>
        <p:spPr>
          <a:xfrm>
            <a:off x="682823" y="1197851"/>
            <a:ext cx="10826353" cy="1697068"/>
          </a:xfrm>
          <a:prstGeom prst="rect">
            <a:avLst/>
          </a:prstGeom>
          <a:noFill/>
          <a:ln>
            <a:solidFill>
              <a:schemeClr val="bg1">
                <a:lumMod val="65000"/>
              </a:schemeClr>
            </a:solidFill>
          </a:ln>
        </p:spPr>
        <p:txBody>
          <a:bodyPr wrap="square">
            <a:spAutoFit/>
          </a:bodyPr>
          <a:lstStyle/>
          <a:p>
            <a:pPr algn="just">
              <a:lnSpc>
                <a:spcPct val="150000"/>
              </a:lnSpc>
              <a:spcAft>
                <a:spcPts val="800"/>
              </a:spcAft>
            </a:pPr>
            <a:r>
              <a:rPr lang="fr-FR" sz="2400" kern="0" dirty="0">
                <a:solidFill>
                  <a:srgbClr val="000000"/>
                </a:solidFill>
                <a:effectLst/>
                <a:latin typeface="+mj-lt"/>
                <a:ea typeface="Calibri" panose="020F0502020204030204" pitchFamily="34" charset="0"/>
                <a:cs typeface="Times New Roman" panose="02020603050405020304" pitchFamily="18" charset="0"/>
              </a:rPr>
              <a:t>La thérapie ciblée est le traitement adapté au cancer du sein dont la protéine HER 2 est amplifiée, cette thérapie se fait par l'injection d’anticorps Trastuzumab (</a:t>
            </a:r>
            <a:r>
              <a:rPr lang="fr-FR" sz="2400" kern="0" dirty="0">
                <a:solidFill>
                  <a:srgbClr val="000000"/>
                </a:solidFill>
                <a:latin typeface="+mj-lt"/>
                <a:ea typeface="Calibri" panose="020F0502020204030204" pitchFamily="34" charset="0"/>
                <a:cs typeface="Times New Roman" panose="02020603050405020304" pitchFamily="18" charset="0"/>
              </a:rPr>
              <a:t>H</a:t>
            </a:r>
            <a:r>
              <a:rPr lang="fr-FR" sz="2400" kern="0" dirty="0">
                <a:solidFill>
                  <a:srgbClr val="000000"/>
                </a:solidFill>
                <a:effectLst/>
                <a:latin typeface="+mj-lt"/>
                <a:ea typeface="Calibri" panose="020F0502020204030204" pitchFamily="34" charset="0"/>
                <a:cs typeface="Times New Roman" panose="02020603050405020304" pitchFamily="18" charset="0"/>
              </a:rPr>
              <a:t>erceptin*) </a:t>
            </a:r>
            <a:endParaRPr lang="fr-FR" sz="2400" kern="100" dirty="0">
              <a:effectLst/>
              <a:latin typeface="+mj-lt"/>
              <a:ea typeface="Calibri" panose="020F0502020204030204" pitchFamily="34" charset="0"/>
              <a:cs typeface="Times New Roman" panose="02020603050405020304" pitchFamily="18" charset="0"/>
            </a:endParaRPr>
          </a:p>
        </p:txBody>
      </p:sp>
      <p:sp>
        <p:nvSpPr>
          <p:cNvPr id="9" name="ZoneTexte 8">
            <a:extLst>
              <a:ext uri="{FF2B5EF4-FFF2-40B4-BE49-F238E27FC236}">
                <a16:creationId xmlns:a16="http://schemas.microsoft.com/office/drawing/2014/main" id="{E0ACB264-3BB2-5684-E3FC-E7E7CEF0BD6D}"/>
              </a:ext>
            </a:extLst>
          </p:cNvPr>
          <p:cNvSpPr txBox="1"/>
          <p:nvPr/>
        </p:nvSpPr>
        <p:spPr>
          <a:xfrm rot="10800000" flipV="1">
            <a:off x="682822" y="3412514"/>
            <a:ext cx="10939165" cy="707886"/>
          </a:xfrm>
          <a:prstGeom prst="rect">
            <a:avLst/>
          </a:prstGeom>
          <a:noFill/>
        </p:spPr>
        <p:txBody>
          <a:bodyPr wrap="square" rtlCol="0">
            <a:spAutoFit/>
          </a:bodyPr>
          <a:lstStyle/>
          <a:p>
            <a:r>
              <a:rPr lang="fr-FR" sz="2000" dirty="0"/>
              <a:t>4 EC toutes les 3 semaines  puis 4 Taxanes toutes les 3 semaines ou 12 Taxol toutes les semaines Herceptin débuté en même temps que le Taxol par injection toutes les 3 semaines pendant 12/18 mois</a:t>
            </a:r>
          </a:p>
        </p:txBody>
      </p:sp>
      <p:pic>
        <p:nvPicPr>
          <p:cNvPr id="11" name="Graphique 10" descr="Mille contour">
            <a:extLst>
              <a:ext uri="{FF2B5EF4-FFF2-40B4-BE49-F238E27FC236}">
                <a16:creationId xmlns:a16="http://schemas.microsoft.com/office/drawing/2014/main" id="{7A41A17A-EC22-7ACC-7CA3-22A6819F7D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94909" y="4556787"/>
            <a:ext cx="914400" cy="914400"/>
          </a:xfrm>
          <a:prstGeom prst="rect">
            <a:avLst/>
          </a:prstGeom>
        </p:spPr>
      </p:pic>
      <p:pic>
        <p:nvPicPr>
          <p:cNvPr id="12" name="Graphique 11" descr="Mille contour">
            <a:extLst>
              <a:ext uri="{FF2B5EF4-FFF2-40B4-BE49-F238E27FC236}">
                <a16:creationId xmlns:a16="http://schemas.microsoft.com/office/drawing/2014/main" id="{9AB21A47-071A-13F5-1DB0-E5749EE7802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67023" y="4517080"/>
            <a:ext cx="914400" cy="914400"/>
          </a:xfrm>
          <a:prstGeom prst="rect">
            <a:avLst/>
          </a:prstGeom>
        </p:spPr>
      </p:pic>
    </p:spTree>
    <p:extLst>
      <p:ext uri="{BB962C8B-B14F-4D97-AF65-F5344CB8AC3E}">
        <p14:creationId xmlns:p14="http://schemas.microsoft.com/office/powerpoint/2010/main" val="310179803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2399C3F7-5431-AE7C-22B4-9E6C4076BD73}"/>
              </a:ext>
            </a:extLst>
          </p:cNvPr>
          <p:cNvSpPr txBox="1"/>
          <p:nvPr/>
        </p:nvSpPr>
        <p:spPr>
          <a:xfrm>
            <a:off x="1" y="0"/>
            <a:ext cx="2543174" cy="584775"/>
          </a:xfrm>
          <a:prstGeom prst="rect">
            <a:avLst/>
          </a:prstGeom>
          <a:solidFill>
            <a:srgbClr val="941651">
              <a:alpha val="58039"/>
            </a:srgbClr>
          </a:solidFill>
        </p:spPr>
        <p:txBody>
          <a:bodyPr wrap="square" rtlCol="0">
            <a:spAutoFit/>
          </a:bodyPr>
          <a:lstStyle/>
          <a:p>
            <a:r>
              <a:rPr lang="fr-FR" sz="3200" dirty="0">
                <a:latin typeface="+mj-lt"/>
              </a:rPr>
              <a:t>Radiothérapie</a:t>
            </a:r>
          </a:p>
        </p:txBody>
      </p:sp>
      <p:sp>
        <p:nvSpPr>
          <p:cNvPr id="3" name="ZoneTexte 2">
            <a:extLst>
              <a:ext uri="{FF2B5EF4-FFF2-40B4-BE49-F238E27FC236}">
                <a16:creationId xmlns:a16="http://schemas.microsoft.com/office/drawing/2014/main" id="{E4198C58-A634-F140-CEC8-EEB7DD00C95A}"/>
              </a:ext>
            </a:extLst>
          </p:cNvPr>
          <p:cNvSpPr txBox="1"/>
          <p:nvPr/>
        </p:nvSpPr>
        <p:spPr>
          <a:xfrm>
            <a:off x="609600" y="1158855"/>
            <a:ext cx="10972800" cy="2352952"/>
          </a:xfrm>
          <a:prstGeom prst="rect">
            <a:avLst/>
          </a:prstGeom>
          <a:noFill/>
          <a:ln>
            <a:solidFill>
              <a:schemeClr val="bg1">
                <a:lumMod val="65000"/>
              </a:schemeClr>
            </a:solidFill>
          </a:ln>
        </p:spPr>
        <p:txBody>
          <a:bodyPr wrap="square">
            <a:spAutoFit/>
          </a:bodyPr>
          <a:lstStyle/>
          <a:p>
            <a:pPr algn="just">
              <a:lnSpc>
                <a:spcPct val="150000"/>
              </a:lnSpc>
              <a:spcAft>
                <a:spcPts val="800"/>
              </a:spcAft>
            </a:pPr>
            <a:r>
              <a:rPr lang="fr-FR" sz="2000" kern="0" dirty="0">
                <a:solidFill>
                  <a:srgbClr val="000000"/>
                </a:solidFill>
                <a:effectLst/>
                <a:latin typeface="+mj-lt"/>
                <a:ea typeface="Calibri" panose="020F0502020204030204" pitchFamily="34" charset="0"/>
                <a:cs typeface="Times New Roman" panose="02020603050405020304" pitchFamily="18" charset="0"/>
              </a:rPr>
              <a:t>La radiothérapie vise à irradier des zones autour de la tumeur qui risquent de présenter des cellules cancéreuses. Elle permet d’éviter les récidives locorégionales. Elle agit par un rayonnement ionisant appliqué sur la zone ciblée. </a:t>
            </a:r>
            <a:r>
              <a:rPr lang="fr-FR" sz="2000" kern="0" dirty="0">
                <a:solidFill>
                  <a:srgbClr val="000000"/>
                </a:solidFill>
                <a:latin typeface="+mj-lt"/>
                <a:cs typeface="Times New Roman" panose="02020603050405020304" pitchFamily="18" charset="0"/>
              </a:rPr>
              <a:t>Les doses de rayons utilisées sont sublétales, elles blessent sans tuer les cellules. Les saines se régénèrent, les cancéreuses ne savent pas le faire donc s’autodétruisent : </a:t>
            </a:r>
            <a:r>
              <a:rPr lang="fr-FR" sz="2000" b="1" kern="0" dirty="0">
                <a:solidFill>
                  <a:srgbClr val="000000"/>
                </a:solidFill>
                <a:latin typeface="+mj-lt"/>
                <a:cs typeface="Times New Roman" panose="02020603050405020304" pitchFamily="18" charset="0"/>
              </a:rPr>
              <a:t>APOPTOSE. </a:t>
            </a:r>
          </a:p>
        </p:txBody>
      </p:sp>
      <p:pic>
        <p:nvPicPr>
          <p:cNvPr id="4" name="Graphique 3" descr="Flèche vers la droite contour">
            <a:extLst>
              <a:ext uri="{FF2B5EF4-FFF2-40B4-BE49-F238E27FC236}">
                <a16:creationId xmlns:a16="http://schemas.microsoft.com/office/drawing/2014/main" id="{A2357FE8-92BD-071A-8A73-C9870B89E59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884882" y="3545191"/>
            <a:ext cx="685916" cy="685916"/>
          </a:xfrm>
          <a:prstGeom prst="rect">
            <a:avLst/>
          </a:prstGeom>
        </p:spPr>
      </p:pic>
      <p:sp>
        <p:nvSpPr>
          <p:cNvPr id="6" name="ZoneTexte 5">
            <a:extLst>
              <a:ext uri="{FF2B5EF4-FFF2-40B4-BE49-F238E27FC236}">
                <a16:creationId xmlns:a16="http://schemas.microsoft.com/office/drawing/2014/main" id="{72D8A6DD-0DBA-654D-3971-B254BE855004}"/>
              </a:ext>
            </a:extLst>
          </p:cNvPr>
          <p:cNvSpPr txBox="1"/>
          <p:nvPr/>
        </p:nvSpPr>
        <p:spPr>
          <a:xfrm>
            <a:off x="2570798" y="3658619"/>
            <a:ext cx="6704977" cy="923330"/>
          </a:xfrm>
          <a:prstGeom prst="rect">
            <a:avLst/>
          </a:prstGeom>
          <a:noFill/>
        </p:spPr>
        <p:txBody>
          <a:bodyPr wrap="none" rtlCol="0">
            <a:spAutoFit/>
          </a:bodyPr>
          <a:lstStyle/>
          <a:p>
            <a:r>
              <a:rPr lang="fr-FR" dirty="0">
                <a:latin typeface="+mj-lt"/>
              </a:rPr>
              <a:t>Glande mammaire , chaine ganglionnaire, lit tumoral ,paroi thoracique</a:t>
            </a:r>
          </a:p>
          <a:p>
            <a:r>
              <a:rPr lang="fr-FR" dirty="0">
                <a:latin typeface="+mj-lt"/>
              </a:rPr>
              <a:t>Boost sur lit tumoral grâce aux clips laissés par </a:t>
            </a:r>
            <a:r>
              <a:rPr lang="fr-FR" dirty="0" err="1">
                <a:latin typeface="+mj-lt"/>
              </a:rPr>
              <a:t>chir</a:t>
            </a:r>
            <a:r>
              <a:rPr lang="fr-FR" dirty="0">
                <a:latin typeface="+mj-lt"/>
              </a:rPr>
              <a:t> </a:t>
            </a:r>
          </a:p>
          <a:p>
            <a:r>
              <a:rPr lang="fr-FR" dirty="0">
                <a:latin typeface="+mj-lt"/>
              </a:rPr>
              <a:t>Curiethérapie à l’</a:t>
            </a:r>
            <a:r>
              <a:rPr lang="fr-FR" dirty="0" err="1">
                <a:latin typeface="+mj-lt"/>
              </a:rPr>
              <a:t>interieur</a:t>
            </a:r>
            <a:r>
              <a:rPr lang="fr-FR" dirty="0">
                <a:latin typeface="+mj-lt"/>
              </a:rPr>
              <a:t> du lit </a:t>
            </a:r>
          </a:p>
        </p:txBody>
      </p:sp>
      <p:pic>
        <p:nvPicPr>
          <p:cNvPr id="9" name="Graphique 8" descr="Avertissement contour">
            <a:extLst>
              <a:ext uri="{FF2B5EF4-FFF2-40B4-BE49-F238E27FC236}">
                <a16:creationId xmlns:a16="http://schemas.microsoft.com/office/drawing/2014/main" id="{58A60399-D392-C104-9BAF-50FD7FF77FB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20555" y="4465791"/>
            <a:ext cx="646331" cy="646331"/>
          </a:xfrm>
          <a:prstGeom prst="rect">
            <a:avLst/>
          </a:prstGeom>
        </p:spPr>
      </p:pic>
      <p:sp>
        <p:nvSpPr>
          <p:cNvPr id="10" name="ZoneTexte 9">
            <a:extLst>
              <a:ext uri="{FF2B5EF4-FFF2-40B4-BE49-F238E27FC236}">
                <a16:creationId xmlns:a16="http://schemas.microsoft.com/office/drawing/2014/main" id="{D0C96E9D-DB52-CF5D-E98B-80AEF6CBEE7E}"/>
              </a:ext>
            </a:extLst>
          </p:cNvPr>
          <p:cNvSpPr txBox="1"/>
          <p:nvPr/>
        </p:nvSpPr>
        <p:spPr>
          <a:xfrm>
            <a:off x="1766886" y="4670249"/>
            <a:ext cx="7992894" cy="646331"/>
          </a:xfrm>
          <a:prstGeom prst="rect">
            <a:avLst/>
          </a:prstGeom>
          <a:noFill/>
        </p:spPr>
        <p:txBody>
          <a:bodyPr wrap="none" rtlCol="0">
            <a:spAutoFit/>
          </a:bodyPr>
          <a:lstStyle/>
          <a:p>
            <a:r>
              <a:rPr lang="fr-FR" sz="1800" kern="0" dirty="0">
                <a:solidFill>
                  <a:srgbClr val="000000"/>
                </a:solidFill>
                <a:effectLst/>
                <a:latin typeface="+mj-lt"/>
                <a:ea typeface="Calibri" panose="020F0502020204030204" pitchFamily="34" charset="0"/>
                <a:cs typeface="Times New Roman" panose="02020603050405020304" pitchFamily="18" charset="0"/>
              </a:rPr>
              <a:t>Fatigue, nausées, brûlures, œdème (les effets secondaires arrivent dès le 15</a:t>
            </a:r>
            <a:r>
              <a:rPr lang="fr-FR" sz="1800" kern="0" baseline="30000" dirty="0">
                <a:solidFill>
                  <a:srgbClr val="000000"/>
                </a:solidFill>
                <a:effectLst/>
                <a:latin typeface="+mj-lt"/>
                <a:ea typeface="Calibri" panose="020F0502020204030204" pitchFamily="34" charset="0"/>
                <a:cs typeface="Times New Roman" panose="02020603050405020304" pitchFamily="18" charset="0"/>
              </a:rPr>
              <a:t>ème</a:t>
            </a:r>
            <a:r>
              <a:rPr lang="fr-FR" sz="1800" kern="0" dirty="0">
                <a:solidFill>
                  <a:srgbClr val="000000"/>
                </a:solidFill>
                <a:effectLst/>
                <a:latin typeface="+mj-lt"/>
                <a:ea typeface="Calibri" panose="020F0502020204030204" pitchFamily="34" charset="0"/>
                <a:cs typeface="Times New Roman" panose="02020603050405020304" pitchFamily="18" charset="0"/>
              </a:rPr>
              <a:t> jour)</a:t>
            </a:r>
            <a:endParaRPr lang="fr-FR" sz="1800" kern="100" dirty="0">
              <a:effectLst/>
              <a:latin typeface="+mj-lt"/>
              <a:ea typeface="Calibri" panose="020F0502020204030204" pitchFamily="34" charset="0"/>
              <a:cs typeface="Times New Roman" panose="02020603050405020304" pitchFamily="18" charset="0"/>
            </a:endParaRPr>
          </a:p>
          <a:p>
            <a:endParaRPr lang="fr-FR" dirty="0"/>
          </a:p>
        </p:txBody>
      </p:sp>
      <p:sp>
        <p:nvSpPr>
          <p:cNvPr id="12" name="ZoneTexte 11">
            <a:extLst>
              <a:ext uri="{FF2B5EF4-FFF2-40B4-BE49-F238E27FC236}">
                <a16:creationId xmlns:a16="http://schemas.microsoft.com/office/drawing/2014/main" id="{C188A8FD-D59D-A9CC-9144-417C7FB1F253}"/>
              </a:ext>
            </a:extLst>
          </p:cNvPr>
          <p:cNvSpPr txBox="1"/>
          <p:nvPr/>
        </p:nvSpPr>
        <p:spPr>
          <a:xfrm>
            <a:off x="2730101" y="5648058"/>
            <a:ext cx="9352361" cy="464871"/>
          </a:xfrm>
          <a:prstGeom prst="rect">
            <a:avLst/>
          </a:prstGeom>
          <a:noFill/>
        </p:spPr>
        <p:txBody>
          <a:bodyPr wrap="square">
            <a:spAutoFit/>
          </a:bodyPr>
          <a:lstStyle/>
          <a:p>
            <a:pPr algn="just">
              <a:lnSpc>
                <a:spcPct val="150000"/>
              </a:lnSpc>
              <a:spcAft>
                <a:spcPts val="800"/>
              </a:spcAft>
            </a:pPr>
            <a:r>
              <a:rPr lang="fr-FR" sz="1800" kern="0" dirty="0">
                <a:solidFill>
                  <a:srgbClr val="000000"/>
                </a:solidFill>
                <a:effectLst/>
                <a:latin typeface="+mj-lt"/>
                <a:ea typeface="Calibri" panose="020F0502020204030204" pitchFamily="34" charset="0"/>
                <a:cs typeface="Times New Roman" panose="02020603050405020304" pitchFamily="18" charset="0"/>
              </a:rPr>
              <a:t>1 à 3 mois après la chirurgie, 30 séances en moyenne réparties sur 6 semaines</a:t>
            </a:r>
            <a:endParaRPr lang="fr-FR" sz="1600" kern="100" dirty="0">
              <a:effectLst/>
              <a:latin typeface="+mj-lt"/>
              <a:ea typeface="Calibri" panose="020F0502020204030204" pitchFamily="34" charset="0"/>
              <a:cs typeface="Times New Roman" panose="02020603050405020304" pitchFamily="18" charset="0"/>
            </a:endParaRPr>
          </a:p>
        </p:txBody>
      </p:sp>
      <p:pic>
        <p:nvPicPr>
          <p:cNvPr id="13" name="Graphique 12" descr="Flèche vers la droite contour">
            <a:extLst>
              <a:ext uri="{FF2B5EF4-FFF2-40B4-BE49-F238E27FC236}">
                <a16:creationId xmlns:a16="http://schemas.microsoft.com/office/drawing/2014/main" id="{ED229F39-E87A-C667-C5D6-7A543CFB134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044185" y="5604440"/>
            <a:ext cx="685916" cy="685916"/>
          </a:xfrm>
          <a:prstGeom prst="rect">
            <a:avLst/>
          </a:prstGeom>
        </p:spPr>
      </p:pic>
    </p:spTree>
    <p:extLst>
      <p:ext uri="{BB962C8B-B14F-4D97-AF65-F5344CB8AC3E}">
        <p14:creationId xmlns:p14="http://schemas.microsoft.com/office/powerpoint/2010/main" val="100900690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2399C3F7-5431-AE7C-22B4-9E6C4076BD73}"/>
              </a:ext>
            </a:extLst>
          </p:cNvPr>
          <p:cNvSpPr txBox="1"/>
          <p:nvPr/>
        </p:nvSpPr>
        <p:spPr>
          <a:xfrm>
            <a:off x="1" y="0"/>
            <a:ext cx="2543174" cy="584775"/>
          </a:xfrm>
          <a:prstGeom prst="rect">
            <a:avLst/>
          </a:prstGeom>
          <a:solidFill>
            <a:srgbClr val="941651">
              <a:alpha val="58039"/>
            </a:srgbClr>
          </a:solidFill>
        </p:spPr>
        <p:txBody>
          <a:bodyPr wrap="square" rtlCol="0">
            <a:spAutoFit/>
          </a:bodyPr>
          <a:lstStyle/>
          <a:p>
            <a:r>
              <a:rPr lang="fr-FR" sz="3200" dirty="0">
                <a:latin typeface="+mj-lt"/>
              </a:rPr>
              <a:t>Radiothérapie</a:t>
            </a:r>
          </a:p>
        </p:txBody>
      </p:sp>
      <p:sp>
        <p:nvSpPr>
          <p:cNvPr id="5" name="ZoneTexte 4">
            <a:extLst>
              <a:ext uri="{FF2B5EF4-FFF2-40B4-BE49-F238E27FC236}">
                <a16:creationId xmlns:a16="http://schemas.microsoft.com/office/drawing/2014/main" id="{9A022E2D-3EAB-A8FF-7566-537A8A3EE981}"/>
              </a:ext>
            </a:extLst>
          </p:cNvPr>
          <p:cNvSpPr txBox="1"/>
          <p:nvPr/>
        </p:nvSpPr>
        <p:spPr>
          <a:xfrm>
            <a:off x="2082998" y="702051"/>
            <a:ext cx="8026004" cy="4216539"/>
          </a:xfrm>
          <a:prstGeom prst="rect">
            <a:avLst/>
          </a:prstGeom>
          <a:noFill/>
        </p:spPr>
        <p:txBody>
          <a:bodyPr wrap="square">
            <a:spAutoFit/>
          </a:bodyPr>
          <a:lstStyle/>
          <a:p>
            <a:pPr algn="ctr"/>
            <a:r>
              <a:rPr lang="fr-FR" sz="2400" kern="0" dirty="0">
                <a:solidFill>
                  <a:srgbClr val="000000"/>
                </a:solidFill>
                <a:effectLst/>
                <a:latin typeface="+mj-lt"/>
                <a:ea typeface="Calibri" panose="020F0502020204030204" pitchFamily="34" charset="0"/>
                <a:cs typeface="Times New Roman" panose="02020603050405020304" pitchFamily="18" charset="0"/>
              </a:rPr>
              <a:t>OPTIMISATION DES DOSES EN RADIOTHÉRAPIE</a:t>
            </a:r>
          </a:p>
          <a:p>
            <a:pPr algn="ctr"/>
            <a:r>
              <a:rPr lang="fr-FR" sz="2400" kern="0" dirty="0">
                <a:solidFill>
                  <a:srgbClr val="000000"/>
                </a:solidFill>
                <a:latin typeface="+mj-lt"/>
                <a:ea typeface="Calibri" panose="020F0502020204030204" pitchFamily="34" charset="0"/>
                <a:cs typeface="Times New Roman" panose="02020603050405020304" pitchFamily="18" charset="0"/>
              </a:rPr>
              <a:t>Protège les cellules saines</a:t>
            </a:r>
          </a:p>
          <a:p>
            <a:pPr algn="ctr"/>
            <a:endParaRPr lang="fr-FR" sz="2000" kern="100" dirty="0">
              <a:effectLst/>
              <a:latin typeface="+mj-lt"/>
              <a:ea typeface="Calibri" panose="020F0502020204030204" pitchFamily="34" charset="0"/>
              <a:cs typeface="Times New Roman" panose="02020603050405020304" pitchFamily="18" charset="0"/>
            </a:endParaRPr>
          </a:p>
          <a:p>
            <a:pPr algn="just"/>
            <a:r>
              <a:rPr lang="fr-FR" sz="2400" kern="0" dirty="0">
                <a:solidFill>
                  <a:srgbClr val="000000"/>
                </a:solidFill>
                <a:effectLst/>
                <a:latin typeface="+mj-lt"/>
                <a:ea typeface="Calibri" panose="020F0502020204030204" pitchFamily="34" charset="0"/>
                <a:cs typeface="Times New Roman" panose="02020603050405020304" pitchFamily="18" charset="0"/>
              </a:rPr>
              <a:t>- La </a:t>
            </a:r>
            <a:r>
              <a:rPr lang="fr-FR" sz="2400" b="1" kern="0" dirty="0">
                <a:solidFill>
                  <a:srgbClr val="000000"/>
                </a:solidFill>
                <a:effectLst/>
                <a:latin typeface="+mj-lt"/>
                <a:ea typeface="Calibri" panose="020F0502020204030204" pitchFamily="34" charset="0"/>
                <a:cs typeface="Times New Roman" panose="02020603050405020304" pitchFamily="18" charset="0"/>
              </a:rPr>
              <a:t>dose tot</a:t>
            </a:r>
            <a:r>
              <a:rPr lang="fr-FR" sz="2400" kern="0" dirty="0">
                <a:solidFill>
                  <a:srgbClr val="000000"/>
                </a:solidFill>
                <a:effectLst/>
                <a:latin typeface="+mj-lt"/>
                <a:ea typeface="Calibri" panose="020F0502020204030204" pitchFamily="34" charset="0"/>
                <a:cs typeface="Times New Roman" panose="02020603050405020304" pitchFamily="18" charset="0"/>
              </a:rPr>
              <a:t>ale d’énergie, se calcule en gray (Gy)</a:t>
            </a:r>
            <a:endParaRPr lang="fr-FR" sz="2000" kern="100" dirty="0">
              <a:effectLst/>
              <a:latin typeface="+mj-lt"/>
              <a:ea typeface="Calibri" panose="020F0502020204030204" pitchFamily="34" charset="0"/>
              <a:cs typeface="Times New Roman" panose="02020603050405020304" pitchFamily="18" charset="0"/>
            </a:endParaRPr>
          </a:p>
          <a:p>
            <a:pPr algn="just"/>
            <a:r>
              <a:rPr lang="fr-FR" sz="2400" kern="0" dirty="0">
                <a:solidFill>
                  <a:srgbClr val="000000"/>
                </a:solidFill>
                <a:effectLst/>
                <a:latin typeface="+mj-lt"/>
                <a:ea typeface="Calibri" panose="020F0502020204030204" pitchFamily="34" charset="0"/>
                <a:cs typeface="Times New Roman" panose="02020603050405020304" pitchFamily="18" charset="0"/>
              </a:rPr>
              <a:t>- Le </a:t>
            </a:r>
            <a:r>
              <a:rPr lang="fr-FR" sz="2400" b="1" kern="0" dirty="0">
                <a:solidFill>
                  <a:srgbClr val="000000"/>
                </a:solidFill>
                <a:effectLst/>
                <a:latin typeface="+mj-lt"/>
                <a:ea typeface="Calibri" panose="020F0502020204030204" pitchFamily="34" charset="0"/>
                <a:cs typeface="Times New Roman" panose="02020603050405020304" pitchFamily="18" charset="0"/>
              </a:rPr>
              <a:t>fractionnement de la dose </a:t>
            </a:r>
            <a:r>
              <a:rPr lang="fr-FR" sz="2400" kern="0" dirty="0">
                <a:solidFill>
                  <a:srgbClr val="000000"/>
                </a:solidFill>
                <a:effectLst/>
                <a:latin typeface="+mj-lt"/>
                <a:ea typeface="Calibri" panose="020F0502020204030204" pitchFamily="34" charset="0"/>
                <a:cs typeface="Times New Roman" panose="02020603050405020304" pitchFamily="18" charset="0"/>
              </a:rPr>
              <a:t>(de 1.8 a 2.2 = norme) donne une toxicité tardive fonction du volume du sein et de la sensibilité individuelle</a:t>
            </a:r>
            <a:endParaRPr lang="fr-FR" sz="2000" kern="100" dirty="0">
              <a:effectLst/>
              <a:latin typeface="+mj-lt"/>
              <a:ea typeface="Calibri" panose="020F0502020204030204" pitchFamily="34" charset="0"/>
              <a:cs typeface="Times New Roman" panose="02020603050405020304" pitchFamily="18" charset="0"/>
            </a:endParaRPr>
          </a:p>
          <a:p>
            <a:pPr algn="just"/>
            <a:r>
              <a:rPr lang="fr-FR" sz="2400" kern="0" dirty="0">
                <a:solidFill>
                  <a:srgbClr val="000000"/>
                </a:solidFill>
                <a:effectLst/>
                <a:latin typeface="+mj-lt"/>
                <a:ea typeface="Calibri" panose="020F0502020204030204" pitchFamily="34" charset="0"/>
                <a:cs typeface="Times New Roman" panose="02020603050405020304" pitchFamily="18" charset="0"/>
              </a:rPr>
              <a:t>- </a:t>
            </a:r>
            <a:r>
              <a:rPr lang="fr-FR" sz="2400" b="1" kern="0" dirty="0">
                <a:solidFill>
                  <a:srgbClr val="000000"/>
                </a:solidFill>
                <a:latin typeface="+mj-lt"/>
                <a:ea typeface="Calibri" panose="020F0502020204030204" pitchFamily="34" charset="0"/>
                <a:cs typeface="Times New Roman" panose="02020603050405020304" pitchFamily="18" charset="0"/>
              </a:rPr>
              <a:t>L</a:t>
            </a:r>
            <a:r>
              <a:rPr lang="fr-FR" sz="2400" b="1" kern="0" dirty="0">
                <a:solidFill>
                  <a:srgbClr val="000000"/>
                </a:solidFill>
                <a:effectLst/>
                <a:latin typeface="+mj-lt"/>
                <a:ea typeface="Calibri" panose="020F0502020204030204" pitchFamily="34" charset="0"/>
                <a:cs typeface="Times New Roman" panose="02020603050405020304" pitchFamily="18" charset="0"/>
              </a:rPr>
              <a:t>’</a:t>
            </a:r>
            <a:r>
              <a:rPr lang="fr-FR" sz="2400" b="1" kern="0" dirty="0">
                <a:solidFill>
                  <a:srgbClr val="000000"/>
                </a:solidFill>
                <a:latin typeface="+mj-lt"/>
                <a:ea typeface="Calibri" panose="020F0502020204030204" pitchFamily="34" charset="0"/>
                <a:cs typeface="Times New Roman" panose="02020603050405020304" pitchFamily="18" charset="0"/>
              </a:rPr>
              <a:t>é</a:t>
            </a:r>
            <a:r>
              <a:rPr lang="fr-FR" sz="2400" b="1" kern="0" dirty="0">
                <a:solidFill>
                  <a:srgbClr val="000000"/>
                </a:solidFill>
                <a:effectLst/>
                <a:latin typeface="+mj-lt"/>
                <a:ea typeface="Calibri" panose="020F0502020204030204" pitchFamily="34" charset="0"/>
                <a:cs typeface="Times New Roman" panose="02020603050405020304" pitchFamily="18" charset="0"/>
              </a:rPr>
              <a:t>talement dans le temps </a:t>
            </a:r>
            <a:endParaRPr lang="fr-FR" sz="2000" b="1" kern="100" dirty="0">
              <a:effectLst/>
              <a:latin typeface="+mj-lt"/>
              <a:ea typeface="Calibri" panose="020F0502020204030204" pitchFamily="34" charset="0"/>
              <a:cs typeface="Times New Roman" panose="02020603050405020304" pitchFamily="18" charset="0"/>
            </a:endParaRPr>
          </a:p>
          <a:p>
            <a:pPr algn="just"/>
            <a:endParaRPr lang="fr-FR" sz="2400" kern="0" dirty="0">
              <a:solidFill>
                <a:srgbClr val="000000"/>
              </a:solidFill>
              <a:effectLst/>
              <a:latin typeface="+mj-lt"/>
              <a:ea typeface="Calibri" panose="020F0502020204030204" pitchFamily="34" charset="0"/>
              <a:cs typeface="Times New Roman" panose="02020603050405020304" pitchFamily="18" charset="0"/>
            </a:endParaRPr>
          </a:p>
          <a:p>
            <a:pPr algn="ctr"/>
            <a:r>
              <a:rPr lang="fr-FR" sz="2400" kern="0" dirty="0">
                <a:solidFill>
                  <a:srgbClr val="941651"/>
                </a:solidFill>
                <a:effectLst/>
                <a:latin typeface="+mj-lt"/>
                <a:ea typeface="Calibri" panose="020F0502020204030204" pitchFamily="34" charset="0"/>
                <a:cs typeface="Times New Roman" panose="02020603050405020304" pitchFamily="18" charset="0"/>
              </a:rPr>
              <a:t>Une radiothérapie classique délivre 9 a 11 Gy par semaine</a:t>
            </a:r>
            <a:endParaRPr lang="fr-FR" sz="2000" kern="100" dirty="0">
              <a:solidFill>
                <a:srgbClr val="941651"/>
              </a:solidFill>
              <a:effectLst/>
              <a:latin typeface="+mj-lt"/>
              <a:ea typeface="Calibri" panose="020F0502020204030204" pitchFamily="34" charset="0"/>
              <a:cs typeface="Times New Roman" panose="02020603050405020304" pitchFamily="18" charset="0"/>
            </a:endParaRPr>
          </a:p>
          <a:p>
            <a:pPr algn="just"/>
            <a:r>
              <a:rPr lang="fr-FR" sz="1600" kern="0" dirty="0">
                <a:solidFill>
                  <a:srgbClr val="941651"/>
                </a:solidFill>
                <a:effectLst/>
                <a:latin typeface="+mj-lt"/>
                <a:ea typeface="Calibri" panose="020F0502020204030204" pitchFamily="34" charset="0"/>
                <a:cs typeface="Times New Roman" panose="02020603050405020304" pitchFamily="18" charset="0"/>
              </a:rPr>
              <a:t> </a:t>
            </a:r>
            <a:endParaRPr lang="fr-FR" sz="1600" kern="100" dirty="0">
              <a:solidFill>
                <a:srgbClr val="941651"/>
              </a:solidFill>
              <a:effectLst/>
              <a:latin typeface="+mj-lt"/>
              <a:ea typeface="Calibri" panose="020F0502020204030204" pitchFamily="34" charset="0"/>
              <a:cs typeface="Times New Roman" panose="02020603050405020304" pitchFamily="18" charset="0"/>
            </a:endParaRPr>
          </a:p>
          <a:p>
            <a:pPr algn="just"/>
            <a:endParaRPr lang="fr-FR" sz="1600" kern="100" dirty="0">
              <a:effectLst/>
              <a:latin typeface="+mj-lt"/>
              <a:ea typeface="Calibri" panose="020F0502020204030204" pitchFamily="34" charset="0"/>
              <a:cs typeface="Times New Roman" panose="02020603050405020304" pitchFamily="18" charset="0"/>
            </a:endParaRPr>
          </a:p>
        </p:txBody>
      </p:sp>
      <p:sp>
        <p:nvSpPr>
          <p:cNvPr id="8" name="ZoneTexte 7">
            <a:extLst>
              <a:ext uri="{FF2B5EF4-FFF2-40B4-BE49-F238E27FC236}">
                <a16:creationId xmlns:a16="http://schemas.microsoft.com/office/drawing/2014/main" id="{F13DC64C-A9D9-5938-1331-7A8CC69C4592}"/>
              </a:ext>
            </a:extLst>
          </p:cNvPr>
          <p:cNvSpPr txBox="1"/>
          <p:nvPr/>
        </p:nvSpPr>
        <p:spPr>
          <a:xfrm>
            <a:off x="3214687" y="4886083"/>
            <a:ext cx="6023821" cy="923330"/>
          </a:xfrm>
          <a:prstGeom prst="rect">
            <a:avLst/>
          </a:prstGeom>
          <a:noFill/>
          <a:ln>
            <a:solidFill>
              <a:schemeClr val="bg1">
                <a:lumMod val="65000"/>
              </a:schemeClr>
            </a:solidFill>
          </a:ln>
        </p:spPr>
        <p:txBody>
          <a:bodyPr wrap="square" rtlCol="0">
            <a:spAutoFit/>
          </a:bodyPr>
          <a:lstStyle/>
          <a:p>
            <a:r>
              <a:rPr lang="fr-FR" sz="1800" b="1" kern="0" dirty="0">
                <a:solidFill>
                  <a:srgbClr val="000000"/>
                </a:solidFill>
                <a:effectLst/>
                <a:latin typeface="+mj-lt"/>
                <a:ea typeface="Calibri" panose="020F0502020204030204" pitchFamily="34" charset="0"/>
                <a:cs typeface="Times New Roman" panose="02020603050405020304" pitchFamily="18" charset="0"/>
              </a:rPr>
              <a:t>Irradiation du sein : </a:t>
            </a:r>
            <a:r>
              <a:rPr lang="fr-FR" sz="1800" kern="0" dirty="0">
                <a:solidFill>
                  <a:srgbClr val="000000"/>
                </a:solidFill>
                <a:effectLst/>
                <a:latin typeface="+mj-lt"/>
                <a:ea typeface="Calibri" panose="020F0502020204030204" pitchFamily="34" charset="0"/>
                <a:cs typeface="Times New Roman" panose="02020603050405020304" pitchFamily="18" charset="0"/>
              </a:rPr>
              <a:t>1.8 a 2.2 </a:t>
            </a:r>
            <a:r>
              <a:rPr lang="fr-FR" kern="0" dirty="0">
                <a:solidFill>
                  <a:srgbClr val="000000"/>
                </a:solidFill>
                <a:latin typeface="+mj-lt"/>
                <a:ea typeface="Calibri" panose="020F0502020204030204" pitchFamily="34" charset="0"/>
                <a:cs typeface="Times New Roman" panose="02020603050405020304" pitchFamily="18" charset="0"/>
              </a:rPr>
              <a:t>Gy</a:t>
            </a:r>
            <a:r>
              <a:rPr lang="fr-FR" sz="1800" kern="0" dirty="0">
                <a:solidFill>
                  <a:srgbClr val="000000"/>
                </a:solidFill>
                <a:effectLst/>
                <a:latin typeface="+mj-lt"/>
                <a:ea typeface="Calibri" panose="020F0502020204030204" pitchFamily="34" charset="0"/>
                <a:cs typeface="Times New Roman" panose="02020603050405020304" pitchFamily="18" charset="0"/>
              </a:rPr>
              <a:t> par séance , 9 a 11 Gy par semaine , 45 a 50 pour la glande mammaire, 10 a 16 pour le foyer tumoral en boost en dernier</a:t>
            </a:r>
            <a:endParaRPr lang="fr-FR" sz="1600" kern="100" dirty="0">
              <a:effectLst/>
              <a:latin typeface="+mj-lt"/>
              <a:ea typeface="Calibri" panose="020F0502020204030204" pitchFamily="34" charset="0"/>
              <a:cs typeface="Times New Roman" panose="02020603050405020304" pitchFamily="18" charset="0"/>
            </a:endParaRPr>
          </a:p>
        </p:txBody>
      </p:sp>
      <p:sp>
        <p:nvSpPr>
          <p:cNvPr id="14" name="ZoneTexte 13">
            <a:extLst>
              <a:ext uri="{FF2B5EF4-FFF2-40B4-BE49-F238E27FC236}">
                <a16:creationId xmlns:a16="http://schemas.microsoft.com/office/drawing/2014/main" id="{68497F79-CE2A-0BF8-0035-2313829F5CF0}"/>
              </a:ext>
            </a:extLst>
          </p:cNvPr>
          <p:cNvSpPr txBox="1"/>
          <p:nvPr/>
        </p:nvSpPr>
        <p:spPr>
          <a:xfrm>
            <a:off x="4489847" y="5923513"/>
            <a:ext cx="6179344" cy="464871"/>
          </a:xfrm>
          <a:prstGeom prst="rect">
            <a:avLst/>
          </a:prstGeom>
          <a:noFill/>
        </p:spPr>
        <p:txBody>
          <a:bodyPr wrap="square">
            <a:spAutoFit/>
          </a:bodyPr>
          <a:lstStyle/>
          <a:p>
            <a:pPr algn="just">
              <a:lnSpc>
                <a:spcPct val="150000"/>
              </a:lnSpc>
              <a:spcAft>
                <a:spcPts val="800"/>
              </a:spcAft>
            </a:pPr>
            <a:r>
              <a:rPr lang="fr-FR" sz="1800" kern="0" dirty="0">
                <a:solidFill>
                  <a:srgbClr val="000000"/>
                </a:solidFill>
                <a:effectLst/>
                <a:latin typeface="+mj-lt"/>
                <a:ea typeface="Calibri" panose="020F0502020204030204" pitchFamily="34" charset="0"/>
                <a:cs typeface="Times New Roman" panose="02020603050405020304" pitchFamily="18" charset="0"/>
              </a:rPr>
              <a:t> Une curiethérapie peut être envisagée</a:t>
            </a:r>
            <a:endParaRPr lang="fr-FR" sz="1600" kern="100" dirty="0">
              <a:effectLst/>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505765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2399C3F7-5431-AE7C-22B4-9E6C4076BD73}"/>
              </a:ext>
            </a:extLst>
          </p:cNvPr>
          <p:cNvSpPr txBox="1"/>
          <p:nvPr/>
        </p:nvSpPr>
        <p:spPr>
          <a:xfrm>
            <a:off x="0" y="0"/>
            <a:ext cx="3189767" cy="584775"/>
          </a:xfrm>
          <a:prstGeom prst="rect">
            <a:avLst/>
          </a:prstGeom>
          <a:solidFill>
            <a:srgbClr val="941651">
              <a:alpha val="58039"/>
            </a:srgbClr>
          </a:solidFill>
        </p:spPr>
        <p:txBody>
          <a:bodyPr wrap="square" rtlCol="0">
            <a:spAutoFit/>
          </a:bodyPr>
          <a:lstStyle/>
          <a:p>
            <a:r>
              <a:rPr lang="fr-FR" sz="3200" dirty="0">
                <a:latin typeface="+mj-lt"/>
              </a:rPr>
              <a:t>Hormonothérapie</a:t>
            </a:r>
          </a:p>
        </p:txBody>
      </p:sp>
      <p:sp>
        <p:nvSpPr>
          <p:cNvPr id="2" name="ZoneTexte 1">
            <a:extLst>
              <a:ext uri="{FF2B5EF4-FFF2-40B4-BE49-F238E27FC236}">
                <a16:creationId xmlns:a16="http://schemas.microsoft.com/office/drawing/2014/main" id="{4152DFA1-C12A-C315-AC87-8AADE4CC14A3}"/>
              </a:ext>
            </a:extLst>
          </p:cNvPr>
          <p:cNvSpPr txBox="1"/>
          <p:nvPr/>
        </p:nvSpPr>
        <p:spPr>
          <a:xfrm>
            <a:off x="5236282" y="3479888"/>
            <a:ext cx="3181086" cy="1077218"/>
          </a:xfrm>
          <a:prstGeom prst="rect">
            <a:avLst/>
          </a:prstGeom>
          <a:noFill/>
        </p:spPr>
        <p:txBody>
          <a:bodyPr wrap="square" rtlCol="0">
            <a:spAutoFit/>
          </a:bodyPr>
          <a:lstStyle/>
          <a:p>
            <a:r>
              <a:rPr lang="fr-FR" b="1" u="sng" dirty="0">
                <a:latin typeface="+mj-lt"/>
              </a:rPr>
              <a:t>on peut proposer un analogue à la LH RH  le </a:t>
            </a:r>
            <a:r>
              <a:rPr lang="fr-FR" b="1" u="sng" dirty="0" err="1">
                <a:latin typeface="+mj-lt"/>
              </a:rPr>
              <a:t>Zoladex</a:t>
            </a:r>
            <a:r>
              <a:rPr lang="fr-FR" b="1" u="sng" dirty="0">
                <a:latin typeface="+mj-lt"/>
              </a:rPr>
              <a:t>* ou l’ </a:t>
            </a:r>
            <a:r>
              <a:rPr lang="fr-FR" b="1" u="sng" dirty="0" err="1">
                <a:latin typeface="+mj-lt"/>
              </a:rPr>
              <a:t>Enenton</a:t>
            </a:r>
            <a:r>
              <a:rPr lang="fr-FR" sz="2800" b="1" u="sng" dirty="0">
                <a:latin typeface="+mj-lt"/>
              </a:rPr>
              <a:t>* </a:t>
            </a:r>
          </a:p>
        </p:txBody>
      </p:sp>
      <p:sp>
        <p:nvSpPr>
          <p:cNvPr id="3" name="ZoneTexte 2">
            <a:extLst>
              <a:ext uri="{FF2B5EF4-FFF2-40B4-BE49-F238E27FC236}">
                <a16:creationId xmlns:a16="http://schemas.microsoft.com/office/drawing/2014/main" id="{A8841485-AA23-28F7-FB96-02FB0E4AF9E7}"/>
              </a:ext>
            </a:extLst>
          </p:cNvPr>
          <p:cNvSpPr txBox="1"/>
          <p:nvPr/>
        </p:nvSpPr>
        <p:spPr>
          <a:xfrm>
            <a:off x="5236281" y="515807"/>
            <a:ext cx="4568456" cy="2862322"/>
          </a:xfrm>
          <a:prstGeom prst="rect">
            <a:avLst/>
          </a:prstGeom>
          <a:noFill/>
        </p:spPr>
        <p:txBody>
          <a:bodyPr wrap="square" rtlCol="0">
            <a:spAutoFit/>
          </a:bodyPr>
          <a:lstStyle/>
          <a:p>
            <a:r>
              <a:rPr lang="fr-FR" sz="2000" dirty="0">
                <a:latin typeface="+mj-lt"/>
              </a:rPr>
              <a:t>Femmes non ménopausées = TAMOXIFÈNE Femmes ménopausées=ANTIAROMATASES</a:t>
            </a:r>
          </a:p>
          <a:p>
            <a:endParaRPr lang="fr-FR" sz="2000" dirty="0">
              <a:latin typeface="+mj-lt"/>
            </a:endParaRPr>
          </a:p>
          <a:p>
            <a:r>
              <a:rPr lang="fr-FR" sz="2000" dirty="0">
                <a:latin typeface="+mj-lt"/>
              </a:rPr>
              <a:t>Si cancer infiltrant localisé non métastatique hormonosensible </a:t>
            </a:r>
          </a:p>
          <a:p>
            <a:r>
              <a:rPr lang="fr-FR" sz="2000" dirty="0">
                <a:latin typeface="+mj-lt"/>
              </a:rPr>
              <a:t>Avant </a:t>
            </a:r>
            <a:r>
              <a:rPr lang="fr-FR" sz="2000" dirty="0" err="1">
                <a:latin typeface="+mj-lt"/>
              </a:rPr>
              <a:t>chir</a:t>
            </a:r>
            <a:r>
              <a:rPr lang="fr-FR" sz="2000" dirty="0">
                <a:latin typeface="+mj-lt"/>
              </a:rPr>
              <a:t> si tumeur trop volumineuse ou pour cancer inflammatoire </a:t>
            </a:r>
          </a:p>
          <a:p>
            <a:r>
              <a:rPr lang="fr-FR" sz="2000" dirty="0">
                <a:latin typeface="+mj-lt"/>
              </a:rPr>
              <a:t>En cas de cancer métastatique pour améliorer la qualité de vie </a:t>
            </a:r>
          </a:p>
        </p:txBody>
      </p:sp>
      <p:sp>
        <p:nvSpPr>
          <p:cNvPr id="5" name="ZoneTexte 4">
            <a:extLst>
              <a:ext uri="{FF2B5EF4-FFF2-40B4-BE49-F238E27FC236}">
                <a16:creationId xmlns:a16="http://schemas.microsoft.com/office/drawing/2014/main" id="{54E23D61-3114-60D1-231F-7215ACB8A918}"/>
              </a:ext>
            </a:extLst>
          </p:cNvPr>
          <p:cNvSpPr txBox="1"/>
          <p:nvPr/>
        </p:nvSpPr>
        <p:spPr>
          <a:xfrm>
            <a:off x="5236281" y="250862"/>
            <a:ext cx="184731" cy="923330"/>
          </a:xfrm>
          <a:prstGeom prst="rect">
            <a:avLst/>
          </a:prstGeom>
          <a:noFill/>
        </p:spPr>
        <p:txBody>
          <a:bodyPr wrap="none" rtlCol="0">
            <a:spAutoFit/>
          </a:bodyPr>
          <a:lstStyle/>
          <a:p>
            <a:endParaRPr lang="fr-FR" dirty="0">
              <a:latin typeface="+mj-lt"/>
            </a:endParaRPr>
          </a:p>
          <a:p>
            <a:endParaRPr lang="fr-FR" dirty="0">
              <a:latin typeface="+mj-lt"/>
            </a:endParaRPr>
          </a:p>
          <a:p>
            <a:endParaRPr lang="fr-FR" dirty="0">
              <a:latin typeface="+mj-lt"/>
            </a:endParaRPr>
          </a:p>
        </p:txBody>
      </p:sp>
      <p:cxnSp>
        <p:nvCxnSpPr>
          <p:cNvPr id="9" name="Connecteur droit avec flèche 8">
            <a:extLst>
              <a:ext uri="{FF2B5EF4-FFF2-40B4-BE49-F238E27FC236}">
                <a16:creationId xmlns:a16="http://schemas.microsoft.com/office/drawing/2014/main" id="{F016F4E3-45A7-0BD8-B18D-F12CCD7155E5}"/>
              </a:ext>
            </a:extLst>
          </p:cNvPr>
          <p:cNvCxnSpPr>
            <a:cxnSpLocks/>
          </p:cNvCxnSpPr>
          <p:nvPr/>
        </p:nvCxnSpPr>
        <p:spPr>
          <a:xfrm>
            <a:off x="4119186" y="928490"/>
            <a:ext cx="874403" cy="0"/>
          </a:xfrm>
          <a:prstGeom prst="straightConnector1">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 name="Connecteur droit avec flèche 9">
            <a:extLst>
              <a:ext uri="{FF2B5EF4-FFF2-40B4-BE49-F238E27FC236}">
                <a16:creationId xmlns:a16="http://schemas.microsoft.com/office/drawing/2014/main" id="{392407BB-58C6-F7F1-B49E-DA115D1D47D3}"/>
              </a:ext>
            </a:extLst>
          </p:cNvPr>
          <p:cNvCxnSpPr>
            <a:cxnSpLocks/>
          </p:cNvCxnSpPr>
          <p:nvPr/>
        </p:nvCxnSpPr>
        <p:spPr>
          <a:xfrm>
            <a:off x="4066863" y="3802671"/>
            <a:ext cx="926726" cy="0"/>
          </a:xfrm>
          <a:prstGeom prst="straightConnector1">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8" name="ZoneTexte 17">
            <a:extLst>
              <a:ext uri="{FF2B5EF4-FFF2-40B4-BE49-F238E27FC236}">
                <a16:creationId xmlns:a16="http://schemas.microsoft.com/office/drawing/2014/main" id="{0B9FD0C3-E753-84F8-D209-C73962530ACF}"/>
              </a:ext>
            </a:extLst>
          </p:cNvPr>
          <p:cNvSpPr txBox="1"/>
          <p:nvPr/>
        </p:nvSpPr>
        <p:spPr>
          <a:xfrm>
            <a:off x="2344478" y="5630625"/>
            <a:ext cx="8231371" cy="646331"/>
          </a:xfrm>
          <a:prstGeom prst="rect">
            <a:avLst/>
          </a:prstGeom>
          <a:noFill/>
        </p:spPr>
        <p:txBody>
          <a:bodyPr wrap="square">
            <a:spAutoFit/>
          </a:bodyPr>
          <a:lstStyle/>
          <a:p>
            <a:pPr algn="just"/>
            <a:r>
              <a:rPr lang="fr-FR" sz="1800" kern="0" dirty="0">
                <a:solidFill>
                  <a:srgbClr val="000000"/>
                </a:solidFill>
                <a:effectLst/>
                <a:latin typeface="+mj-lt"/>
                <a:ea typeface="Calibri" panose="020F0502020204030204" pitchFamily="34" charset="0"/>
                <a:cs typeface="Times New Roman" panose="02020603050405020304" pitchFamily="18" charset="0"/>
              </a:rPr>
              <a:t>L’hormonothérapie protège les femmes encore 5 ans après l’arrêt du traitement ,</a:t>
            </a:r>
            <a:r>
              <a:rPr lang="fr-FR" sz="1800" kern="0" dirty="0" err="1">
                <a:solidFill>
                  <a:srgbClr val="000000"/>
                </a:solidFill>
                <a:effectLst/>
                <a:latin typeface="+mj-lt"/>
                <a:ea typeface="Calibri" panose="020F0502020204030204" pitchFamily="34" charset="0"/>
                <a:cs typeface="Times New Roman" panose="02020603050405020304" pitchFamily="18" charset="0"/>
              </a:rPr>
              <a:t>diminie</a:t>
            </a:r>
            <a:r>
              <a:rPr lang="fr-FR" sz="1800" kern="0" dirty="0">
                <a:solidFill>
                  <a:srgbClr val="000000"/>
                </a:solidFill>
                <a:effectLst/>
                <a:latin typeface="+mj-lt"/>
                <a:ea typeface="Calibri" panose="020F0502020204030204" pitchFamily="34" charset="0"/>
                <a:cs typeface="Times New Roman" panose="02020603050405020304" pitchFamily="18" charset="0"/>
              </a:rPr>
              <a:t> le risque de récidive locale ,à l’autre sein, et métastases </a:t>
            </a:r>
            <a:endParaRPr lang="fr-FR" sz="1800" kern="100" dirty="0">
              <a:effectLst/>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752892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37C35C87-A46D-4C28-69BB-CB08C6DCC1D5}"/>
              </a:ext>
            </a:extLst>
          </p:cNvPr>
          <p:cNvSpPr txBox="1"/>
          <p:nvPr/>
        </p:nvSpPr>
        <p:spPr>
          <a:xfrm>
            <a:off x="0" y="0"/>
            <a:ext cx="3189767" cy="584775"/>
          </a:xfrm>
          <a:prstGeom prst="rect">
            <a:avLst/>
          </a:prstGeom>
          <a:solidFill>
            <a:srgbClr val="941651">
              <a:alpha val="58039"/>
            </a:srgbClr>
          </a:solidFill>
        </p:spPr>
        <p:txBody>
          <a:bodyPr wrap="square" rtlCol="0">
            <a:spAutoFit/>
          </a:bodyPr>
          <a:lstStyle/>
          <a:p>
            <a:r>
              <a:rPr lang="fr-FR" sz="3200" dirty="0">
                <a:latin typeface="+mj-lt"/>
              </a:rPr>
              <a:t>Hormonothérapie</a:t>
            </a:r>
          </a:p>
        </p:txBody>
      </p:sp>
      <p:sp>
        <p:nvSpPr>
          <p:cNvPr id="4" name="ZoneTexte 3">
            <a:extLst>
              <a:ext uri="{FF2B5EF4-FFF2-40B4-BE49-F238E27FC236}">
                <a16:creationId xmlns:a16="http://schemas.microsoft.com/office/drawing/2014/main" id="{E6A354D7-E441-3FB7-00B9-5FF32B9C2239}"/>
              </a:ext>
            </a:extLst>
          </p:cNvPr>
          <p:cNvSpPr txBox="1"/>
          <p:nvPr/>
        </p:nvSpPr>
        <p:spPr>
          <a:xfrm>
            <a:off x="1765005" y="1114916"/>
            <a:ext cx="9016410" cy="1508105"/>
          </a:xfrm>
          <a:prstGeom prst="rect">
            <a:avLst/>
          </a:prstGeom>
          <a:noFill/>
          <a:ln>
            <a:solidFill>
              <a:schemeClr val="bg1">
                <a:lumMod val="65000"/>
              </a:schemeClr>
            </a:solidFill>
          </a:ln>
        </p:spPr>
        <p:txBody>
          <a:bodyPr wrap="square">
            <a:spAutoFit/>
          </a:bodyPr>
          <a:lstStyle/>
          <a:p>
            <a:pPr algn="just"/>
            <a:r>
              <a:rPr lang="fr-FR" sz="1800" kern="0" dirty="0">
                <a:solidFill>
                  <a:srgbClr val="000000"/>
                </a:solidFill>
                <a:effectLst/>
                <a:latin typeface="+mj-lt"/>
                <a:ea typeface="Calibri" panose="020F0502020204030204" pitchFamily="34" charset="0"/>
                <a:cs typeface="Times New Roman" panose="02020603050405020304" pitchFamily="18" charset="0"/>
              </a:rPr>
              <a:t>On prescrira </a:t>
            </a:r>
            <a:r>
              <a:rPr lang="fr-FR" sz="1800" b="1" kern="0" dirty="0">
                <a:solidFill>
                  <a:srgbClr val="000000"/>
                </a:solidFill>
                <a:effectLst/>
                <a:latin typeface="+mj-lt"/>
                <a:ea typeface="Calibri" panose="020F0502020204030204" pitchFamily="34" charset="0"/>
                <a:cs typeface="Times New Roman" panose="02020603050405020304" pitchFamily="18" charset="0"/>
              </a:rPr>
              <a:t>du </a:t>
            </a:r>
            <a:r>
              <a:rPr lang="fr-FR" sz="2000" b="1" kern="0" dirty="0">
                <a:solidFill>
                  <a:srgbClr val="000000"/>
                </a:solidFill>
                <a:effectLst/>
                <a:latin typeface="+mj-lt"/>
                <a:ea typeface="Calibri" panose="020F0502020204030204" pitchFamily="34" charset="0"/>
                <a:cs typeface="Times New Roman" panose="02020603050405020304" pitchFamily="18" charset="0"/>
              </a:rPr>
              <a:t>tamoxifène 20 mg</a:t>
            </a:r>
            <a:r>
              <a:rPr lang="fr-FR" sz="1800" kern="0" dirty="0">
                <a:solidFill>
                  <a:srgbClr val="000000"/>
                </a:solidFill>
                <a:effectLst/>
                <a:latin typeface="+mj-lt"/>
                <a:ea typeface="Calibri" panose="020F0502020204030204" pitchFamily="34" charset="0"/>
                <a:cs typeface="Times New Roman" panose="02020603050405020304" pitchFamily="18" charset="0"/>
              </a:rPr>
              <a:t> prise quotidienne pendant une durée de 5 à 10 ans</a:t>
            </a:r>
            <a:endParaRPr lang="fr-FR" sz="1800" kern="100" dirty="0">
              <a:effectLst/>
              <a:latin typeface="+mj-lt"/>
              <a:ea typeface="Calibri" panose="020F0502020204030204" pitchFamily="34" charset="0"/>
              <a:cs typeface="Times New Roman" panose="02020603050405020304" pitchFamily="18" charset="0"/>
            </a:endParaRPr>
          </a:p>
          <a:p>
            <a:pPr algn="just"/>
            <a:r>
              <a:rPr lang="fr-FR" kern="0" dirty="0">
                <a:solidFill>
                  <a:srgbClr val="000000"/>
                </a:solidFill>
                <a:latin typeface="+mj-lt"/>
                <a:ea typeface="Calibri" panose="020F0502020204030204" pitchFamily="34" charset="0"/>
                <a:cs typeface="Times New Roman" panose="02020603050405020304" pitchFamily="18" charset="0"/>
              </a:rPr>
              <a:t>           L</a:t>
            </a:r>
            <a:r>
              <a:rPr lang="fr-FR" sz="1800" kern="0" dirty="0">
                <a:solidFill>
                  <a:srgbClr val="000000"/>
                </a:solidFill>
                <a:effectLst/>
                <a:latin typeface="+mj-lt"/>
                <a:ea typeface="Calibri" panose="020F0502020204030204" pitchFamily="34" charset="0"/>
                <a:cs typeface="Times New Roman" panose="02020603050405020304" pitchFamily="18" charset="0"/>
              </a:rPr>
              <a:t>a récidive chute à 50% à 5 ans et 30% à 15 ans</a:t>
            </a:r>
            <a:endParaRPr lang="fr-FR" sz="1800" kern="100" dirty="0">
              <a:effectLst/>
              <a:latin typeface="+mj-lt"/>
              <a:ea typeface="Calibri" panose="020F0502020204030204" pitchFamily="34" charset="0"/>
              <a:cs typeface="Times New Roman" panose="02020603050405020304" pitchFamily="18" charset="0"/>
            </a:endParaRPr>
          </a:p>
          <a:p>
            <a:pPr algn="just"/>
            <a:endParaRPr lang="fr-FR" sz="1800" kern="0" dirty="0">
              <a:solidFill>
                <a:srgbClr val="000000"/>
              </a:solidFill>
              <a:effectLst/>
              <a:latin typeface="+mj-lt"/>
              <a:ea typeface="Calibri" panose="020F0502020204030204" pitchFamily="34" charset="0"/>
              <a:cs typeface="Times New Roman" panose="02020603050405020304" pitchFamily="18" charset="0"/>
            </a:endParaRPr>
          </a:p>
          <a:p>
            <a:pPr algn="just"/>
            <a:r>
              <a:rPr lang="fr-FR" kern="0" dirty="0">
                <a:solidFill>
                  <a:srgbClr val="000000"/>
                </a:solidFill>
                <a:latin typeface="+mj-lt"/>
                <a:ea typeface="Calibri" panose="020F0502020204030204" pitchFamily="34" charset="0"/>
                <a:cs typeface="Times New Roman" panose="02020603050405020304" pitchFamily="18" charset="0"/>
              </a:rPr>
              <a:t>Ce</a:t>
            </a:r>
            <a:r>
              <a:rPr lang="fr-FR" sz="1800" kern="0" dirty="0">
                <a:solidFill>
                  <a:srgbClr val="000000"/>
                </a:solidFill>
                <a:effectLst/>
                <a:latin typeface="+mj-lt"/>
                <a:ea typeface="Calibri" panose="020F0502020204030204" pitchFamily="34" charset="0"/>
                <a:cs typeface="Times New Roman" panose="02020603050405020304" pitchFamily="18" charset="0"/>
              </a:rPr>
              <a:t> traitement n'est pas contraceptif et nécessite donc la pose d'un stérilet. On peut être amené à changer de traitement si au cours de ces années la femme devient ménopausée.</a:t>
            </a:r>
            <a:endParaRPr lang="fr-FR" sz="1800" kern="100" dirty="0">
              <a:effectLst/>
              <a:latin typeface="+mj-lt"/>
              <a:ea typeface="Calibri" panose="020F0502020204030204" pitchFamily="34" charset="0"/>
              <a:cs typeface="Times New Roman" panose="02020603050405020304" pitchFamily="18" charset="0"/>
            </a:endParaRPr>
          </a:p>
        </p:txBody>
      </p:sp>
      <p:sp>
        <p:nvSpPr>
          <p:cNvPr id="5" name="ZoneTexte 4">
            <a:extLst>
              <a:ext uri="{FF2B5EF4-FFF2-40B4-BE49-F238E27FC236}">
                <a16:creationId xmlns:a16="http://schemas.microsoft.com/office/drawing/2014/main" id="{6A9BDC99-543C-7D2E-5F66-531F7434DAC1}"/>
              </a:ext>
            </a:extLst>
          </p:cNvPr>
          <p:cNvSpPr txBox="1"/>
          <p:nvPr/>
        </p:nvSpPr>
        <p:spPr>
          <a:xfrm>
            <a:off x="3689153" y="324110"/>
            <a:ext cx="4657750" cy="400110"/>
          </a:xfrm>
          <a:prstGeom prst="rect">
            <a:avLst/>
          </a:prstGeom>
          <a:noFill/>
        </p:spPr>
        <p:txBody>
          <a:bodyPr wrap="none" rtlCol="0">
            <a:spAutoFit/>
          </a:bodyPr>
          <a:lstStyle/>
          <a:p>
            <a:r>
              <a:rPr lang="fr-FR" sz="2000" u="sng" dirty="0">
                <a:latin typeface="+mj-lt"/>
              </a:rPr>
              <a:t>Femmes non ménopausées = TAMOXIFÈNE </a:t>
            </a:r>
          </a:p>
        </p:txBody>
      </p:sp>
      <p:pic>
        <p:nvPicPr>
          <p:cNvPr id="6" name="Graphique 5" descr="Flèche vers la droite contour">
            <a:extLst>
              <a:ext uri="{FF2B5EF4-FFF2-40B4-BE49-F238E27FC236}">
                <a16:creationId xmlns:a16="http://schemas.microsoft.com/office/drawing/2014/main" id="{6D8F1343-8630-A3B1-C5B8-26E9AD1337F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765004" y="1267750"/>
            <a:ext cx="603378" cy="685916"/>
          </a:xfrm>
          <a:prstGeom prst="rect">
            <a:avLst/>
          </a:prstGeom>
        </p:spPr>
      </p:pic>
      <p:sp>
        <p:nvSpPr>
          <p:cNvPr id="9" name="ZoneTexte 8">
            <a:extLst>
              <a:ext uri="{FF2B5EF4-FFF2-40B4-BE49-F238E27FC236}">
                <a16:creationId xmlns:a16="http://schemas.microsoft.com/office/drawing/2014/main" id="{4DB87618-AD4C-4AA9-B10E-55620F91A595}"/>
              </a:ext>
            </a:extLst>
          </p:cNvPr>
          <p:cNvSpPr txBox="1"/>
          <p:nvPr/>
        </p:nvSpPr>
        <p:spPr>
          <a:xfrm>
            <a:off x="1174898" y="3968436"/>
            <a:ext cx="10196623" cy="2126864"/>
          </a:xfrm>
          <a:prstGeom prst="rect">
            <a:avLst/>
          </a:prstGeom>
          <a:noFill/>
        </p:spPr>
        <p:txBody>
          <a:bodyPr wrap="square">
            <a:spAutoFit/>
          </a:bodyPr>
          <a:lstStyle/>
          <a:p>
            <a:pPr algn="just">
              <a:lnSpc>
                <a:spcPct val="150000"/>
              </a:lnSpc>
            </a:pPr>
            <a:r>
              <a:rPr lang="fr-FR" kern="0" dirty="0">
                <a:solidFill>
                  <a:srgbClr val="000000"/>
                </a:solidFill>
                <a:effectLst/>
                <a:latin typeface="+mj-lt"/>
                <a:ea typeface="Calibri" panose="020F0502020204030204" pitchFamily="34" charset="0"/>
                <a:cs typeface="Times New Roman" panose="02020603050405020304" pitchFamily="18" charset="0"/>
              </a:rPr>
              <a:t>Le tamoxifène agit en tant que modulateur sélectif des récepteurs aux </a:t>
            </a:r>
            <a:r>
              <a:rPr lang="fr-FR" kern="0" dirty="0" err="1">
                <a:solidFill>
                  <a:srgbClr val="000000"/>
                </a:solidFill>
                <a:effectLst/>
                <a:latin typeface="+mj-lt"/>
                <a:ea typeface="Calibri" panose="020F0502020204030204" pitchFamily="34" charset="0"/>
                <a:cs typeface="Times New Roman" panose="02020603050405020304" pitchFamily="18" charset="0"/>
              </a:rPr>
              <a:t>oestrogènes</a:t>
            </a:r>
            <a:r>
              <a:rPr lang="fr-FR" kern="0" dirty="0">
                <a:solidFill>
                  <a:srgbClr val="000000"/>
                </a:solidFill>
                <a:effectLst/>
                <a:latin typeface="+mj-lt"/>
                <a:ea typeface="Calibri" panose="020F0502020204030204" pitchFamily="34" charset="0"/>
                <a:cs typeface="Times New Roman" panose="02020603050405020304" pitchFamily="18" charset="0"/>
              </a:rPr>
              <a:t> des cellules cancéreuses. Il se lie au récepteur des cellules du sein et donc les œstrogènes ne peuvent plus s'y lier.</a:t>
            </a:r>
            <a:endParaRPr lang="fr-FR" kern="100" dirty="0">
              <a:effectLst/>
              <a:latin typeface="+mj-lt"/>
              <a:ea typeface="Calibri" panose="020F0502020204030204" pitchFamily="34" charset="0"/>
              <a:cs typeface="Times New Roman" panose="02020603050405020304" pitchFamily="18" charset="0"/>
            </a:endParaRPr>
          </a:p>
          <a:p>
            <a:pPr algn="just">
              <a:lnSpc>
                <a:spcPct val="150000"/>
              </a:lnSpc>
            </a:pPr>
            <a:r>
              <a:rPr lang="fr-FR" kern="0" dirty="0">
                <a:solidFill>
                  <a:srgbClr val="000000"/>
                </a:solidFill>
                <a:latin typeface="+mj-lt"/>
                <a:ea typeface="Calibri" panose="020F0502020204030204" pitchFamily="34" charset="0"/>
                <a:cs typeface="Times New Roman" panose="02020603050405020304" pitchFamily="18" charset="0"/>
              </a:rPr>
              <a:t>Il agit comme un leurre au niveau de la cellule cancéreuse qui de fait ne peut se reproduire.</a:t>
            </a:r>
          </a:p>
          <a:p>
            <a:pPr algn="just">
              <a:lnSpc>
                <a:spcPct val="150000"/>
              </a:lnSpc>
            </a:pPr>
            <a:r>
              <a:rPr lang="fr-FR" kern="0" dirty="0">
                <a:solidFill>
                  <a:srgbClr val="000000"/>
                </a:solidFill>
                <a:latin typeface="+mj-lt"/>
                <a:ea typeface="Calibri" panose="020F0502020204030204" pitchFamily="34" charset="0"/>
                <a:cs typeface="Times New Roman" panose="02020603050405020304" pitchFamily="18" charset="0"/>
              </a:rPr>
              <a:t>En cas de tumeur à haut risque ainsi que chez les très jeunes femmes, une suppression ovarienne associée à un inhibiteur d’aromatase peut être envisagé d’emblée.</a:t>
            </a:r>
          </a:p>
        </p:txBody>
      </p:sp>
      <p:pic>
        <p:nvPicPr>
          <p:cNvPr id="10" name="Graphique 9" descr="Retour contour">
            <a:extLst>
              <a:ext uri="{FF2B5EF4-FFF2-40B4-BE49-F238E27FC236}">
                <a16:creationId xmlns:a16="http://schemas.microsoft.com/office/drawing/2014/main" id="{6E6E6645-9EA7-7459-29D0-6AA4AA7EAAB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4585796">
            <a:off x="1137683" y="3125795"/>
            <a:ext cx="914400" cy="914400"/>
          </a:xfrm>
          <a:prstGeom prst="rect">
            <a:avLst/>
          </a:prstGeom>
        </p:spPr>
      </p:pic>
    </p:spTree>
    <p:extLst>
      <p:ext uri="{BB962C8B-B14F-4D97-AF65-F5344CB8AC3E}">
        <p14:creationId xmlns:p14="http://schemas.microsoft.com/office/powerpoint/2010/main" val="19388204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02EF524B-A179-CB52-08B2-AD18D4FB548C}"/>
              </a:ext>
            </a:extLst>
          </p:cNvPr>
          <p:cNvPicPr>
            <a:picLocks noChangeAspect="1"/>
          </p:cNvPicPr>
          <p:nvPr/>
        </p:nvPicPr>
        <p:blipFill>
          <a:blip r:embed="rId2"/>
          <a:stretch>
            <a:fillRect/>
          </a:stretch>
        </p:blipFill>
        <p:spPr>
          <a:xfrm>
            <a:off x="3048000" y="923925"/>
            <a:ext cx="6096000" cy="5010150"/>
          </a:xfrm>
          <a:prstGeom prst="rect">
            <a:avLst/>
          </a:prstGeom>
        </p:spPr>
      </p:pic>
      <p:sp>
        <p:nvSpPr>
          <p:cNvPr id="3" name="ZoneTexte 2">
            <a:extLst>
              <a:ext uri="{FF2B5EF4-FFF2-40B4-BE49-F238E27FC236}">
                <a16:creationId xmlns:a16="http://schemas.microsoft.com/office/drawing/2014/main" id="{104EBD33-108F-05A9-C916-C67AE6ECA7AA}"/>
              </a:ext>
            </a:extLst>
          </p:cNvPr>
          <p:cNvSpPr txBox="1"/>
          <p:nvPr/>
        </p:nvSpPr>
        <p:spPr>
          <a:xfrm>
            <a:off x="1752600" y="478971"/>
            <a:ext cx="3516086" cy="400110"/>
          </a:xfrm>
          <a:prstGeom prst="rect">
            <a:avLst/>
          </a:prstGeom>
          <a:noFill/>
        </p:spPr>
        <p:txBody>
          <a:bodyPr wrap="square" rtlCol="0">
            <a:spAutoFit/>
          </a:bodyPr>
          <a:lstStyle/>
          <a:p>
            <a:r>
              <a:rPr lang="fr-FR" sz="2000" dirty="0"/>
              <a:t>Maillage lymphatique </a:t>
            </a:r>
          </a:p>
        </p:txBody>
      </p:sp>
    </p:spTree>
    <p:extLst>
      <p:ext uri="{BB962C8B-B14F-4D97-AF65-F5344CB8AC3E}">
        <p14:creationId xmlns:p14="http://schemas.microsoft.com/office/powerpoint/2010/main" val="119118581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3D87A1A6-A56A-C53A-600F-689ACFA2CCFD}"/>
              </a:ext>
            </a:extLst>
          </p:cNvPr>
          <p:cNvSpPr txBox="1"/>
          <p:nvPr/>
        </p:nvSpPr>
        <p:spPr>
          <a:xfrm>
            <a:off x="0" y="0"/>
            <a:ext cx="3189767" cy="584775"/>
          </a:xfrm>
          <a:prstGeom prst="rect">
            <a:avLst/>
          </a:prstGeom>
          <a:solidFill>
            <a:srgbClr val="941651">
              <a:alpha val="58039"/>
            </a:srgbClr>
          </a:solidFill>
        </p:spPr>
        <p:txBody>
          <a:bodyPr wrap="square" rtlCol="0">
            <a:spAutoFit/>
          </a:bodyPr>
          <a:lstStyle/>
          <a:p>
            <a:r>
              <a:rPr lang="fr-FR" sz="3200" dirty="0">
                <a:latin typeface="+mj-lt"/>
              </a:rPr>
              <a:t>Hormonothérapie</a:t>
            </a:r>
          </a:p>
        </p:txBody>
      </p:sp>
      <p:sp>
        <p:nvSpPr>
          <p:cNvPr id="4" name="ZoneTexte 3">
            <a:extLst>
              <a:ext uri="{FF2B5EF4-FFF2-40B4-BE49-F238E27FC236}">
                <a16:creationId xmlns:a16="http://schemas.microsoft.com/office/drawing/2014/main" id="{8AB21E3A-9F42-D4B8-4955-EB360406DE20}"/>
              </a:ext>
            </a:extLst>
          </p:cNvPr>
          <p:cNvSpPr txBox="1"/>
          <p:nvPr/>
        </p:nvSpPr>
        <p:spPr>
          <a:xfrm>
            <a:off x="3689153" y="324110"/>
            <a:ext cx="4657750" cy="400110"/>
          </a:xfrm>
          <a:prstGeom prst="rect">
            <a:avLst/>
          </a:prstGeom>
          <a:noFill/>
        </p:spPr>
        <p:txBody>
          <a:bodyPr wrap="none" rtlCol="0">
            <a:spAutoFit/>
          </a:bodyPr>
          <a:lstStyle/>
          <a:p>
            <a:r>
              <a:rPr lang="fr-FR" sz="2000" u="sng" dirty="0">
                <a:latin typeface="+mj-lt"/>
              </a:rPr>
              <a:t>Femmes non ménopausées = TAMOXIFÈNE </a:t>
            </a:r>
          </a:p>
        </p:txBody>
      </p:sp>
      <p:sp>
        <p:nvSpPr>
          <p:cNvPr id="5" name="ZoneTexte 4">
            <a:extLst>
              <a:ext uri="{FF2B5EF4-FFF2-40B4-BE49-F238E27FC236}">
                <a16:creationId xmlns:a16="http://schemas.microsoft.com/office/drawing/2014/main" id="{A67D065F-C3B5-B404-48AE-7648A49B7193}"/>
              </a:ext>
            </a:extLst>
          </p:cNvPr>
          <p:cNvSpPr txBox="1"/>
          <p:nvPr/>
        </p:nvSpPr>
        <p:spPr>
          <a:xfrm>
            <a:off x="3767125" y="1446027"/>
            <a:ext cx="4657749" cy="3785652"/>
          </a:xfrm>
          <a:prstGeom prst="rect">
            <a:avLst/>
          </a:prstGeom>
          <a:noFill/>
          <a:ln>
            <a:solidFill>
              <a:srgbClr val="941651"/>
            </a:solidFill>
          </a:ln>
        </p:spPr>
        <p:txBody>
          <a:bodyPr wrap="square" rtlCol="0">
            <a:spAutoFit/>
          </a:bodyPr>
          <a:lstStyle/>
          <a:p>
            <a:pPr algn="just"/>
            <a:r>
              <a:rPr lang="fr-FR" sz="2000" b="1" kern="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Les effets secondaires du tamoxifène :</a:t>
            </a:r>
            <a:endParaRPr lang="fr-FR" sz="20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buFont typeface="Symbol" pitchFamily="2" charset="2"/>
              <a:buChar char=""/>
            </a:pPr>
            <a:r>
              <a:rPr lang="fr-FR" sz="2000" kern="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Bouffées de chaleur</a:t>
            </a:r>
            <a:endParaRPr lang="fr-FR" sz="20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buFont typeface="Symbol" pitchFamily="2" charset="2"/>
              <a:buChar char=""/>
            </a:pPr>
            <a:r>
              <a:rPr lang="fr-FR" sz="2000" kern="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Insomnie</a:t>
            </a:r>
            <a:endParaRPr lang="fr-FR" sz="20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buFont typeface="Symbol" pitchFamily="2" charset="2"/>
              <a:buChar char=""/>
            </a:pPr>
            <a:r>
              <a:rPr lang="fr-FR" sz="2000" kern="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Raideur articulaire</a:t>
            </a:r>
            <a:endParaRPr lang="fr-FR" sz="20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buFont typeface="Symbol" pitchFamily="2" charset="2"/>
              <a:buChar char=""/>
            </a:pPr>
            <a:r>
              <a:rPr lang="fr-FR" sz="2000" kern="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Prurit vulvaire</a:t>
            </a:r>
            <a:endParaRPr lang="fr-FR" sz="20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buFont typeface="Symbol" pitchFamily="2" charset="2"/>
              <a:buChar char=""/>
            </a:pPr>
            <a:r>
              <a:rPr lang="fr-FR" sz="2000" kern="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Nausées</a:t>
            </a:r>
            <a:endParaRPr lang="fr-FR" sz="20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buFont typeface="Symbol" pitchFamily="2" charset="2"/>
              <a:buChar char=""/>
            </a:pPr>
            <a:r>
              <a:rPr lang="fr-FR" sz="2000" kern="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Maux de tête</a:t>
            </a:r>
            <a:endParaRPr lang="fr-FR" sz="20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buFont typeface="Symbol" pitchFamily="2" charset="2"/>
              <a:buChar char=""/>
            </a:pPr>
            <a:r>
              <a:rPr lang="fr-FR" sz="2000" kern="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Cycles irréguliers</a:t>
            </a:r>
            <a:endParaRPr lang="fr-FR" sz="20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buFont typeface="Symbol" pitchFamily="2" charset="2"/>
              <a:buChar char=""/>
            </a:pPr>
            <a:r>
              <a:rPr lang="fr-FR" sz="2000" kern="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Prise de poids</a:t>
            </a:r>
            <a:endParaRPr lang="fr-FR" sz="20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buFont typeface="Symbol" pitchFamily="2" charset="2"/>
              <a:buChar char=""/>
            </a:pPr>
            <a:r>
              <a:rPr lang="fr-FR" sz="2000" kern="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Phlébite</a:t>
            </a:r>
            <a:endParaRPr lang="fr-FR" sz="20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buFont typeface="Symbol" pitchFamily="2" charset="2"/>
              <a:buChar char=""/>
            </a:pPr>
            <a:r>
              <a:rPr lang="fr-FR" sz="2000" kern="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Embolie pulmonaire</a:t>
            </a:r>
            <a:endParaRPr lang="fr-FR" sz="20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buFont typeface="Symbol" pitchFamily="2" charset="2"/>
              <a:buChar char=""/>
            </a:pPr>
            <a:r>
              <a:rPr lang="fr-FR" sz="2000" kern="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Anomalie hépatique</a:t>
            </a:r>
            <a:endParaRPr lang="fr-FR" sz="20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ZoneTexte 7">
            <a:extLst>
              <a:ext uri="{FF2B5EF4-FFF2-40B4-BE49-F238E27FC236}">
                <a16:creationId xmlns:a16="http://schemas.microsoft.com/office/drawing/2014/main" id="{2002EC52-E375-5557-DF05-33DB10E4A278}"/>
              </a:ext>
            </a:extLst>
          </p:cNvPr>
          <p:cNvSpPr txBox="1"/>
          <p:nvPr/>
        </p:nvSpPr>
        <p:spPr>
          <a:xfrm>
            <a:off x="3767125" y="5604283"/>
            <a:ext cx="6177516" cy="774507"/>
          </a:xfrm>
          <a:prstGeom prst="rect">
            <a:avLst/>
          </a:prstGeom>
          <a:noFill/>
        </p:spPr>
        <p:txBody>
          <a:bodyPr wrap="square">
            <a:spAutoFit/>
          </a:bodyPr>
          <a:lstStyle/>
          <a:p>
            <a:pPr>
              <a:lnSpc>
                <a:spcPct val="107000"/>
              </a:lnSpc>
              <a:spcAft>
                <a:spcPts val="800"/>
              </a:spcAft>
            </a:pPr>
            <a:r>
              <a:rPr lang="fr-FR" sz="1800" kern="0" dirty="0">
                <a:solidFill>
                  <a:srgbClr val="000000"/>
                </a:solidFill>
                <a:effectLst/>
                <a:latin typeface="+mj-lt"/>
                <a:ea typeface="Calibri" panose="020F0502020204030204" pitchFamily="34" charset="0"/>
                <a:cs typeface="Times New Roman" panose="02020603050405020304" pitchFamily="18" charset="0"/>
              </a:rPr>
              <a:t> </a:t>
            </a:r>
            <a:endParaRPr lang="fr-FR" sz="1800" kern="100" dirty="0">
              <a:effectLst/>
              <a:latin typeface="+mj-lt"/>
              <a:ea typeface="Calibri" panose="020F0502020204030204" pitchFamily="34" charset="0"/>
              <a:cs typeface="Times New Roman" panose="02020603050405020304" pitchFamily="18" charset="0"/>
            </a:endParaRPr>
          </a:p>
          <a:p>
            <a:pPr>
              <a:lnSpc>
                <a:spcPct val="107000"/>
              </a:lnSpc>
              <a:spcAft>
                <a:spcPts val="800"/>
              </a:spcAft>
            </a:pPr>
            <a:r>
              <a:rPr lang="fr-FR" sz="1800" kern="0" dirty="0">
                <a:solidFill>
                  <a:srgbClr val="000000"/>
                </a:solidFill>
                <a:effectLst/>
                <a:latin typeface="+mj-lt"/>
                <a:ea typeface="Calibri" panose="020F0502020204030204" pitchFamily="34" charset="0"/>
                <a:cs typeface="Times New Roman" panose="02020603050405020304" pitchFamily="18" charset="0"/>
              </a:rPr>
              <a:t>Un bilan lipidique est demandé tous les 6 mois</a:t>
            </a:r>
            <a:endParaRPr lang="fr-FR" sz="1800" kern="100" dirty="0">
              <a:effectLst/>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066963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1AA49C29-E297-90D1-B353-90255E2D85F7}"/>
              </a:ext>
            </a:extLst>
          </p:cNvPr>
          <p:cNvSpPr txBox="1"/>
          <p:nvPr/>
        </p:nvSpPr>
        <p:spPr>
          <a:xfrm>
            <a:off x="3774659" y="584775"/>
            <a:ext cx="4642681" cy="400110"/>
          </a:xfrm>
          <a:prstGeom prst="rect">
            <a:avLst/>
          </a:prstGeom>
          <a:noFill/>
        </p:spPr>
        <p:txBody>
          <a:bodyPr wrap="none" rtlCol="0">
            <a:spAutoFit/>
          </a:bodyPr>
          <a:lstStyle/>
          <a:p>
            <a:r>
              <a:rPr lang="fr-FR" sz="2000" u="sng" dirty="0">
                <a:latin typeface="+mj-lt"/>
              </a:rPr>
              <a:t>Femmes ménopausées = ANTI-AROMATASE</a:t>
            </a:r>
          </a:p>
        </p:txBody>
      </p:sp>
      <p:sp>
        <p:nvSpPr>
          <p:cNvPr id="3" name="ZoneTexte 2">
            <a:extLst>
              <a:ext uri="{FF2B5EF4-FFF2-40B4-BE49-F238E27FC236}">
                <a16:creationId xmlns:a16="http://schemas.microsoft.com/office/drawing/2014/main" id="{8B23C18E-0C71-36BD-6AB5-03FD52807779}"/>
              </a:ext>
            </a:extLst>
          </p:cNvPr>
          <p:cNvSpPr txBox="1"/>
          <p:nvPr/>
        </p:nvSpPr>
        <p:spPr>
          <a:xfrm>
            <a:off x="0" y="0"/>
            <a:ext cx="3189767" cy="584775"/>
          </a:xfrm>
          <a:prstGeom prst="rect">
            <a:avLst/>
          </a:prstGeom>
          <a:solidFill>
            <a:srgbClr val="941651">
              <a:alpha val="58039"/>
            </a:srgbClr>
          </a:solidFill>
        </p:spPr>
        <p:txBody>
          <a:bodyPr wrap="square" rtlCol="0">
            <a:spAutoFit/>
          </a:bodyPr>
          <a:lstStyle/>
          <a:p>
            <a:r>
              <a:rPr lang="fr-FR" sz="3200" dirty="0">
                <a:latin typeface="+mj-lt"/>
              </a:rPr>
              <a:t>Hormonothérapie</a:t>
            </a:r>
          </a:p>
        </p:txBody>
      </p:sp>
      <p:sp>
        <p:nvSpPr>
          <p:cNvPr id="5" name="ZoneTexte 4">
            <a:extLst>
              <a:ext uri="{FF2B5EF4-FFF2-40B4-BE49-F238E27FC236}">
                <a16:creationId xmlns:a16="http://schemas.microsoft.com/office/drawing/2014/main" id="{C977493C-7081-CF65-040F-6E223880F2E8}"/>
              </a:ext>
            </a:extLst>
          </p:cNvPr>
          <p:cNvSpPr txBox="1"/>
          <p:nvPr/>
        </p:nvSpPr>
        <p:spPr>
          <a:xfrm>
            <a:off x="1068674" y="2915683"/>
            <a:ext cx="10535979" cy="2867901"/>
          </a:xfrm>
          <a:prstGeom prst="rect">
            <a:avLst/>
          </a:prstGeom>
          <a:noFill/>
        </p:spPr>
        <p:txBody>
          <a:bodyPr wrap="square">
            <a:spAutoFit/>
          </a:bodyPr>
          <a:lstStyle/>
          <a:p>
            <a:pPr algn="just">
              <a:lnSpc>
                <a:spcPct val="150000"/>
              </a:lnSpc>
              <a:spcAft>
                <a:spcPts val="800"/>
              </a:spcAft>
            </a:pPr>
            <a:endPar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600" kern="0" dirty="0">
                <a:solidFill>
                  <a:srgbClr val="000000"/>
                </a:solidFill>
                <a:effectLst/>
                <a:latin typeface="+mj-lt"/>
                <a:ea typeface="Calibri" panose="020F0502020204030204" pitchFamily="34" charset="0"/>
                <a:cs typeface="Times New Roman" panose="02020603050405020304" pitchFamily="18" charset="0"/>
              </a:rPr>
              <a:t>On souhaite supprimer les </a:t>
            </a:r>
            <a:r>
              <a:rPr lang="fr-FR" sz="1600" kern="0" dirty="0" err="1">
                <a:solidFill>
                  <a:srgbClr val="000000"/>
                </a:solidFill>
                <a:effectLst/>
                <a:latin typeface="+mj-lt"/>
                <a:ea typeface="Calibri" panose="020F0502020204030204" pitchFamily="34" charset="0"/>
                <a:cs typeface="Times New Roman" panose="02020603050405020304" pitchFamily="18" charset="0"/>
              </a:rPr>
              <a:t>oestrogènes</a:t>
            </a:r>
            <a:r>
              <a:rPr lang="fr-FR" sz="1600" kern="0" dirty="0">
                <a:solidFill>
                  <a:srgbClr val="000000"/>
                </a:solidFill>
                <a:effectLst/>
                <a:latin typeface="+mj-lt"/>
                <a:ea typeface="Calibri" panose="020F0502020204030204" pitchFamily="34" charset="0"/>
                <a:cs typeface="Times New Roman" panose="02020603050405020304" pitchFamily="18" charset="0"/>
              </a:rPr>
              <a:t> persistants.</a:t>
            </a:r>
            <a:endParaRPr lang="fr-FR" sz="1600" kern="100" dirty="0">
              <a:effectLst/>
              <a:latin typeface="+mj-lt"/>
              <a:ea typeface="Calibri" panose="020F0502020204030204" pitchFamily="34" charset="0"/>
              <a:cs typeface="Times New Roman" panose="02020603050405020304" pitchFamily="18" charset="0"/>
            </a:endParaRPr>
          </a:p>
          <a:p>
            <a:pPr algn="just">
              <a:lnSpc>
                <a:spcPct val="150000"/>
              </a:lnSpc>
              <a:spcAft>
                <a:spcPts val="800"/>
              </a:spcAft>
            </a:pPr>
            <a:r>
              <a:rPr lang="fr-FR" sz="1600" kern="0" dirty="0">
                <a:solidFill>
                  <a:srgbClr val="000000"/>
                </a:solidFill>
                <a:effectLst/>
                <a:latin typeface="+mj-lt"/>
                <a:ea typeface="Calibri" panose="020F0502020204030204" pitchFamily="34" charset="0"/>
                <a:cs typeface="Times New Roman" panose="02020603050405020304" pitchFamily="18" charset="0"/>
              </a:rPr>
              <a:t>Entre la puberté et la ménopause les estrogènes sont produits en grande partie par les ovaires, mais après la ménopause  l'organisme continue à en fabriquer en petites quantités par le biais d'hormones appelées androgènes, produites par les surrénales et transformées en estrogène par une enzyme appeler aromatase. </a:t>
            </a:r>
            <a:r>
              <a:rPr lang="fr-FR" sz="1600" kern="0" dirty="0">
                <a:solidFill>
                  <a:srgbClr val="000000"/>
                </a:solidFill>
                <a:latin typeface="+mj-lt"/>
                <a:ea typeface="Calibri" panose="020F0502020204030204" pitchFamily="34" charset="0"/>
                <a:cs typeface="Times New Roman" panose="02020603050405020304" pitchFamily="18" charset="0"/>
              </a:rPr>
              <a:t>C</a:t>
            </a:r>
            <a:r>
              <a:rPr lang="fr-FR" sz="1600" kern="0" dirty="0">
                <a:solidFill>
                  <a:srgbClr val="000000"/>
                </a:solidFill>
                <a:effectLst/>
                <a:latin typeface="+mj-lt"/>
                <a:ea typeface="Calibri" panose="020F0502020204030204" pitchFamily="34" charset="0"/>
                <a:cs typeface="Times New Roman" panose="02020603050405020304" pitchFamily="18" charset="0"/>
              </a:rPr>
              <a:t>ette transformation est réalisée en partie dans  la graisse et dans le foie.</a:t>
            </a:r>
            <a:endParaRPr lang="fr-FR" sz="1600" kern="100" dirty="0">
              <a:effectLst/>
              <a:latin typeface="+mj-lt"/>
              <a:ea typeface="Calibri" panose="020F0502020204030204" pitchFamily="34" charset="0"/>
              <a:cs typeface="Times New Roman" panose="02020603050405020304" pitchFamily="18" charset="0"/>
            </a:endParaRPr>
          </a:p>
          <a:p>
            <a:pPr>
              <a:lnSpc>
                <a:spcPct val="107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ZoneTexte 9">
            <a:extLst>
              <a:ext uri="{FF2B5EF4-FFF2-40B4-BE49-F238E27FC236}">
                <a16:creationId xmlns:a16="http://schemas.microsoft.com/office/drawing/2014/main" id="{92A75A29-E19F-8DDE-A230-107318EC0FCB}"/>
              </a:ext>
            </a:extLst>
          </p:cNvPr>
          <p:cNvSpPr txBox="1"/>
          <p:nvPr/>
        </p:nvSpPr>
        <p:spPr>
          <a:xfrm>
            <a:off x="685900" y="1466305"/>
            <a:ext cx="10659039" cy="967957"/>
          </a:xfrm>
          <a:prstGeom prst="rect">
            <a:avLst/>
          </a:prstGeom>
          <a:noFill/>
          <a:ln>
            <a:solidFill>
              <a:schemeClr val="bg1">
                <a:lumMod val="65000"/>
              </a:schemeClr>
            </a:solidFill>
          </a:ln>
        </p:spPr>
        <p:txBody>
          <a:bodyPr wrap="square">
            <a:spAutoFit/>
          </a:bodyPr>
          <a:lstStyle/>
          <a:p>
            <a:pPr algn="just">
              <a:lnSpc>
                <a:spcPct val="150000"/>
              </a:lnSpc>
              <a:spcAft>
                <a:spcPts val="800"/>
              </a:spcAft>
            </a:pPr>
            <a:r>
              <a:rPr lang="fr-FR" sz="2000" kern="0" dirty="0">
                <a:solidFill>
                  <a:srgbClr val="000000"/>
                </a:solidFill>
                <a:effectLst/>
                <a:latin typeface="+mj-lt"/>
                <a:ea typeface="Calibri" panose="020F0502020204030204" pitchFamily="34" charset="0"/>
                <a:cs typeface="Times New Roman" panose="02020603050405020304" pitchFamily="18" charset="0"/>
              </a:rPr>
              <a:t>On prescrit un traitement anti-aromatase pour 5 à 10 ans ce sont : le </a:t>
            </a:r>
            <a:r>
              <a:rPr lang="fr-FR" sz="2000" kern="0" dirty="0">
                <a:solidFill>
                  <a:srgbClr val="000000"/>
                </a:solidFill>
                <a:latin typeface="+mj-lt"/>
                <a:ea typeface="Calibri" panose="020F0502020204030204" pitchFamily="34" charset="0"/>
                <a:cs typeface="Times New Roman" panose="02020603050405020304" pitchFamily="18" charset="0"/>
              </a:rPr>
              <a:t>FEMARA*</a:t>
            </a:r>
            <a:r>
              <a:rPr lang="fr-FR" sz="2000" kern="0" dirty="0">
                <a:solidFill>
                  <a:srgbClr val="000000"/>
                </a:solidFill>
                <a:effectLst/>
                <a:latin typeface="+mj-lt"/>
                <a:ea typeface="Calibri" panose="020F0502020204030204" pitchFamily="34" charset="0"/>
                <a:cs typeface="Times New Roman" panose="02020603050405020304" pitchFamily="18" charset="0"/>
              </a:rPr>
              <a:t> (létrozole),  l’AROMAZINE* (exémestane), l’ ARIMIDEX* (anastrazol)</a:t>
            </a:r>
            <a:endParaRPr lang="fr-FR" sz="2000" kern="100" dirty="0">
              <a:effectLst/>
              <a:latin typeface="+mj-lt"/>
              <a:ea typeface="Calibri" panose="020F0502020204030204" pitchFamily="34" charset="0"/>
              <a:cs typeface="Times New Roman" panose="02020603050405020304" pitchFamily="18" charset="0"/>
            </a:endParaRPr>
          </a:p>
        </p:txBody>
      </p:sp>
      <p:pic>
        <p:nvPicPr>
          <p:cNvPr id="11" name="Graphique 10" descr="Retour contour">
            <a:extLst>
              <a:ext uri="{FF2B5EF4-FFF2-40B4-BE49-F238E27FC236}">
                <a16:creationId xmlns:a16="http://schemas.microsoft.com/office/drawing/2014/main" id="{497B4B13-B28C-7530-F47E-874E64CB454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14585796">
            <a:off x="889592" y="2591656"/>
            <a:ext cx="914400" cy="914400"/>
          </a:xfrm>
          <a:prstGeom prst="rect">
            <a:avLst/>
          </a:prstGeom>
        </p:spPr>
      </p:pic>
    </p:spTree>
    <p:extLst>
      <p:ext uri="{BB962C8B-B14F-4D97-AF65-F5344CB8AC3E}">
        <p14:creationId xmlns:p14="http://schemas.microsoft.com/office/powerpoint/2010/main" val="230993226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5FBD5089-B58F-3C52-B4DE-F845D39644C2}"/>
              </a:ext>
            </a:extLst>
          </p:cNvPr>
          <p:cNvSpPr txBox="1"/>
          <p:nvPr/>
        </p:nvSpPr>
        <p:spPr>
          <a:xfrm>
            <a:off x="3774659" y="1913859"/>
            <a:ext cx="5174856" cy="2862322"/>
          </a:xfrm>
          <a:prstGeom prst="rect">
            <a:avLst/>
          </a:prstGeom>
          <a:noFill/>
          <a:ln>
            <a:solidFill>
              <a:srgbClr val="941651"/>
            </a:solidFill>
          </a:ln>
        </p:spPr>
        <p:txBody>
          <a:bodyPr wrap="square" rtlCol="0">
            <a:spAutoFit/>
          </a:bodyPr>
          <a:lstStyle/>
          <a:p>
            <a:pPr algn="just"/>
            <a:r>
              <a:rPr lang="fr-FR" sz="2000" b="1" kern="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Les effets secondaires des anti-aromatases :</a:t>
            </a:r>
            <a:endParaRPr lang="fr-FR" sz="20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buFont typeface="Symbol" pitchFamily="2" charset="2"/>
              <a:buChar char=""/>
            </a:pPr>
            <a:r>
              <a:rPr lang="fr-FR" sz="2000" kern="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Douleurs musculaires et articulaires</a:t>
            </a:r>
          </a:p>
          <a:p>
            <a:pPr marL="342900" lvl="0" indent="-342900" algn="just">
              <a:buFont typeface="Symbol" pitchFamily="2" charset="2"/>
              <a:buChar char=""/>
            </a:pPr>
            <a:r>
              <a:rPr lang="fr-FR" sz="2000" kern="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Bouffées de chaleur</a:t>
            </a:r>
          </a:p>
          <a:p>
            <a:pPr marL="342900" lvl="0" indent="-342900" algn="just">
              <a:buFont typeface="Symbol" pitchFamily="2" charset="2"/>
              <a:buChar char=""/>
            </a:pPr>
            <a:r>
              <a:rPr lang="fr-FR" sz="2000" kern="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Sécheresse vaginale </a:t>
            </a:r>
          </a:p>
          <a:p>
            <a:pPr marL="342900" lvl="0" indent="-342900" algn="just">
              <a:buFont typeface="Symbol" pitchFamily="2" charset="2"/>
              <a:buChar char=""/>
            </a:pPr>
            <a:r>
              <a:rPr lang="fr-FR" sz="2000" kern="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Troubles digestifs</a:t>
            </a:r>
          </a:p>
          <a:p>
            <a:pPr marL="342900" lvl="0" indent="-342900" algn="just">
              <a:buFont typeface="Symbol" pitchFamily="2" charset="2"/>
              <a:buChar char=""/>
            </a:pPr>
            <a:r>
              <a:rPr lang="fr-FR" sz="2000" kern="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Augmentation du cholestérol</a:t>
            </a:r>
          </a:p>
          <a:p>
            <a:pPr marL="342900" lvl="0" indent="-342900" algn="just">
              <a:buFont typeface="Symbol" pitchFamily="2" charset="2"/>
              <a:buChar char=""/>
            </a:pPr>
            <a:r>
              <a:rPr lang="fr-FR" sz="2000" kern="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Déminéralisation ostéoporose</a:t>
            </a:r>
          </a:p>
          <a:p>
            <a:pPr marL="342900" lvl="0" indent="-342900" algn="just">
              <a:buFont typeface="Symbol" pitchFamily="2" charset="2"/>
              <a:buChar char=""/>
            </a:pPr>
            <a:r>
              <a:rPr lang="fr-FR" sz="2000" kern="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Insomnie</a:t>
            </a:r>
          </a:p>
          <a:p>
            <a:pPr marL="342900" lvl="0" indent="-342900" algn="just">
              <a:buFont typeface="Symbol" pitchFamily="2" charset="2"/>
              <a:buChar char=""/>
            </a:pPr>
            <a:r>
              <a:rPr lang="fr-FR" sz="2000" kern="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Perte de mémoire</a:t>
            </a:r>
          </a:p>
        </p:txBody>
      </p:sp>
      <p:sp>
        <p:nvSpPr>
          <p:cNvPr id="4" name="ZoneTexte 3">
            <a:extLst>
              <a:ext uri="{FF2B5EF4-FFF2-40B4-BE49-F238E27FC236}">
                <a16:creationId xmlns:a16="http://schemas.microsoft.com/office/drawing/2014/main" id="{E4E70304-02CC-3A40-F0CE-8910C210EDF7}"/>
              </a:ext>
            </a:extLst>
          </p:cNvPr>
          <p:cNvSpPr txBox="1"/>
          <p:nvPr/>
        </p:nvSpPr>
        <p:spPr>
          <a:xfrm>
            <a:off x="0" y="0"/>
            <a:ext cx="3189767" cy="584775"/>
          </a:xfrm>
          <a:prstGeom prst="rect">
            <a:avLst/>
          </a:prstGeom>
          <a:solidFill>
            <a:srgbClr val="941651">
              <a:alpha val="58039"/>
            </a:srgbClr>
          </a:solidFill>
        </p:spPr>
        <p:txBody>
          <a:bodyPr wrap="square" rtlCol="0">
            <a:spAutoFit/>
          </a:bodyPr>
          <a:lstStyle/>
          <a:p>
            <a:r>
              <a:rPr lang="fr-FR" sz="3200" dirty="0">
                <a:latin typeface="+mj-lt"/>
              </a:rPr>
              <a:t>Hormonothérapie</a:t>
            </a:r>
          </a:p>
        </p:txBody>
      </p:sp>
      <p:sp>
        <p:nvSpPr>
          <p:cNvPr id="5" name="ZoneTexte 4">
            <a:extLst>
              <a:ext uri="{FF2B5EF4-FFF2-40B4-BE49-F238E27FC236}">
                <a16:creationId xmlns:a16="http://schemas.microsoft.com/office/drawing/2014/main" id="{D9473B25-4467-CD84-452A-C9D4AB8C609E}"/>
              </a:ext>
            </a:extLst>
          </p:cNvPr>
          <p:cNvSpPr txBox="1"/>
          <p:nvPr/>
        </p:nvSpPr>
        <p:spPr>
          <a:xfrm>
            <a:off x="3774659" y="584775"/>
            <a:ext cx="4642681" cy="400110"/>
          </a:xfrm>
          <a:prstGeom prst="rect">
            <a:avLst/>
          </a:prstGeom>
          <a:noFill/>
        </p:spPr>
        <p:txBody>
          <a:bodyPr wrap="none" rtlCol="0">
            <a:spAutoFit/>
          </a:bodyPr>
          <a:lstStyle/>
          <a:p>
            <a:r>
              <a:rPr lang="fr-FR" sz="2000" u="sng" dirty="0">
                <a:latin typeface="+mj-lt"/>
              </a:rPr>
              <a:t>Femmes ménopausées = ANTI-AROMATASE</a:t>
            </a:r>
          </a:p>
        </p:txBody>
      </p:sp>
    </p:spTree>
    <p:extLst>
      <p:ext uri="{BB962C8B-B14F-4D97-AF65-F5344CB8AC3E}">
        <p14:creationId xmlns:p14="http://schemas.microsoft.com/office/powerpoint/2010/main" val="176786527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45D17D8-563A-A0C3-1A46-4903310792FF}"/>
              </a:ext>
            </a:extLst>
          </p:cNvPr>
          <p:cNvSpPr>
            <a:spLocks noGrp="1"/>
          </p:cNvSpPr>
          <p:nvPr>
            <p:ph type="title"/>
          </p:nvPr>
        </p:nvSpPr>
        <p:spPr/>
        <p:txBody>
          <a:bodyPr/>
          <a:lstStyle/>
          <a:p>
            <a:r>
              <a:rPr lang="fr-FR" dirty="0" err="1"/>
              <a:t>Resumons</a:t>
            </a:r>
            <a:r>
              <a:rPr lang="fr-FR" dirty="0"/>
              <a:t>:</a:t>
            </a:r>
          </a:p>
        </p:txBody>
      </p:sp>
      <p:sp>
        <p:nvSpPr>
          <p:cNvPr id="3" name="Espace réservé du contenu 2">
            <a:extLst>
              <a:ext uri="{FF2B5EF4-FFF2-40B4-BE49-F238E27FC236}">
                <a16:creationId xmlns:a16="http://schemas.microsoft.com/office/drawing/2014/main" id="{FEFD97AA-6532-1534-2B28-D11526B2D3C7}"/>
              </a:ext>
            </a:extLst>
          </p:cNvPr>
          <p:cNvSpPr>
            <a:spLocks noGrp="1"/>
          </p:cNvSpPr>
          <p:nvPr>
            <p:ph idx="1"/>
          </p:nvPr>
        </p:nvSpPr>
        <p:spPr/>
        <p:txBody>
          <a:bodyPr/>
          <a:lstStyle/>
          <a:p>
            <a:pPr marL="0" indent="0">
              <a:buNone/>
            </a:pPr>
            <a:r>
              <a:rPr lang="fr-FR" dirty="0"/>
              <a:t>  Femme non ménopausée :</a:t>
            </a:r>
          </a:p>
          <a:p>
            <a:pPr>
              <a:buFontTx/>
              <a:buChar char="-"/>
            </a:pPr>
            <a:r>
              <a:rPr lang="fr-FR" dirty="0" err="1"/>
              <a:t>antioestrogene</a:t>
            </a:r>
            <a:r>
              <a:rPr lang="fr-FR" dirty="0"/>
              <a:t> pendant 5 ans ou agoniste LHRH 3à5 ans </a:t>
            </a:r>
          </a:p>
          <a:p>
            <a:pPr>
              <a:buFontTx/>
              <a:buChar char="-"/>
            </a:pPr>
            <a:endParaRPr lang="fr-FR" dirty="0"/>
          </a:p>
          <a:p>
            <a:pPr marL="0" indent="0">
              <a:buNone/>
            </a:pPr>
            <a:r>
              <a:rPr lang="fr-FR" dirty="0"/>
              <a:t> Femme ménopausée :</a:t>
            </a:r>
          </a:p>
          <a:p>
            <a:pPr>
              <a:buFontTx/>
              <a:buChar char="-"/>
            </a:pPr>
            <a:r>
              <a:rPr lang="fr-FR" dirty="0" err="1"/>
              <a:t>antiaromatase</a:t>
            </a:r>
            <a:r>
              <a:rPr lang="fr-FR" dirty="0"/>
              <a:t> 5 ans ou 2 ans suivi de 3 ans d’</a:t>
            </a:r>
            <a:r>
              <a:rPr lang="fr-FR" dirty="0" err="1"/>
              <a:t>antioestrogene</a:t>
            </a:r>
            <a:endParaRPr lang="fr-FR" dirty="0"/>
          </a:p>
          <a:p>
            <a:pPr>
              <a:buFontTx/>
              <a:buChar char="-"/>
            </a:pPr>
            <a:r>
              <a:rPr lang="fr-FR" dirty="0"/>
              <a:t> </a:t>
            </a:r>
            <a:r>
              <a:rPr lang="fr-FR" dirty="0" err="1"/>
              <a:t>antioestrogene</a:t>
            </a:r>
            <a:r>
              <a:rPr lang="fr-FR" dirty="0"/>
              <a:t> 3 ans puis 3 à 5 ans d’</a:t>
            </a:r>
            <a:r>
              <a:rPr lang="fr-FR" dirty="0" err="1"/>
              <a:t>antiaromatase</a:t>
            </a:r>
            <a:endParaRPr lang="fr-FR" dirty="0"/>
          </a:p>
        </p:txBody>
      </p:sp>
    </p:spTree>
    <p:extLst>
      <p:ext uri="{BB962C8B-B14F-4D97-AF65-F5344CB8AC3E}">
        <p14:creationId xmlns:p14="http://schemas.microsoft.com/office/powerpoint/2010/main" val="23385597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461C78D-34A2-40CB-B579-86FCD975C984}"/>
              </a:ext>
            </a:extLst>
          </p:cNvPr>
          <p:cNvSpPr txBox="1">
            <a:spLocks/>
          </p:cNvSpPr>
          <p:nvPr/>
        </p:nvSpPr>
        <p:spPr>
          <a:xfrm>
            <a:off x="1517798" y="2640493"/>
            <a:ext cx="915640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dirty="0"/>
              <a:t>Kinésithérapie et cancer du sein</a:t>
            </a:r>
          </a:p>
        </p:txBody>
      </p:sp>
      <p:pic>
        <p:nvPicPr>
          <p:cNvPr id="4" name="Graphique 3" descr="Main ouverte avec une plante contour">
            <a:extLst>
              <a:ext uri="{FF2B5EF4-FFF2-40B4-BE49-F238E27FC236}">
                <a16:creationId xmlns:a16="http://schemas.microsoft.com/office/drawing/2014/main" id="{0696FDCB-902A-05C7-31FE-0FE7C9C93B0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3966056"/>
            <a:ext cx="3262313" cy="3262313"/>
          </a:xfrm>
          <a:prstGeom prst="rect">
            <a:avLst/>
          </a:prstGeom>
        </p:spPr>
      </p:pic>
      <p:pic>
        <p:nvPicPr>
          <p:cNvPr id="6" name="Graphique 5" descr="Femme contour">
            <a:extLst>
              <a:ext uri="{FF2B5EF4-FFF2-40B4-BE49-F238E27FC236}">
                <a16:creationId xmlns:a16="http://schemas.microsoft.com/office/drawing/2014/main" id="{005E6932-61E6-E0D2-E19B-6FC09DF4862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196386" y="166687"/>
            <a:ext cx="3476625" cy="3476625"/>
          </a:xfrm>
          <a:prstGeom prst="rect">
            <a:avLst/>
          </a:prstGeom>
        </p:spPr>
      </p:pic>
    </p:spTree>
    <p:extLst>
      <p:ext uri="{BB962C8B-B14F-4D97-AF65-F5344CB8AC3E}">
        <p14:creationId xmlns:p14="http://schemas.microsoft.com/office/powerpoint/2010/main" val="179677181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F9A80EAC-B549-AFBB-1943-6C7A182095C8}"/>
              </a:ext>
            </a:extLst>
          </p:cNvPr>
          <p:cNvSpPr txBox="1"/>
          <p:nvPr/>
        </p:nvSpPr>
        <p:spPr>
          <a:xfrm>
            <a:off x="1531144" y="285368"/>
            <a:ext cx="9129712" cy="5755550"/>
          </a:xfrm>
          <a:prstGeom prst="rect">
            <a:avLst/>
          </a:prstGeom>
          <a:noFill/>
          <a:ln>
            <a:solidFill>
              <a:srgbClr val="941651"/>
            </a:solidFill>
          </a:ln>
        </p:spPr>
        <p:txBody>
          <a:bodyPr wrap="square">
            <a:spAutoFit/>
          </a:bodyPr>
          <a:lstStyle/>
          <a:p>
            <a:pPr algn="just">
              <a:lnSpc>
                <a:spcPct val="150000"/>
              </a:lnSpc>
              <a:spcAft>
                <a:spcPts val="800"/>
              </a:spcAft>
            </a:pPr>
            <a:r>
              <a:rPr lang="fr-FR" b="1" kern="100" dirty="0">
                <a:solidFill>
                  <a:srgbClr val="000000"/>
                </a:solidFill>
                <a:effectLst/>
                <a:latin typeface="+mj-lt"/>
                <a:ea typeface="Calibri" panose="020F0502020204030204" pitchFamily="34" charset="0"/>
                <a:cs typeface="Times New Roman" panose="02020603050405020304" pitchFamily="18" charset="0"/>
              </a:rPr>
              <a:t>Le rôle du kinésithérapeute est fondamental tout au long du parcours de soins du patient :</a:t>
            </a:r>
            <a:endParaRPr lang="fr-FR" sz="1600" b="1" kern="100" dirty="0">
              <a:effectLst/>
              <a:latin typeface="+mj-lt"/>
              <a:ea typeface="Calibri" panose="020F0502020204030204" pitchFamily="34" charset="0"/>
              <a:cs typeface="Times New Roman" panose="02020603050405020304" pitchFamily="18" charset="0"/>
            </a:endParaRPr>
          </a:p>
          <a:p>
            <a:pPr marL="742950" lvl="1" indent="-285750" algn="just">
              <a:lnSpc>
                <a:spcPct val="150000"/>
              </a:lnSpc>
              <a:spcAft>
                <a:spcPts val="800"/>
              </a:spcAft>
              <a:buFont typeface="Symbol" pitchFamily="2" charset="2"/>
              <a:buChar char=""/>
            </a:pPr>
            <a:r>
              <a:rPr lang="fr-FR" sz="1500" kern="100" dirty="0">
                <a:solidFill>
                  <a:srgbClr val="000000"/>
                </a:solidFill>
                <a:effectLst/>
                <a:latin typeface="+mj-lt"/>
                <a:ea typeface="Calibri" panose="020F0502020204030204" pitchFamily="34" charset="0"/>
                <a:cs typeface="Times New Roman" panose="02020603050405020304" pitchFamily="18" charset="0"/>
              </a:rPr>
              <a:t>Avant la chirurgie pour apprendre les gestes essentiels en post-opératoire</a:t>
            </a:r>
            <a:endParaRPr lang="fr-FR" sz="1500" kern="100" dirty="0">
              <a:effectLst/>
              <a:latin typeface="+mj-lt"/>
              <a:ea typeface="Calibri" panose="020F0502020204030204" pitchFamily="34" charset="0"/>
              <a:cs typeface="Times New Roman" panose="02020603050405020304" pitchFamily="18" charset="0"/>
            </a:endParaRPr>
          </a:p>
          <a:p>
            <a:pPr marL="742950" lvl="1" indent="-285750" algn="just">
              <a:lnSpc>
                <a:spcPct val="150000"/>
              </a:lnSpc>
              <a:spcAft>
                <a:spcPts val="800"/>
              </a:spcAft>
              <a:buFont typeface="Symbol" pitchFamily="2" charset="2"/>
              <a:buChar char=""/>
            </a:pPr>
            <a:r>
              <a:rPr lang="fr-FR" sz="1500" kern="100" dirty="0">
                <a:solidFill>
                  <a:srgbClr val="000000"/>
                </a:solidFill>
                <a:effectLst/>
                <a:latin typeface="+mj-lt"/>
                <a:ea typeface="Calibri" panose="020F0502020204030204" pitchFamily="34" charset="0"/>
                <a:cs typeface="Times New Roman" panose="02020603050405020304" pitchFamily="18" charset="0"/>
              </a:rPr>
              <a:t>Après la chirurgie pour récupérer l’amplitude de l’épaule, correction de la posture, œdème…</a:t>
            </a:r>
            <a:endParaRPr lang="fr-FR" sz="1500" kern="100" dirty="0">
              <a:effectLst/>
              <a:latin typeface="+mj-lt"/>
              <a:ea typeface="Calibri" panose="020F0502020204030204" pitchFamily="34" charset="0"/>
              <a:cs typeface="Times New Roman" panose="02020603050405020304" pitchFamily="18" charset="0"/>
            </a:endParaRPr>
          </a:p>
          <a:p>
            <a:pPr marL="742950" lvl="1" indent="-285750" algn="just">
              <a:lnSpc>
                <a:spcPct val="150000"/>
              </a:lnSpc>
              <a:spcAft>
                <a:spcPts val="800"/>
              </a:spcAft>
              <a:buFont typeface="Symbol" pitchFamily="2" charset="2"/>
              <a:buChar char=""/>
            </a:pPr>
            <a:r>
              <a:rPr lang="fr-FR" sz="1500" kern="100" dirty="0">
                <a:solidFill>
                  <a:srgbClr val="000000"/>
                </a:solidFill>
                <a:effectLst/>
                <a:latin typeface="+mj-lt"/>
                <a:ea typeface="Calibri" panose="020F0502020204030204" pitchFamily="34" charset="0"/>
                <a:cs typeface="Times New Roman" panose="02020603050405020304" pitchFamily="18" charset="0"/>
              </a:rPr>
              <a:t>Pendant la chimiothérapie pour limiter les effets secondaires de celle-ci et accompagner le patient dans son quotidien</a:t>
            </a:r>
            <a:endParaRPr lang="fr-FR" sz="1500" kern="100" dirty="0">
              <a:effectLst/>
              <a:latin typeface="+mj-lt"/>
              <a:ea typeface="Calibri" panose="020F0502020204030204" pitchFamily="34" charset="0"/>
              <a:cs typeface="Times New Roman" panose="02020603050405020304" pitchFamily="18" charset="0"/>
            </a:endParaRPr>
          </a:p>
          <a:p>
            <a:pPr marL="742950" lvl="1" indent="-285750" algn="just">
              <a:lnSpc>
                <a:spcPct val="150000"/>
              </a:lnSpc>
              <a:spcAft>
                <a:spcPts val="800"/>
              </a:spcAft>
              <a:buFont typeface="Symbol" pitchFamily="2" charset="2"/>
              <a:buChar char=""/>
            </a:pPr>
            <a:r>
              <a:rPr lang="fr-FR" sz="1500" kern="100" dirty="0">
                <a:solidFill>
                  <a:srgbClr val="000000"/>
                </a:solidFill>
                <a:effectLst/>
                <a:latin typeface="+mj-lt"/>
                <a:ea typeface="Calibri" panose="020F0502020204030204" pitchFamily="34" charset="0"/>
                <a:cs typeface="Times New Roman" panose="02020603050405020304" pitchFamily="18" charset="0"/>
              </a:rPr>
              <a:t>Pendant la radiothérapie pour garder l'amplitude de l'épaule, la posture  et limiter la fibrose</a:t>
            </a:r>
            <a:endParaRPr lang="fr-FR" sz="1500" kern="100" dirty="0">
              <a:effectLst/>
              <a:latin typeface="+mj-lt"/>
              <a:ea typeface="Calibri" panose="020F0502020204030204" pitchFamily="34" charset="0"/>
              <a:cs typeface="Times New Roman" panose="02020603050405020304" pitchFamily="18" charset="0"/>
            </a:endParaRPr>
          </a:p>
          <a:p>
            <a:pPr marL="742950" lvl="1" indent="-285750" algn="just">
              <a:lnSpc>
                <a:spcPct val="150000"/>
              </a:lnSpc>
              <a:spcAft>
                <a:spcPts val="800"/>
              </a:spcAft>
              <a:buFont typeface="Symbol" pitchFamily="2" charset="2"/>
              <a:buChar char=""/>
            </a:pPr>
            <a:r>
              <a:rPr lang="fr-FR" sz="1500" kern="100" dirty="0">
                <a:solidFill>
                  <a:srgbClr val="000000"/>
                </a:solidFill>
                <a:effectLst/>
                <a:latin typeface="+mj-lt"/>
                <a:ea typeface="Calibri" panose="020F0502020204030204" pitchFamily="34" charset="0"/>
                <a:cs typeface="Times New Roman" panose="02020603050405020304" pitchFamily="18" charset="0"/>
              </a:rPr>
              <a:t>Après la radiothérapie pour lever au maximum la fibrose cicatricielle aggravée par les rayons</a:t>
            </a:r>
            <a:endParaRPr lang="fr-FR" sz="1500" kern="100" dirty="0">
              <a:effectLst/>
              <a:latin typeface="+mj-lt"/>
              <a:ea typeface="Calibri" panose="020F0502020204030204" pitchFamily="34" charset="0"/>
              <a:cs typeface="Times New Roman" panose="02020603050405020304" pitchFamily="18" charset="0"/>
            </a:endParaRPr>
          </a:p>
          <a:p>
            <a:pPr marL="742950" lvl="1" indent="-285750" algn="just">
              <a:lnSpc>
                <a:spcPct val="150000"/>
              </a:lnSpc>
              <a:spcAft>
                <a:spcPts val="800"/>
              </a:spcAft>
              <a:buFont typeface="Symbol" pitchFamily="2" charset="2"/>
              <a:buChar char=""/>
            </a:pPr>
            <a:r>
              <a:rPr lang="fr-FR" sz="1500" kern="100" dirty="0">
                <a:solidFill>
                  <a:srgbClr val="000000"/>
                </a:solidFill>
                <a:effectLst/>
                <a:latin typeface="+mj-lt"/>
                <a:ea typeface="Calibri" panose="020F0502020204030204" pitchFamily="34" charset="0"/>
                <a:cs typeface="Times New Roman" panose="02020603050405020304" pitchFamily="18" charset="0"/>
              </a:rPr>
              <a:t>Puis pour préparer la reconstruction</a:t>
            </a:r>
            <a:endParaRPr lang="fr-FR" sz="1500" kern="100" dirty="0">
              <a:effectLst/>
              <a:latin typeface="+mj-lt"/>
              <a:ea typeface="Calibri" panose="020F0502020204030204" pitchFamily="34" charset="0"/>
              <a:cs typeface="Times New Roman" panose="02020603050405020304" pitchFamily="18" charset="0"/>
            </a:endParaRPr>
          </a:p>
          <a:p>
            <a:pPr marL="742950" lvl="1" indent="-285750" algn="just">
              <a:lnSpc>
                <a:spcPct val="150000"/>
              </a:lnSpc>
              <a:spcAft>
                <a:spcPts val="800"/>
              </a:spcAft>
              <a:buFont typeface="Symbol" pitchFamily="2" charset="2"/>
              <a:buChar char=""/>
            </a:pPr>
            <a:r>
              <a:rPr lang="fr-FR" sz="1500" kern="100" dirty="0">
                <a:solidFill>
                  <a:srgbClr val="000000"/>
                </a:solidFill>
                <a:effectLst/>
                <a:latin typeface="+mj-lt"/>
                <a:ea typeface="Calibri" panose="020F0502020204030204" pitchFamily="34" charset="0"/>
                <a:cs typeface="Times New Roman" panose="02020603050405020304" pitchFamily="18" charset="0"/>
              </a:rPr>
              <a:t>Accompagner la reconstruction</a:t>
            </a:r>
            <a:endParaRPr lang="fr-FR" sz="1500" kern="100" dirty="0">
              <a:effectLst/>
              <a:latin typeface="+mj-lt"/>
              <a:ea typeface="Calibri" panose="020F0502020204030204" pitchFamily="34" charset="0"/>
              <a:cs typeface="Times New Roman" panose="02020603050405020304" pitchFamily="18" charset="0"/>
            </a:endParaRPr>
          </a:p>
          <a:p>
            <a:pPr marL="742950" lvl="1" indent="-285750" algn="just">
              <a:lnSpc>
                <a:spcPct val="150000"/>
              </a:lnSpc>
              <a:spcAft>
                <a:spcPts val="800"/>
              </a:spcAft>
              <a:buFont typeface="Symbol" pitchFamily="2" charset="2"/>
              <a:buChar char=""/>
            </a:pPr>
            <a:r>
              <a:rPr lang="fr-FR" sz="1500" kern="100" dirty="0">
                <a:solidFill>
                  <a:srgbClr val="000000"/>
                </a:solidFill>
                <a:effectLst/>
                <a:latin typeface="+mj-lt"/>
                <a:ea typeface="Calibri" panose="020F0502020204030204" pitchFamily="34" charset="0"/>
                <a:cs typeface="Times New Roman" panose="02020603050405020304" pitchFamily="18" charset="0"/>
              </a:rPr>
              <a:t>Prendre en charge si nécessaire les effets délétères de la reconstruction</a:t>
            </a:r>
            <a:endParaRPr lang="fr-FR" sz="1500" kern="100" dirty="0">
              <a:effectLst/>
              <a:latin typeface="+mj-lt"/>
              <a:ea typeface="Calibri" panose="020F0502020204030204" pitchFamily="34" charset="0"/>
              <a:cs typeface="Times New Roman" panose="02020603050405020304" pitchFamily="18" charset="0"/>
            </a:endParaRPr>
          </a:p>
          <a:p>
            <a:pPr marL="742950" lvl="1" indent="-285750" algn="just">
              <a:lnSpc>
                <a:spcPct val="150000"/>
              </a:lnSpc>
              <a:spcAft>
                <a:spcPts val="800"/>
              </a:spcAft>
              <a:buFont typeface="Symbol" pitchFamily="2" charset="2"/>
              <a:buChar char=""/>
            </a:pPr>
            <a:r>
              <a:rPr lang="fr-FR" sz="1500" kern="100" dirty="0">
                <a:solidFill>
                  <a:srgbClr val="000000"/>
                </a:solidFill>
                <a:effectLst/>
                <a:latin typeface="+mj-lt"/>
                <a:ea typeface="Calibri" panose="020F0502020204030204" pitchFamily="34" charset="0"/>
                <a:cs typeface="Times New Roman" panose="02020603050405020304" pitchFamily="18" charset="0"/>
              </a:rPr>
              <a:t>Aider à la reprise de l'activité physique et motiver le patient </a:t>
            </a:r>
            <a:endParaRPr lang="fr-FR" sz="1500" kern="100" dirty="0">
              <a:effectLst/>
              <a:latin typeface="+mj-lt"/>
              <a:ea typeface="Calibri" panose="020F0502020204030204" pitchFamily="34" charset="0"/>
              <a:cs typeface="Times New Roman" panose="02020603050405020304" pitchFamily="18" charset="0"/>
            </a:endParaRPr>
          </a:p>
          <a:p>
            <a:pPr marL="742950" lvl="1" indent="-285750" algn="just">
              <a:lnSpc>
                <a:spcPct val="150000"/>
              </a:lnSpc>
              <a:spcAft>
                <a:spcPts val="800"/>
              </a:spcAft>
              <a:buFont typeface="Symbol" pitchFamily="2" charset="2"/>
              <a:buChar char=""/>
            </a:pPr>
            <a:r>
              <a:rPr lang="fr-FR" sz="1500" kern="100" dirty="0">
                <a:solidFill>
                  <a:srgbClr val="000000"/>
                </a:solidFill>
                <a:effectLst/>
                <a:latin typeface="+mj-lt"/>
                <a:ea typeface="Calibri" panose="020F0502020204030204" pitchFamily="34" charset="0"/>
                <a:cs typeface="Times New Roman" panose="02020603050405020304" pitchFamily="18" charset="0"/>
              </a:rPr>
              <a:t> Accompagner le patient sous hormonothérapie</a:t>
            </a:r>
            <a:endParaRPr lang="fr-FR" sz="1500" kern="100" dirty="0">
              <a:effectLst/>
              <a:latin typeface="+mj-lt"/>
              <a:ea typeface="Calibri" panose="020F0502020204030204" pitchFamily="34" charset="0"/>
              <a:cs typeface="Times New Roman" panose="02020603050405020304" pitchFamily="18" charset="0"/>
            </a:endParaRPr>
          </a:p>
          <a:p>
            <a:pPr marL="742950" lvl="1" indent="-285750" algn="just">
              <a:lnSpc>
                <a:spcPct val="150000"/>
              </a:lnSpc>
              <a:spcAft>
                <a:spcPts val="800"/>
              </a:spcAft>
              <a:buFont typeface="Symbol" pitchFamily="2" charset="2"/>
              <a:buChar char=""/>
            </a:pPr>
            <a:r>
              <a:rPr lang="fr-FR" sz="1500" kern="100" dirty="0">
                <a:solidFill>
                  <a:srgbClr val="000000"/>
                </a:solidFill>
                <a:effectLst/>
                <a:latin typeface="+mj-lt"/>
                <a:ea typeface="Calibri" panose="020F0502020204030204" pitchFamily="34" charset="0"/>
                <a:cs typeface="Times New Roman" panose="02020603050405020304" pitchFamily="18" charset="0"/>
              </a:rPr>
              <a:t>Accompagner le patient dans son retour à la vie active</a:t>
            </a:r>
            <a:endParaRPr lang="fr-FR" sz="1500" kern="100" dirty="0">
              <a:effectLst/>
              <a:latin typeface="+mj-lt"/>
              <a:ea typeface="Calibri" panose="020F0502020204030204" pitchFamily="34" charset="0"/>
              <a:cs typeface="Times New Roman" panose="02020603050405020304" pitchFamily="18" charset="0"/>
            </a:endParaRPr>
          </a:p>
        </p:txBody>
      </p:sp>
      <p:sp>
        <p:nvSpPr>
          <p:cNvPr id="5" name="ZoneTexte 4">
            <a:extLst>
              <a:ext uri="{FF2B5EF4-FFF2-40B4-BE49-F238E27FC236}">
                <a16:creationId xmlns:a16="http://schemas.microsoft.com/office/drawing/2014/main" id="{707F7EEB-CDF9-8E47-9017-57C6E2447757}"/>
              </a:ext>
            </a:extLst>
          </p:cNvPr>
          <p:cNvSpPr txBox="1"/>
          <p:nvPr/>
        </p:nvSpPr>
        <p:spPr>
          <a:xfrm>
            <a:off x="2314958" y="6165597"/>
            <a:ext cx="7979569" cy="407035"/>
          </a:xfrm>
          <a:prstGeom prst="rect">
            <a:avLst/>
          </a:prstGeom>
          <a:noFill/>
        </p:spPr>
        <p:txBody>
          <a:bodyPr wrap="square">
            <a:spAutoFit/>
          </a:bodyPr>
          <a:lstStyle/>
          <a:p>
            <a:pPr>
              <a:lnSpc>
                <a:spcPct val="107000"/>
              </a:lnSpc>
              <a:spcAft>
                <a:spcPts val="800"/>
              </a:spcAft>
            </a:pPr>
            <a:r>
              <a:rPr lang="fr-FR" sz="2000" b="1" kern="100" dirty="0">
                <a:solidFill>
                  <a:srgbClr val="941651"/>
                </a:solidFill>
                <a:effectLst/>
                <a:latin typeface="+mj-lt"/>
                <a:ea typeface="Calibri" panose="020F0502020204030204" pitchFamily="34" charset="0"/>
                <a:cs typeface="Times New Roman" panose="02020603050405020304" pitchFamily="18" charset="0"/>
              </a:rPr>
              <a:t>Une consultation bilan pré</a:t>
            </a:r>
            <a:r>
              <a:rPr lang="fr-FR" sz="2000" b="1" kern="100" dirty="0">
                <a:solidFill>
                  <a:srgbClr val="941651"/>
                </a:solidFill>
                <a:latin typeface="+mj-lt"/>
                <a:ea typeface="Calibri" panose="020F0502020204030204" pitchFamily="34" charset="0"/>
                <a:cs typeface="Times New Roman" panose="02020603050405020304" pitchFamily="18" charset="0"/>
              </a:rPr>
              <a:t> </a:t>
            </a:r>
            <a:r>
              <a:rPr lang="fr-FR" sz="2000" b="1" kern="100" dirty="0">
                <a:solidFill>
                  <a:srgbClr val="941651"/>
                </a:solidFill>
                <a:effectLst/>
                <a:latin typeface="+mj-lt"/>
                <a:ea typeface="Calibri" panose="020F0502020204030204" pitchFamily="34" charset="0"/>
                <a:cs typeface="Times New Roman" panose="02020603050405020304" pitchFamily="18" charset="0"/>
              </a:rPr>
              <a:t>opératoire peut être prescrite cotée AMK 8.5</a:t>
            </a:r>
            <a:endParaRPr lang="fr-FR" sz="1200" b="1" kern="100" dirty="0">
              <a:solidFill>
                <a:srgbClr val="941651"/>
              </a:solidFill>
              <a:effectLst/>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3203715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2399C3F7-5431-AE7C-22B4-9E6C4076BD73}"/>
              </a:ext>
            </a:extLst>
          </p:cNvPr>
          <p:cNvSpPr txBox="1"/>
          <p:nvPr/>
        </p:nvSpPr>
        <p:spPr>
          <a:xfrm>
            <a:off x="1" y="0"/>
            <a:ext cx="2881422" cy="584775"/>
          </a:xfrm>
          <a:prstGeom prst="rect">
            <a:avLst/>
          </a:prstGeom>
          <a:solidFill>
            <a:srgbClr val="941651">
              <a:alpha val="58039"/>
            </a:srgbClr>
          </a:solidFill>
        </p:spPr>
        <p:txBody>
          <a:bodyPr wrap="square" rtlCol="0">
            <a:spAutoFit/>
          </a:bodyPr>
          <a:lstStyle/>
          <a:p>
            <a:r>
              <a:rPr lang="fr-FR" sz="3200" dirty="0">
                <a:latin typeface="+mj-lt"/>
              </a:rPr>
              <a:t>La prescription</a:t>
            </a:r>
          </a:p>
        </p:txBody>
      </p:sp>
      <p:sp>
        <p:nvSpPr>
          <p:cNvPr id="2" name="ZoneTexte 1">
            <a:extLst>
              <a:ext uri="{FF2B5EF4-FFF2-40B4-BE49-F238E27FC236}">
                <a16:creationId xmlns:a16="http://schemas.microsoft.com/office/drawing/2014/main" id="{E389C22A-F76B-3F52-3C2F-A86255C40102}"/>
              </a:ext>
            </a:extLst>
          </p:cNvPr>
          <p:cNvSpPr txBox="1"/>
          <p:nvPr/>
        </p:nvSpPr>
        <p:spPr>
          <a:xfrm>
            <a:off x="91636" y="1029503"/>
            <a:ext cx="12008727" cy="5447645"/>
          </a:xfrm>
          <a:prstGeom prst="rect">
            <a:avLst/>
          </a:prstGeom>
          <a:noFill/>
        </p:spPr>
        <p:txBody>
          <a:bodyPr wrap="square" rtlCol="0">
            <a:spAutoFit/>
          </a:bodyPr>
          <a:lstStyle/>
          <a:p>
            <a:pPr algn="ctr"/>
            <a:r>
              <a:rPr lang="fr-FR" sz="2400" kern="0" dirty="0">
                <a:solidFill>
                  <a:srgbClr val="000000"/>
                </a:solidFill>
                <a:effectLst/>
                <a:latin typeface="+mj-lt"/>
                <a:ea typeface="Calibri" panose="020F0502020204030204" pitchFamily="34" charset="0"/>
                <a:cs typeface="Times New Roman" panose="02020603050405020304" pitchFamily="18" charset="0"/>
              </a:rPr>
              <a:t>Tout diagnostic de cancer du sein permet la prise en charge à 100% ALD pour une durée de 5 ans renouvelables</a:t>
            </a:r>
            <a:endParaRPr lang="fr-FR" sz="2400" kern="100" dirty="0">
              <a:effectLst/>
              <a:latin typeface="+mj-lt"/>
              <a:ea typeface="Calibri" panose="020F0502020204030204" pitchFamily="34" charset="0"/>
              <a:cs typeface="Times New Roman" panose="02020603050405020304" pitchFamily="18" charset="0"/>
            </a:endParaRPr>
          </a:p>
          <a:p>
            <a:pPr algn="just"/>
            <a:r>
              <a:rPr lang="fr-FR" sz="1800" kern="0" dirty="0">
                <a:solidFill>
                  <a:srgbClr val="000000"/>
                </a:solidFill>
                <a:effectLst/>
                <a:latin typeface="+mj-lt"/>
                <a:ea typeface="Calibri" panose="020F0502020204030204" pitchFamily="34" charset="0"/>
                <a:cs typeface="Times New Roman" panose="02020603050405020304" pitchFamily="18" charset="0"/>
              </a:rPr>
              <a:t> </a:t>
            </a:r>
            <a:endParaRPr lang="fr-FR" sz="1800" kern="100" dirty="0">
              <a:solidFill>
                <a:srgbClr val="941651"/>
              </a:solidFill>
              <a:effectLst/>
              <a:latin typeface="+mj-lt"/>
              <a:ea typeface="Calibri" panose="020F0502020204030204" pitchFamily="34" charset="0"/>
              <a:cs typeface="Times New Roman" panose="02020603050405020304" pitchFamily="18" charset="0"/>
            </a:endParaRPr>
          </a:p>
          <a:p>
            <a:pPr algn="ctr"/>
            <a:r>
              <a:rPr lang="fr-FR" sz="2000" b="1" u="sng" kern="0" dirty="0">
                <a:solidFill>
                  <a:srgbClr val="941651"/>
                </a:solidFill>
                <a:effectLst/>
                <a:latin typeface="+mj-lt"/>
                <a:ea typeface="Calibri" panose="020F0502020204030204" pitchFamily="34" charset="0"/>
                <a:cs typeface="Times New Roman" panose="02020603050405020304" pitchFamily="18" charset="0"/>
              </a:rPr>
              <a:t>Les séances de kinésithérapie rentrent dans ce cadre TER9.51</a:t>
            </a:r>
            <a:endParaRPr lang="fr-FR" sz="2000" b="1" u="sng" kern="100" dirty="0">
              <a:solidFill>
                <a:srgbClr val="941651"/>
              </a:solidFill>
              <a:effectLst/>
              <a:latin typeface="+mj-lt"/>
              <a:ea typeface="Calibri" panose="020F0502020204030204" pitchFamily="34" charset="0"/>
              <a:cs typeface="Times New Roman" panose="02020603050405020304" pitchFamily="18" charset="0"/>
            </a:endParaRPr>
          </a:p>
          <a:p>
            <a:pPr algn="ctr"/>
            <a:r>
              <a:rPr lang="fr-FR" sz="2000" b="1" kern="0" dirty="0">
                <a:solidFill>
                  <a:srgbClr val="941651"/>
                </a:solidFill>
                <a:effectLst/>
                <a:latin typeface="+mj-lt"/>
                <a:ea typeface="Calibri" panose="020F0502020204030204" pitchFamily="34" charset="0"/>
                <a:cs typeface="Times New Roman" panose="02020603050405020304" pitchFamily="18" charset="0"/>
              </a:rPr>
              <a:t>Le libellé de celle-ci doit contenir :</a:t>
            </a:r>
            <a:r>
              <a:rPr lang="fr-FR" sz="2000" b="1" kern="100" dirty="0">
                <a:solidFill>
                  <a:srgbClr val="941651"/>
                </a:solidFill>
                <a:latin typeface="+mj-lt"/>
                <a:ea typeface="Calibri" panose="020F0502020204030204" pitchFamily="34" charset="0"/>
                <a:cs typeface="Times New Roman" panose="02020603050405020304" pitchFamily="18" charset="0"/>
              </a:rPr>
              <a:t> </a:t>
            </a:r>
            <a:r>
              <a:rPr lang="fr-FR" sz="2000" b="1" kern="0" dirty="0">
                <a:solidFill>
                  <a:srgbClr val="941651"/>
                </a:solidFill>
                <a:effectLst/>
                <a:latin typeface="+mj-lt"/>
                <a:ea typeface="Calibri" panose="020F0502020204030204" pitchFamily="34" charset="0"/>
                <a:cs typeface="Times New Roman" panose="02020603050405020304" pitchFamily="18" charset="0"/>
              </a:rPr>
              <a:t>Epaule / hémithorax / rachis / ki</a:t>
            </a:r>
            <a:r>
              <a:rPr lang="fr-FR" sz="2000" b="1" kern="0" dirty="0">
                <a:solidFill>
                  <a:srgbClr val="941651"/>
                </a:solidFill>
                <a:latin typeface="+mj-lt"/>
                <a:ea typeface="Calibri" panose="020F0502020204030204" pitchFamily="34" charset="0"/>
                <a:cs typeface="Times New Roman" panose="02020603050405020304" pitchFamily="18" charset="0"/>
              </a:rPr>
              <a:t>né </a:t>
            </a:r>
            <a:r>
              <a:rPr lang="fr-FR" sz="2000" b="1" kern="0" dirty="0">
                <a:solidFill>
                  <a:srgbClr val="941651"/>
                </a:solidFill>
                <a:effectLst/>
                <a:latin typeface="+mj-lt"/>
                <a:ea typeface="Calibri" panose="020F0502020204030204" pitchFamily="34" charset="0"/>
                <a:cs typeface="Times New Roman" panose="02020603050405020304" pitchFamily="18" charset="0"/>
              </a:rPr>
              <a:t>respiratoire</a:t>
            </a:r>
            <a:endParaRPr lang="fr-FR" sz="2000" b="1" kern="100" dirty="0">
              <a:solidFill>
                <a:srgbClr val="941651"/>
              </a:solidFill>
              <a:effectLst/>
              <a:latin typeface="+mj-lt"/>
              <a:ea typeface="Calibri" panose="020F0502020204030204" pitchFamily="34" charset="0"/>
              <a:cs typeface="Times New Roman" panose="02020603050405020304" pitchFamily="18" charset="0"/>
            </a:endParaRPr>
          </a:p>
          <a:p>
            <a:pPr algn="just"/>
            <a:r>
              <a:rPr lang="fr-FR" sz="2000" b="1" kern="0" dirty="0">
                <a:solidFill>
                  <a:srgbClr val="000000"/>
                </a:solidFill>
                <a:effectLst/>
                <a:latin typeface="+mj-lt"/>
                <a:ea typeface="Calibri" panose="020F0502020204030204" pitchFamily="34" charset="0"/>
                <a:cs typeface="Times New Roman" panose="02020603050405020304" pitchFamily="18" charset="0"/>
              </a:rPr>
              <a:t> </a:t>
            </a:r>
            <a:endParaRPr lang="fr-FR" sz="2400" b="1" kern="100" dirty="0">
              <a:effectLst/>
              <a:latin typeface="+mj-lt"/>
              <a:ea typeface="Calibri" panose="020F0502020204030204" pitchFamily="34" charset="0"/>
              <a:cs typeface="Times New Roman" panose="02020603050405020304" pitchFamily="18" charset="0"/>
            </a:endParaRPr>
          </a:p>
          <a:p>
            <a:pPr algn="ctr"/>
            <a:endParaRPr lang="fr-FR" sz="2000" kern="0" dirty="0">
              <a:solidFill>
                <a:srgbClr val="000000"/>
              </a:solidFill>
              <a:effectLst/>
              <a:latin typeface="+mj-lt"/>
              <a:ea typeface="Calibri" panose="020F0502020204030204" pitchFamily="34" charset="0"/>
              <a:cs typeface="Times New Roman" panose="02020603050405020304" pitchFamily="18" charset="0"/>
            </a:endParaRPr>
          </a:p>
          <a:p>
            <a:pPr algn="ctr"/>
            <a:r>
              <a:rPr lang="fr-FR" sz="2000" kern="0" dirty="0">
                <a:solidFill>
                  <a:srgbClr val="000000"/>
                </a:solidFill>
                <a:effectLst/>
                <a:latin typeface="+mj-lt"/>
                <a:ea typeface="Calibri" panose="020F0502020204030204" pitchFamily="34" charset="0"/>
                <a:cs typeface="Times New Roman" panose="02020603050405020304" pitchFamily="18" charset="0"/>
              </a:rPr>
              <a:t>              </a:t>
            </a:r>
            <a:r>
              <a:rPr lang="fr-FR" sz="2400" kern="0" dirty="0">
                <a:solidFill>
                  <a:srgbClr val="000000"/>
                </a:solidFill>
                <a:latin typeface="+mj-lt"/>
                <a:ea typeface="Calibri" panose="020F0502020204030204" pitchFamily="34" charset="0"/>
                <a:cs typeface="Times New Roman" panose="02020603050405020304" pitchFamily="18" charset="0"/>
              </a:rPr>
              <a:t>Le drainage n'est plus systématique puisque le curage axillaire est exceptionnel </a:t>
            </a:r>
          </a:p>
          <a:p>
            <a:pPr algn="just"/>
            <a:r>
              <a:rPr lang="fr-FR" sz="2000" kern="0" dirty="0">
                <a:solidFill>
                  <a:srgbClr val="000000"/>
                </a:solidFill>
                <a:effectLst/>
                <a:latin typeface="+mj-lt"/>
                <a:ea typeface="Calibri" panose="020F0502020204030204" pitchFamily="34" charset="0"/>
                <a:cs typeface="Times New Roman" panose="02020603050405020304" pitchFamily="18" charset="0"/>
              </a:rPr>
              <a:t> </a:t>
            </a:r>
            <a:endParaRPr lang="fr-FR" sz="2000" kern="100" dirty="0">
              <a:effectLst/>
              <a:latin typeface="+mj-lt"/>
              <a:ea typeface="Calibri" panose="020F0502020204030204" pitchFamily="34" charset="0"/>
              <a:cs typeface="Times New Roman" panose="02020603050405020304" pitchFamily="18" charset="0"/>
            </a:endParaRPr>
          </a:p>
          <a:p>
            <a:pPr algn="ctr"/>
            <a:endParaRPr lang="fr-FR" sz="2000" kern="0" dirty="0">
              <a:solidFill>
                <a:srgbClr val="000000"/>
              </a:solidFill>
              <a:effectLst/>
              <a:latin typeface="+mj-lt"/>
              <a:ea typeface="Calibri" panose="020F0502020204030204" pitchFamily="34" charset="0"/>
              <a:cs typeface="Times New Roman" panose="02020603050405020304" pitchFamily="18" charset="0"/>
            </a:endParaRPr>
          </a:p>
          <a:p>
            <a:pPr algn="ctr"/>
            <a:r>
              <a:rPr lang="fr-FR" sz="2400" kern="0" dirty="0">
                <a:solidFill>
                  <a:srgbClr val="000000"/>
                </a:solidFill>
                <a:latin typeface="+mj-lt"/>
                <a:ea typeface="Calibri" panose="020F0502020204030204" pitchFamily="34" charset="0"/>
                <a:cs typeface="Times New Roman" panose="02020603050405020304" pitchFamily="18" charset="0"/>
              </a:rPr>
              <a:t>En cas de séance exclusivement liée à un lymphœdème, l'ordonnance stipulant drainage lymphatique du membre supérieur sera côté RAV 8+1 si bandage multicouche </a:t>
            </a:r>
          </a:p>
          <a:p>
            <a:pPr algn="ctr"/>
            <a:r>
              <a:rPr lang="fr-FR" sz="2400" kern="0" dirty="0">
                <a:solidFill>
                  <a:srgbClr val="941651"/>
                </a:solidFill>
                <a:effectLst/>
                <a:latin typeface="+mj-lt"/>
                <a:ea typeface="Calibri" panose="020F0502020204030204" pitchFamily="34" charset="0"/>
                <a:cs typeface="Times New Roman" panose="02020603050405020304" pitchFamily="18" charset="0"/>
              </a:rPr>
              <a:t> </a:t>
            </a:r>
            <a:endParaRPr lang="fr-FR" sz="2400" kern="100" dirty="0">
              <a:solidFill>
                <a:srgbClr val="941651"/>
              </a:solidFill>
              <a:effectLst/>
              <a:latin typeface="+mj-lt"/>
              <a:ea typeface="Calibri" panose="020F0502020204030204" pitchFamily="34" charset="0"/>
              <a:cs typeface="Times New Roman" panose="02020603050405020304" pitchFamily="18" charset="0"/>
            </a:endParaRPr>
          </a:p>
          <a:p>
            <a:pPr algn="ctr"/>
            <a:r>
              <a:rPr lang="fr-FR" sz="2400" kern="0" dirty="0">
                <a:solidFill>
                  <a:srgbClr val="941651"/>
                </a:solidFill>
                <a:effectLst/>
                <a:latin typeface="+mj-lt"/>
                <a:ea typeface="Calibri" panose="020F0502020204030204" pitchFamily="34" charset="0"/>
                <a:cs typeface="Times New Roman" panose="02020603050405020304" pitchFamily="18" charset="0"/>
              </a:rPr>
              <a:t>La cotation est donc </a:t>
            </a:r>
            <a:r>
              <a:rPr lang="fr-FR" sz="2400" kern="0" dirty="0">
                <a:solidFill>
                  <a:srgbClr val="941651"/>
                </a:solidFill>
                <a:latin typeface="+mj-lt"/>
                <a:ea typeface="Calibri" panose="020F0502020204030204" pitchFamily="34" charset="0"/>
                <a:cs typeface="Times New Roman" panose="02020603050405020304" pitchFamily="18" charset="0"/>
              </a:rPr>
              <a:t>TER</a:t>
            </a:r>
            <a:r>
              <a:rPr lang="fr-FR" sz="2400" kern="0" dirty="0">
                <a:solidFill>
                  <a:srgbClr val="941651"/>
                </a:solidFill>
                <a:effectLst/>
                <a:latin typeface="+mj-lt"/>
                <a:ea typeface="Calibri" panose="020F0502020204030204" pitchFamily="34" charset="0"/>
                <a:cs typeface="Times New Roman" panose="02020603050405020304" pitchFamily="18" charset="0"/>
              </a:rPr>
              <a:t> 9.51 et le bilan AMK 10.7</a:t>
            </a:r>
            <a:endParaRPr lang="fr-FR" sz="2400" kern="100" dirty="0">
              <a:solidFill>
                <a:srgbClr val="941651"/>
              </a:solidFill>
              <a:effectLst/>
              <a:latin typeface="+mj-lt"/>
              <a:ea typeface="Calibri" panose="020F0502020204030204" pitchFamily="34" charset="0"/>
              <a:cs typeface="Times New Roman" panose="02020603050405020304" pitchFamily="18" charset="0"/>
            </a:endParaRPr>
          </a:p>
          <a:p>
            <a:pPr algn="ctr"/>
            <a:r>
              <a:rPr lang="fr-FR" sz="2400" kern="0" dirty="0">
                <a:solidFill>
                  <a:srgbClr val="941651"/>
                </a:solidFill>
                <a:effectLst/>
                <a:latin typeface="+mj-lt"/>
                <a:ea typeface="Calibri" panose="020F0502020204030204" pitchFamily="34" charset="0"/>
                <a:cs typeface="Times New Roman" panose="02020603050405020304" pitchFamily="18" charset="0"/>
              </a:rPr>
              <a:t>La séance doit durer un minimum de 30 mn et être bien sûr individuelle </a:t>
            </a:r>
            <a:endParaRPr lang="fr-FR" sz="2400" kern="100" dirty="0">
              <a:solidFill>
                <a:srgbClr val="941651"/>
              </a:solidFill>
              <a:effectLst/>
              <a:latin typeface="+mj-lt"/>
              <a:ea typeface="Calibri" panose="020F0502020204030204" pitchFamily="34" charset="0"/>
              <a:cs typeface="Times New Roman" panose="02020603050405020304" pitchFamily="18" charset="0"/>
            </a:endParaRPr>
          </a:p>
          <a:p>
            <a:endParaRPr lang="fr-FR" dirty="0"/>
          </a:p>
        </p:txBody>
      </p:sp>
      <p:pic>
        <p:nvPicPr>
          <p:cNvPr id="4" name="Graphique 3" descr="Avertissement contour">
            <a:extLst>
              <a:ext uri="{FF2B5EF4-FFF2-40B4-BE49-F238E27FC236}">
                <a16:creationId xmlns:a16="http://schemas.microsoft.com/office/drawing/2014/main" id="{524688C7-601D-4529-DDAB-99780DA1BEA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26325" y="2914254"/>
            <a:ext cx="814387" cy="814387"/>
          </a:xfrm>
          <a:prstGeom prst="rect">
            <a:avLst/>
          </a:prstGeom>
        </p:spPr>
      </p:pic>
    </p:spTree>
    <p:extLst>
      <p:ext uri="{BB962C8B-B14F-4D97-AF65-F5344CB8AC3E}">
        <p14:creationId xmlns:p14="http://schemas.microsoft.com/office/powerpoint/2010/main" val="364903182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2399C3F7-5431-AE7C-22B4-9E6C4076BD73}"/>
              </a:ext>
            </a:extLst>
          </p:cNvPr>
          <p:cNvSpPr txBox="1"/>
          <p:nvPr/>
        </p:nvSpPr>
        <p:spPr>
          <a:xfrm>
            <a:off x="0" y="0"/>
            <a:ext cx="4686300" cy="584775"/>
          </a:xfrm>
          <a:prstGeom prst="rect">
            <a:avLst/>
          </a:prstGeom>
          <a:solidFill>
            <a:srgbClr val="941651">
              <a:alpha val="58039"/>
            </a:srgbClr>
          </a:solidFill>
        </p:spPr>
        <p:txBody>
          <a:bodyPr wrap="square" rtlCol="0">
            <a:spAutoFit/>
          </a:bodyPr>
          <a:lstStyle/>
          <a:p>
            <a:r>
              <a:rPr lang="fr-FR" sz="3200" dirty="0">
                <a:latin typeface="+mj-lt"/>
              </a:rPr>
              <a:t>Principes de la kiné du sein</a:t>
            </a:r>
          </a:p>
        </p:txBody>
      </p:sp>
      <p:pic>
        <p:nvPicPr>
          <p:cNvPr id="5" name="Image 4" descr="Une image contenant texte, capture d’écran, Police&#10;&#10;Description générée automatiquement">
            <a:extLst>
              <a:ext uri="{FF2B5EF4-FFF2-40B4-BE49-F238E27FC236}">
                <a16:creationId xmlns:a16="http://schemas.microsoft.com/office/drawing/2014/main" id="{D259C69C-2BEE-E4BF-225F-EB584F739DBB}"/>
              </a:ext>
            </a:extLst>
          </p:cNvPr>
          <p:cNvPicPr>
            <a:picLocks noChangeAspect="1"/>
          </p:cNvPicPr>
          <p:nvPr/>
        </p:nvPicPr>
        <p:blipFill>
          <a:blip r:embed="rId2"/>
          <a:stretch>
            <a:fillRect/>
          </a:stretch>
        </p:blipFill>
        <p:spPr>
          <a:xfrm>
            <a:off x="1538287" y="1214436"/>
            <a:ext cx="9418472" cy="4772026"/>
          </a:xfrm>
          <a:prstGeom prst="rect">
            <a:avLst/>
          </a:prstGeom>
        </p:spPr>
      </p:pic>
    </p:spTree>
    <p:extLst>
      <p:ext uri="{BB962C8B-B14F-4D97-AF65-F5344CB8AC3E}">
        <p14:creationId xmlns:p14="http://schemas.microsoft.com/office/powerpoint/2010/main" val="288996509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2399C3F7-5431-AE7C-22B4-9E6C4076BD73}"/>
              </a:ext>
            </a:extLst>
          </p:cNvPr>
          <p:cNvSpPr txBox="1"/>
          <p:nvPr/>
        </p:nvSpPr>
        <p:spPr>
          <a:xfrm>
            <a:off x="1" y="0"/>
            <a:ext cx="1514474" cy="584775"/>
          </a:xfrm>
          <a:prstGeom prst="rect">
            <a:avLst/>
          </a:prstGeom>
          <a:solidFill>
            <a:srgbClr val="941651">
              <a:alpha val="58039"/>
            </a:srgbClr>
          </a:solidFill>
        </p:spPr>
        <p:txBody>
          <a:bodyPr wrap="square" rtlCol="0">
            <a:spAutoFit/>
          </a:bodyPr>
          <a:lstStyle/>
          <a:p>
            <a:r>
              <a:rPr lang="fr-FR" sz="3200" dirty="0">
                <a:latin typeface="+mj-lt"/>
              </a:rPr>
              <a:t>Le bilan</a:t>
            </a:r>
          </a:p>
        </p:txBody>
      </p:sp>
      <p:sp>
        <p:nvSpPr>
          <p:cNvPr id="4" name="ZoneTexte 3">
            <a:extLst>
              <a:ext uri="{FF2B5EF4-FFF2-40B4-BE49-F238E27FC236}">
                <a16:creationId xmlns:a16="http://schemas.microsoft.com/office/drawing/2014/main" id="{74AFC624-6CBC-CD69-F3B7-70E7DEFBABFF}"/>
              </a:ext>
            </a:extLst>
          </p:cNvPr>
          <p:cNvSpPr txBox="1"/>
          <p:nvPr/>
        </p:nvSpPr>
        <p:spPr>
          <a:xfrm>
            <a:off x="2531806" y="658762"/>
            <a:ext cx="7369278" cy="6329681"/>
          </a:xfrm>
          <a:prstGeom prst="rect">
            <a:avLst/>
          </a:prstGeom>
          <a:noFill/>
        </p:spPr>
        <p:txBody>
          <a:bodyPr wrap="square">
            <a:spAutoFit/>
          </a:bodyPr>
          <a:lstStyle/>
          <a:p>
            <a:pPr>
              <a:lnSpc>
                <a:spcPct val="107000"/>
              </a:lnSpc>
              <a:spcAft>
                <a:spcPts val="800"/>
              </a:spcAft>
            </a:pPr>
            <a:r>
              <a:rPr lang="fr-FR" sz="1800" b="1" kern="0" dirty="0">
                <a:effectLst/>
                <a:latin typeface="Calibri" panose="020F0502020204030204" pitchFamily="34" charset="0"/>
                <a:ea typeface="Calibri" panose="020F0502020204030204" pitchFamily="34" charset="0"/>
                <a:cs typeface="Times New Roman" panose="02020603050405020304" pitchFamily="18" charset="0"/>
              </a:rPr>
              <a:t>Doit figurer dans le dossier du patient :</a:t>
            </a:r>
            <a:endParaRPr lang="fr-FR"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800" b="1" kern="0" dirty="0">
                <a:effectLst/>
                <a:latin typeface="Calibri" panose="020F0502020204030204" pitchFamily="34" charset="0"/>
                <a:ea typeface="Calibri" panose="020F0502020204030204" pitchFamily="34" charset="0"/>
                <a:cs typeface="Times New Roman" panose="02020603050405020304" pitchFamily="18" charset="0"/>
              </a:rPr>
              <a:t>Coordonnées et antécédents / service de suivi / histoire maladie / CR d’annonce / traitements</a:t>
            </a:r>
            <a:endParaRPr lang="fr-FR"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8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Noter les attentes du patient à ce jour et échanger sur le ressenti du patient face à sa pathologie, à la fois physique et psychologique, ainsi que sur sa vie personnelle et professionnelle.</a:t>
            </a:r>
            <a:endParaRPr lang="fr-FR"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8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Bien sûr :</a:t>
            </a:r>
          </a:p>
          <a:p>
            <a:pPr algn="just">
              <a:lnSpc>
                <a:spcPct val="150000"/>
              </a:lnSpc>
              <a:spcAft>
                <a:spcPts val="800"/>
              </a:spcAft>
            </a:pPr>
            <a:r>
              <a:rPr lang="fr-FR" sz="18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tous les résultats d’examen sont à récupérer </a:t>
            </a:r>
            <a:endParaRPr lang="fr-FR" kern="1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tous les soins en cours, passés ou à venir sont à connaitre</a:t>
            </a:r>
            <a:endParaRPr lang="fr-FR"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8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tous les effets secondaires sont à recenser </a:t>
            </a:r>
            <a:endParaRPr lang="fr-FR"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8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Penser à noter les coordonnées du médecin généraliste, de l’hôpital, de l’oncologue, du chirurgien et de l’infirmière si des soins post opératoires sont faits à domicile.</a:t>
            </a:r>
            <a:endParaRPr lang="fr-FR"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8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9680571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2399C3F7-5431-AE7C-22B4-9E6C4076BD73}"/>
              </a:ext>
            </a:extLst>
          </p:cNvPr>
          <p:cNvSpPr txBox="1"/>
          <p:nvPr/>
        </p:nvSpPr>
        <p:spPr>
          <a:xfrm>
            <a:off x="1" y="0"/>
            <a:ext cx="1514474" cy="584775"/>
          </a:xfrm>
          <a:prstGeom prst="rect">
            <a:avLst/>
          </a:prstGeom>
          <a:solidFill>
            <a:srgbClr val="941651">
              <a:alpha val="58039"/>
            </a:srgbClr>
          </a:solidFill>
        </p:spPr>
        <p:txBody>
          <a:bodyPr wrap="square" rtlCol="0">
            <a:spAutoFit/>
          </a:bodyPr>
          <a:lstStyle/>
          <a:p>
            <a:r>
              <a:rPr lang="fr-FR" sz="3200" dirty="0">
                <a:latin typeface="+mj-lt"/>
              </a:rPr>
              <a:t>Le bilan</a:t>
            </a:r>
          </a:p>
        </p:txBody>
      </p:sp>
      <p:sp>
        <p:nvSpPr>
          <p:cNvPr id="6" name="ZoneTexte 5">
            <a:extLst>
              <a:ext uri="{FF2B5EF4-FFF2-40B4-BE49-F238E27FC236}">
                <a16:creationId xmlns:a16="http://schemas.microsoft.com/office/drawing/2014/main" id="{20DBAA2F-074B-007E-DC06-ED994C614FC2}"/>
              </a:ext>
            </a:extLst>
          </p:cNvPr>
          <p:cNvSpPr txBox="1"/>
          <p:nvPr/>
        </p:nvSpPr>
        <p:spPr>
          <a:xfrm>
            <a:off x="1681316" y="1017408"/>
            <a:ext cx="9320981" cy="5040098"/>
          </a:xfrm>
          <a:prstGeom prst="rect">
            <a:avLst/>
          </a:prstGeom>
          <a:noFill/>
        </p:spPr>
        <p:txBody>
          <a:bodyPr wrap="square">
            <a:spAutoFit/>
          </a:bodyPr>
          <a:lstStyle/>
          <a:p>
            <a:pPr algn="just">
              <a:lnSpc>
                <a:spcPct val="150000"/>
              </a:lnSpc>
              <a:spcAft>
                <a:spcPts val="800"/>
              </a:spcAft>
            </a:pPr>
            <a:r>
              <a:rPr lang="fr-FR" sz="1600" b="1"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Puis le </a:t>
            </a:r>
            <a:r>
              <a:rPr lang="fr-FR" sz="1600" b="1"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patient se déshabille </a:t>
            </a:r>
            <a:r>
              <a:rPr lang="fr-FR" sz="1600" b="1"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Attention car certaines femmes n’ont jamais regardé leur cicatrice. </a:t>
            </a:r>
          </a:p>
          <a:p>
            <a:pPr algn="just">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On porte une attention à la gestuelle dans le déshabillage :</a:t>
            </a:r>
          </a:p>
          <a:p>
            <a:pPr algn="just">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position de l’épaule et Attitude de Protection du Sein (APS)</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600"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 état de la cicatrice, taille, aspect et de la cicatrice axillaire </a:t>
            </a:r>
          </a:p>
          <a:p>
            <a:pPr algn="just">
              <a:lnSpc>
                <a:spcPct val="150000"/>
              </a:lnSpc>
              <a:spcAft>
                <a:spcPts val="800"/>
              </a:spcAft>
            </a:pPr>
            <a:r>
              <a:rPr lang="fr-FR" sz="1600"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 état des tissus péri cicatriciels, lymphocèle, bride, cordes axillaires, cytostéatonécrose, œdème</a:t>
            </a:r>
          </a:p>
          <a:p>
            <a:pPr algn="just">
              <a:lnSpc>
                <a:spcPct val="150000"/>
              </a:lnSpc>
              <a:spcAft>
                <a:spcPts val="800"/>
              </a:spcAft>
            </a:pPr>
            <a:r>
              <a:rPr lang="fr-FR" sz="1600"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 effets délétères de la chimiothérapie : douleurs musculotendineuses et neuropathies </a:t>
            </a:r>
          </a:p>
          <a:p>
            <a:pPr algn="just">
              <a:lnSpc>
                <a:spcPct val="150000"/>
              </a:lnSpc>
              <a:spcAft>
                <a:spcPts val="800"/>
              </a:spcAft>
            </a:pPr>
            <a:r>
              <a:rPr lang="fr-FR" sz="1600"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 effets délétères des rayons : rougeurs, rétractions cicatricielles, fibrose, œdème</a:t>
            </a:r>
          </a:p>
          <a:p>
            <a:pPr algn="just">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bilan mobilité de l’épaule (add - abd </a:t>
            </a:r>
            <a:r>
              <a:rPr lang="fr-FR" sz="1600"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a:t>
            </a: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fle - ext - ri - re ), du rachis (ext - flex – rot - incli), incidence cervicale</a:t>
            </a:r>
            <a:endParaRPr lang="fr-FR" sz="1600" kern="1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6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état du membre supérieur : lymphostase ou lymphœdème, douleur face interne du bras suite au curage axillaire </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243056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Une image contenant texte, squelette, diagramme, croquis&#10;&#10;Description générée automatiquement">
            <a:extLst>
              <a:ext uri="{FF2B5EF4-FFF2-40B4-BE49-F238E27FC236}">
                <a16:creationId xmlns:a16="http://schemas.microsoft.com/office/drawing/2014/main" id="{8CAB6B57-14A4-329B-EF32-C20A7710F2E3}"/>
              </a:ext>
            </a:extLst>
          </p:cNvPr>
          <p:cNvPicPr>
            <a:picLocks noChangeAspect="1"/>
          </p:cNvPicPr>
          <p:nvPr/>
        </p:nvPicPr>
        <p:blipFill>
          <a:blip r:embed="rId2"/>
          <a:stretch>
            <a:fillRect/>
          </a:stretch>
        </p:blipFill>
        <p:spPr>
          <a:xfrm>
            <a:off x="3586842" y="1219200"/>
            <a:ext cx="5257800" cy="4876800"/>
          </a:xfrm>
          <a:prstGeom prst="rect">
            <a:avLst/>
          </a:prstGeom>
        </p:spPr>
      </p:pic>
    </p:spTree>
    <p:extLst>
      <p:ext uri="{BB962C8B-B14F-4D97-AF65-F5344CB8AC3E}">
        <p14:creationId xmlns:p14="http://schemas.microsoft.com/office/powerpoint/2010/main" val="73422089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797FE3F-27F5-A34D-5DD9-F1E4EAEF8CA4}"/>
              </a:ext>
            </a:extLst>
          </p:cNvPr>
          <p:cNvSpPr>
            <a:spLocks noGrp="1"/>
          </p:cNvSpPr>
          <p:nvPr>
            <p:ph type="title"/>
          </p:nvPr>
        </p:nvSpPr>
        <p:spPr/>
        <p:txBody>
          <a:bodyPr/>
          <a:lstStyle/>
          <a:p>
            <a:r>
              <a:rPr lang="fr-FR" dirty="0"/>
              <a:t>BILAN</a:t>
            </a:r>
          </a:p>
        </p:txBody>
      </p:sp>
      <p:sp>
        <p:nvSpPr>
          <p:cNvPr id="3" name="Espace réservé du contenu 2">
            <a:extLst>
              <a:ext uri="{FF2B5EF4-FFF2-40B4-BE49-F238E27FC236}">
                <a16:creationId xmlns:a16="http://schemas.microsoft.com/office/drawing/2014/main" id="{B7A605CC-214C-BE2E-A144-2E25AB3DDC8F}"/>
              </a:ext>
            </a:extLst>
          </p:cNvPr>
          <p:cNvSpPr>
            <a:spLocks noGrp="1"/>
          </p:cNvSpPr>
          <p:nvPr>
            <p:ph idx="1"/>
          </p:nvPr>
        </p:nvSpPr>
        <p:spPr/>
        <p:txBody>
          <a:bodyPr/>
          <a:lstStyle/>
          <a:p>
            <a:endParaRPr lang="fr-FR"/>
          </a:p>
        </p:txBody>
      </p:sp>
    </p:spTree>
    <p:extLst>
      <p:ext uri="{BB962C8B-B14F-4D97-AF65-F5344CB8AC3E}">
        <p14:creationId xmlns:p14="http://schemas.microsoft.com/office/powerpoint/2010/main" val="221502768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2399C3F7-5431-AE7C-22B4-9E6C4076BD73}"/>
              </a:ext>
            </a:extLst>
          </p:cNvPr>
          <p:cNvSpPr txBox="1"/>
          <p:nvPr/>
        </p:nvSpPr>
        <p:spPr>
          <a:xfrm>
            <a:off x="0" y="0"/>
            <a:ext cx="5543549" cy="584775"/>
          </a:xfrm>
          <a:prstGeom prst="rect">
            <a:avLst/>
          </a:prstGeom>
          <a:solidFill>
            <a:srgbClr val="941651">
              <a:alpha val="58039"/>
            </a:srgbClr>
          </a:solidFill>
        </p:spPr>
        <p:txBody>
          <a:bodyPr wrap="square" rtlCol="0">
            <a:spAutoFit/>
          </a:bodyPr>
          <a:lstStyle/>
          <a:p>
            <a:r>
              <a:rPr lang="fr-FR" sz="3200" dirty="0">
                <a:latin typeface="+mj-lt"/>
              </a:rPr>
              <a:t>Les traitements adaptés au bilan</a:t>
            </a:r>
          </a:p>
        </p:txBody>
      </p:sp>
      <p:sp>
        <p:nvSpPr>
          <p:cNvPr id="4" name="ZoneTexte 3">
            <a:extLst>
              <a:ext uri="{FF2B5EF4-FFF2-40B4-BE49-F238E27FC236}">
                <a16:creationId xmlns:a16="http://schemas.microsoft.com/office/drawing/2014/main" id="{C180035A-7908-CB70-2E63-103BFC88ECFE}"/>
              </a:ext>
            </a:extLst>
          </p:cNvPr>
          <p:cNvSpPr txBox="1"/>
          <p:nvPr/>
        </p:nvSpPr>
        <p:spPr>
          <a:xfrm>
            <a:off x="2349910" y="889768"/>
            <a:ext cx="7855974" cy="5416868"/>
          </a:xfrm>
          <a:prstGeom prst="rect">
            <a:avLst/>
          </a:prstGeom>
          <a:noFill/>
        </p:spPr>
        <p:txBody>
          <a:bodyPr wrap="square">
            <a:spAutoFit/>
          </a:bodyPr>
          <a:lstStyle/>
          <a:p>
            <a:pPr algn="just">
              <a:lnSpc>
                <a:spcPct val="150000"/>
              </a:lnSpc>
              <a:spcAft>
                <a:spcPts val="800"/>
              </a:spcAft>
            </a:pPr>
            <a:r>
              <a:rPr lang="fr-FR" sz="14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La prise en charge se fait au plus tôt en post opératoire</a:t>
            </a:r>
            <a:r>
              <a:rPr lang="fr-FR" sz="1400"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a:t>
            </a:r>
            <a:r>
              <a:rPr lang="fr-FR" sz="14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4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4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Dès J1 : travail de la respiration, de la posture</a:t>
            </a:r>
            <a:r>
              <a:rPr lang="fr-FR" sz="1400"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 et</a:t>
            </a:r>
            <a:r>
              <a:rPr lang="fr-FR" sz="14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du membre supérieur sans trop d’élévation.</a:t>
            </a:r>
            <a:endParaRPr lang="fr-FR" sz="14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4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Dès J7 : attention risque accru de lymphocèle donc limiter l’activité et max 90 degrés d’élévation. </a:t>
            </a:r>
            <a:endParaRPr lang="fr-FR" sz="14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4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 J15 : phase fibrotique, continuer de 90 degrés à plus, les raideurs peuvent s’installer.</a:t>
            </a:r>
            <a:endParaRPr lang="fr-FR" sz="14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4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La radiothérapie démarre 6 semaines après la chirurgie, l’épaule doit être souple et mobile.</a:t>
            </a:r>
            <a:endParaRPr lang="fr-FR" sz="14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4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Attention aux restes de fibrose. </a:t>
            </a:r>
            <a:endParaRPr lang="fr-FR" sz="14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4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400" b="1"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Attention :</a:t>
            </a:r>
            <a:endParaRPr lang="fr-FR" sz="14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4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Aux exercices en décubitus dorsal car il existe alors un travail freinateur du grand pectoral </a:t>
            </a:r>
            <a:endParaRPr lang="fr-FR" sz="14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4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 l’épaule qui doit bouger orientée correctement </a:t>
            </a:r>
            <a:endParaRPr lang="fr-FR" sz="14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4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 la surutilisation qui peut-être délétère à domicile </a:t>
            </a:r>
            <a:endParaRPr lang="fr-FR" sz="14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4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 utiliser son bras, ne pas le mettr</a:t>
            </a:r>
            <a:r>
              <a:rPr lang="fr-FR" sz="1400"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e</a:t>
            </a:r>
            <a:r>
              <a:rPr lang="fr-FR" sz="14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à l’</a:t>
            </a:r>
            <a:r>
              <a:rPr lang="fr-FR" sz="1400"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é</a:t>
            </a:r>
            <a:r>
              <a:rPr lang="fr-FR" sz="14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cart</a:t>
            </a:r>
            <a:endParaRPr lang="fr-FR" sz="14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4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 drainer si stase lymphatique par des exercices de pompage </a:t>
            </a:r>
            <a:endParaRPr lang="fr-FR" sz="14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4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 démarrer une activité physique dès le retour à domicile</a:t>
            </a:r>
            <a:endParaRPr lang="fr-FR" sz="1400" dirty="0"/>
          </a:p>
        </p:txBody>
      </p:sp>
    </p:spTree>
    <p:extLst>
      <p:ext uri="{BB962C8B-B14F-4D97-AF65-F5344CB8AC3E}">
        <p14:creationId xmlns:p14="http://schemas.microsoft.com/office/powerpoint/2010/main" val="160937444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2399C3F7-5431-AE7C-22B4-9E6C4076BD73}"/>
              </a:ext>
            </a:extLst>
          </p:cNvPr>
          <p:cNvSpPr txBox="1"/>
          <p:nvPr/>
        </p:nvSpPr>
        <p:spPr>
          <a:xfrm>
            <a:off x="1" y="0"/>
            <a:ext cx="5643562" cy="584775"/>
          </a:xfrm>
          <a:prstGeom prst="rect">
            <a:avLst/>
          </a:prstGeom>
          <a:solidFill>
            <a:srgbClr val="941651">
              <a:alpha val="58039"/>
            </a:srgbClr>
          </a:solidFill>
        </p:spPr>
        <p:txBody>
          <a:bodyPr wrap="square" rtlCol="0">
            <a:spAutoFit/>
          </a:bodyPr>
          <a:lstStyle/>
          <a:p>
            <a:r>
              <a:rPr lang="fr-FR" sz="3200" dirty="0">
                <a:latin typeface="+mj-lt"/>
              </a:rPr>
              <a:t>La position de protection du sein</a:t>
            </a:r>
          </a:p>
        </p:txBody>
      </p:sp>
      <p:sp>
        <p:nvSpPr>
          <p:cNvPr id="4" name="ZoneTexte 3">
            <a:extLst>
              <a:ext uri="{FF2B5EF4-FFF2-40B4-BE49-F238E27FC236}">
                <a16:creationId xmlns:a16="http://schemas.microsoft.com/office/drawing/2014/main" id="{78316823-2CA8-C65D-69B8-F5B4C404D047}"/>
              </a:ext>
            </a:extLst>
          </p:cNvPr>
          <p:cNvSpPr txBox="1"/>
          <p:nvPr/>
        </p:nvSpPr>
        <p:spPr>
          <a:xfrm>
            <a:off x="2930013" y="1237693"/>
            <a:ext cx="6174658" cy="3886320"/>
          </a:xfrm>
          <a:prstGeom prst="rect">
            <a:avLst/>
          </a:prstGeom>
          <a:noFill/>
        </p:spPr>
        <p:txBody>
          <a:bodyPr wrap="square">
            <a:spAutoFit/>
          </a:bodyPr>
          <a:lstStyle/>
          <a:p>
            <a:pPr marL="342900" lvl="0" indent="-342900" algn="just">
              <a:lnSpc>
                <a:spcPct val="150000"/>
              </a:lnSpc>
              <a:spcAft>
                <a:spcPts val="800"/>
              </a:spcAft>
              <a:buFont typeface="Symbol" panose="05050102010706020507" pitchFamily="18" charset="2"/>
              <a:buChar char=""/>
            </a:pPr>
            <a:r>
              <a:rPr lang="fr-FR"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RI et ADD du bras / Bascule antérieure de l’omoplate / Sonnette externe / Elévation moignon / Translation latérale / Rotation latérale</a:t>
            </a:r>
            <a:endParaRPr lang="fr-FR"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800"/>
              </a:spcAft>
              <a:buFont typeface="Symbol" panose="05050102010706020507" pitchFamily="18" charset="2"/>
              <a:buChar char=""/>
            </a:pPr>
            <a:r>
              <a:rPr lang="fr-FR"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La tête humérale est décentrée vers le haut et l’avant </a:t>
            </a:r>
            <a:endParaRPr lang="fr-FR"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800"/>
              </a:spcAft>
              <a:buFont typeface="Symbol" panose="05050102010706020507" pitchFamily="18" charset="2"/>
              <a:buChar char=""/>
            </a:pPr>
            <a:r>
              <a:rPr lang="fr-FR"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Elévation en bloc de l’épaule car la capsule est rétractée</a:t>
            </a:r>
            <a:endParaRPr lang="fr-FR"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800"/>
              </a:spcAft>
              <a:buFont typeface="Symbol" panose="05050102010706020507" pitchFamily="18" charset="2"/>
              <a:buChar char=""/>
            </a:pPr>
            <a:r>
              <a:rPr lang="fr-FR"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Diminution de l’amplitude car anticipation de la douleur</a:t>
            </a:r>
            <a:endParaRPr lang="fr-FR"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800"/>
              </a:spcAft>
              <a:buFont typeface="Symbol" panose="05050102010706020507" pitchFamily="18" charset="2"/>
              <a:buChar char=""/>
            </a:pPr>
            <a:r>
              <a:rPr lang="fr-FR"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Bursite et tendinopathie de la coiffe des rotateurs</a:t>
            </a:r>
            <a:endParaRPr lang="fr-FR"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indent="-342900" algn="just">
              <a:lnSpc>
                <a:spcPct val="150000"/>
              </a:lnSpc>
              <a:spcAft>
                <a:spcPts val="800"/>
              </a:spcAft>
              <a:buFont typeface="Symbol" panose="05050102010706020507" pitchFamily="18" charset="2"/>
              <a:buChar char=""/>
            </a:pPr>
            <a:r>
              <a:rPr lang="fr-FR"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Enroulement du tronc</a:t>
            </a:r>
          </a:p>
        </p:txBody>
      </p:sp>
    </p:spTree>
    <p:extLst>
      <p:ext uri="{BB962C8B-B14F-4D97-AF65-F5344CB8AC3E}">
        <p14:creationId xmlns:p14="http://schemas.microsoft.com/office/powerpoint/2010/main" val="272487645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73E8915-4BBE-A5D1-8796-9198D7BED65D}"/>
              </a:ext>
            </a:extLst>
          </p:cNvPr>
          <p:cNvSpPr>
            <a:spLocks noGrp="1"/>
          </p:cNvSpPr>
          <p:nvPr>
            <p:ph type="title"/>
          </p:nvPr>
        </p:nvSpPr>
        <p:spPr/>
        <p:txBody>
          <a:bodyPr/>
          <a:lstStyle/>
          <a:p>
            <a:r>
              <a:rPr lang="fr-FR" dirty="0"/>
              <a:t>LE COUSSIN COEUR</a:t>
            </a:r>
          </a:p>
        </p:txBody>
      </p:sp>
    </p:spTree>
    <p:extLst>
      <p:ext uri="{BB962C8B-B14F-4D97-AF65-F5344CB8AC3E}">
        <p14:creationId xmlns:p14="http://schemas.microsoft.com/office/powerpoint/2010/main" val="272682428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2399C3F7-5431-AE7C-22B4-9E6C4076BD73}"/>
              </a:ext>
            </a:extLst>
          </p:cNvPr>
          <p:cNvSpPr txBox="1"/>
          <p:nvPr/>
        </p:nvSpPr>
        <p:spPr>
          <a:xfrm>
            <a:off x="1" y="0"/>
            <a:ext cx="1457324" cy="584775"/>
          </a:xfrm>
          <a:prstGeom prst="rect">
            <a:avLst/>
          </a:prstGeom>
          <a:solidFill>
            <a:srgbClr val="941651">
              <a:alpha val="58039"/>
            </a:srgbClr>
          </a:solidFill>
        </p:spPr>
        <p:txBody>
          <a:bodyPr wrap="square" rtlCol="0">
            <a:spAutoFit/>
          </a:bodyPr>
          <a:lstStyle/>
          <a:p>
            <a:r>
              <a:rPr lang="fr-FR" sz="3200" dirty="0">
                <a:latin typeface="+mj-lt"/>
              </a:rPr>
              <a:t>Epaule </a:t>
            </a:r>
          </a:p>
        </p:txBody>
      </p:sp>
      <p:sp>
        <p:nvSpPr>
          <p:cNvPr id="5" name="ZoneTexte 4">
            <a:extLst>
              <a:ext uri="{FF2B5EF4-FFF2-40B4-BE49-F238E27FC236}">
                <a16:creationId xmlns:a16="http://schemas.microsoft.com/office/drawing/2014/main" id="{996B6442-8A25-77C1-1C8B-03A7FD23E105}"/>
              </a:ext>
            </a:extLst>
          </p:cNvPr>
          <p:cNvSpPr txBox="1"/>
          <p:nvPr/>
        </p:nvSpPr>
        <p:spPr>
          <a:xfrm>
            <a:off x="2930013" y="931904"/>
            <a:ext cx="6174658" cy="4074962"/>
          </a:xfrm>
          <a:prstGeom prst="rect">
            <a:avLst/>
          </a:prstGeom>
          <a:noFill/>
        </p:spPr>
        <p:txBody>
          <a:bodyPr wrap="square">
            <a:spAutoFit/>
          </a:bodyPr>
          <a:lstStyle/>
          <a:p>
            <a:pPr>
              <a:lnSpc>
                <a:spcPct val="107000"/>
              </a:lnSpc>
              <a:spcBef>
                <a:spcPts val="200"/>
              </a:spcBef>
              <a:spcAft>
                <a:spcPts val="800"/>
              </a:spcAft>
            </a:pPr>
            <a:r>
              <a:rPr lang="fr-FR"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Faire prendre conscience de l’antériorité de l’épaule :</a:t>
            </a:r>
          </a:p>
          <a:p>
            <a:pPr marL="342900" indent="-342900" algn="just">
              <a:lnSpc>
                <a:spcPct val="150000"/>
              </a:lnSpc>
              <a:spcBef>
                <a:spcPts val="200"/>
              </a:spcBef>
              <a:spcAft>
                <a:spcPts val="800"/>
              </a:spcAft>
              <a:buFont typeface="Symbol" panose="05050102010706020507" pitchFamily="18" charset="2"/>
              <a:buChar char=""/>
            </a:pPr>
            <a:r>
              <a:rPr lang="fr-FR"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Mobilisation active et passive de l’épaule et de l’omoplate</a:t>
            </a:r>
          </a:p>
          <a:p>
            <a:pPr marL="342900" indent="-342900" algn="just">
              <a:lnSpc>
                <a:spcPct val="150000"/>
              </a:lnSpc>
              <a:spcBef>
                <a:spcPts val="200"/>
              </a:spcBef>
              <a:spcAft>
                <a:spcPts val="800"/>
              </a:spcAft>
              <a:buFont typeface="Symbol" panose="05050102010706020507" pitchFamily="18" charset="2"/>
              <a:buChar char=""/>
            </a:pPr>
            <a:r>
              <a:rPr lang="fr-FR"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Etirements pectoraux</a:t>
            </a:r>
          </a:p>
          <a:p>
            <a:pPr marL="342900" indent="-342900" algn="just">
              <a:lnSpc>
                <a:spcPct val="150000"/>
              </a:lnSpc>
              <a:spcAft>
                <a:spcPts val="800"/>
              </a:spcAft>
              <a:buFont typeface="Symbol" panose="05050102010706020507" pitchFamily="18" charset="2"/>
              <a:buChar char=""/>
            </a:pPr>
            <a:r>
              <a:rPr lang="fr-FR"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Mouvements actifs du rachis cervico-dorsal</a:t>
            </a:r>
          </a:p>
          <a:p>
            <a:pPr algn="just">
              <a:lnSpc>
                <a:spcPct val="150000"/>
              </a:lnSpc>
              <a:spcAft>
                <a:spcPts val="800"/>
              </a:spcAft>
            </a:pPr>
            <a:r>
              <a:rPr lang="fr-FR"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Utiliser le K TAPE : </a:t>
            </a:r>
          </a:p>
          <a:p>
            <a:pPr marL="342900" indent="-342900" algn="just">
              <a:lnSpc>
                <a:spcPct val="150000"/>
              </a:lnSpc>
              <a:spcBef>
                <a:spcPts val="200"/>
              </a:spcBef>
              <a:spcAft>
                <a:spcPts val="800"/>
              </a:spcAft>
              <a:buFont typeface="Symbol" panose="05050102010706020507" pitchFamily="18" charset="2"/>
              <a:buChar char=""/>
            </a:pPr>
            <a:r>
              <a:rPr lang="fr-FR"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tonifiant du point fixe vers point mobile sur un muscle étiré</a:t>
            </a:r>
          </a:p>
          <a:p>
            <a:pPr marL="342900" indent="-342900" algn="just">
              <a:lnSpc>
                <a:spcPct val="150000"/>
              </a:lnSpc>
              <a:spcBef>
                <a:spcPts val="200"/>
              </a:spcBef>
              <a:spcAft>
                <a:spcPts val="800"/>
              </a:spcAft>
              <a:buFont typeface="Symbol" panose="05050102010706020507" pitchFamily="18" charset="2"/>
              <a:buChar char=""/>
            </a:pPr>
            <a:r>
              <a:rPr lang="fr-FR"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détonifiant de point mobile vers point fixe</a:t>
            </a:r>
          </a:p>
          <a:p>
            <a:pPr algn="just">
              <a:lnSpc>
                <a:spcPct val="150000"/>
              </a:lnSpc>
              <a:spcAft>
                <a:spcPts val="800"/>
              </a:spcAft>
            </a:pPr>
            <a:r>
              <a:rPr lang="fr-FR"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Faire faire un rituel d’exercices au quotidien</a:t>
            </a:r>
            <a:endParaRPr lang="fr-FR"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7379604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20F9B9B-FA95-9CEE-7978-1AA5E31302A8}"/>
              </a:ext>
            </a:extLst>
          </p:cNvPr>
          <p:cNvSpPr>
            <a:spLocks noGrp="1"/>
          </p:cNvSpPr>
          <p:nvPr>
            <p:ph type="title"/>
          </p:nvPr>
        </p:nvSpPr>
        <p:spPr/>
        <p:txBody>
          <a:bodyPr/>
          <a:lstStyle/>
          <a:p>
            <a:r>
              <a:rPr lang="fr-FR" dirty="0"/>
              <a:t>RITUEL EXOS EPAULE</a:t>
            </a:r>
          </a:p>
        </p:txBody>
      </p:sp>
    </p:spTree>
    <p:extLst>
      <p:ext uri="{BB962C8B-B14F-4D97-AF65-F5344CB8AC3E}">
        <p14:creationId xmlns:p14="http://schemas.microsoft.com/office/powerpoint/2010/main" val="343957424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2399C3F7-5431-AE7C-22B4-9E6C4076BD73}"/>
              </a:ext>
            </a:extLst>
          </p:cNvPr>
          <p:cNvSpPr txBox="1"/>
          <p:nvPr/>
        </p:nvSpPr>
        <p:spPr>
          <a:xfrm>
            <a:off x="1" y="0"/>
            <a:ext cx="1800224" cy="584775"/>
          </a:xfrm>
          <a:prstGeom prst="rect">
            <a:avLst/>
          </a:prstGeom>
          <a:solidFill>
            <a:srgbClr val="941651">
              <a:alpha val="58039"/>
            </a:srgbClr>
          </a:solidFill>
        </p:spPr>
        <p:txBody>
          <a:bodyPr wrap="square" rtlCol="0">
            <a:spAutoFit/>
          </a:bodyPr>
          <a:lstStyle/>
          <a:p>
            <a:r>
              <a:rPr lang="fr-FR" sz="3200" dirty="0">
                <a:latin typeface="+mj-lt"/>
              </a:rPr>
              <a:t>Cicatrices</a:t>
            </a:r>
          </a:p>
        </p:txBody>
      </p:sp>
      <p:sp>
        <p:nvSpPr>
          <p:cNvPr id="4" name="ZoneTexte 3">
            <a:extLst>
              <a:ext uri="{FF2B5EF4-FFF2-40B4-BE49-F238E27FC236}">
                <a16:creationId xmlns:a16="http://schemas.microsoft.com/office/drawing/2014/main" id="{E6D91B30-AC0C-D6D4-44DB-A923571D9FB6}"/>
              </a:ext>
            </a:extLst>
          </p:cNvPr>
          <p:cNvSpPr txBox="1"/>
          <p:nvPr/>
        </p:nvSpPr>
        <p:spPr>
          <a:xfrm>
            <a:off x="2674373" y="267562"/>
            <a:ext cx="6174658" cy="6560514"/>
          </a:xfrm>
          <a:prstGeom prst="rect">
            <a:avLst/>
          </a:prstGeom>
          <a:noFill/>
        </p:spPr>
        <p:txBody>
          <a:bodyPr wrap="square">
            <a:spAutoFit/>
          </a:bodyPr>
          <a:lstStyle/>
          <a:p>
            <a:pPr>
              <a:lnSpc>
                <a:spcPct val="107000"/>
              </a:lnSpc>
              <a:spcBef>
                <a:spcPts val="200"/>
              </a:spcBef>
            </a:pPr>
            <a:endParaRPr lang="fr-FR" b="1" dirty="0">
              <a:solidFill>
                <a:srgbClr val="1F3763"/>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ct val="107000"/>
              </a:lnSpc>
              <a:spcBef>
                <a:spcPts val="200"/>
              </a:spcBef>
            </a:pPr>
            <a:r>
              <a:rPr lang="fr-FR" b="1"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En fonction du type de chirurgie nous aurons différents types de cicatrice à aborder :</a:t>
            </a:r>
            <a:endParaRPr lang="fr-FR" b="1" dirty="0">
              <a:solidFill>
                <a:srgbClr val="1F3763"/>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342900" indent="-342900" algn="just">
              <a:lnSpc>
                <a:spcPct val="150000"/>
              </a:lnSpc>
              <a:spcAft>
                <a:spcPts val="800"/>
              </a:spcAft>
              <a:buFont typeface="Symbol" panose="05050102010706020507" pitchFamily="18" charset="2"/>
              <a:buChar char=""/>
            </a:pPr>
            <a:r>
              <a:rPr lang="fr-FR"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tumorectomie </a:t>
            </a:r>
          </a:p>
          <a:p>
            <a:pPr marL="342900" indent="-342900" algn="just">
              <a:lnSpc>
                <a:spcPct val="150000"/>
              </a:lnSpc>
              <a:spcAft>
                <a:spcPts val="800"/>
              </a:spcAft>
              <a:buFont typeface="Symbol" panose="05050102010706020507" pitchFamily="18" charset="2"/>
              <a:buChar char=""/>
            </a:pPr>
            <a:r>
              <a:rPr lang="fr-FR"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tumorectomie + gg sentinel</a:t>
            </a:r>
          </a:p>
          <a:p>
            <a:pPr marL="342900" indent="-342900" algn="just">
              <a:lnSpc>
                <a:spcPct val="150000"/>
              </a:lnSpc>
              <a:spcAft>
                <a:spcPts val="800"/>
              </a:spcAft>
              <a:buFont typeface="Symbol" panose="05050102010706020507" pitchFamily="18" charset="2"/>
              <a:buChar char=""/>
            </a:pPr>
            <a:r>
              <a:rPr lang="fr-FR"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tumorectomie + curage axillaire dans un second temps </a:t>
            </a:r>
          </a:p>
          <a:p>
            <a:pPr marL="342900" indent="-342900" algn="just">
              <a:lnSpc>
                <a:spcPct val="150000"/>
              </a:lnSpc>
              <a:spcAft>
                <a:spcPts val="800"/>
              </a:spcAft>
              <a:buFont typeface="Symbol" panose="05050102010706020507" pitchFamily="18" charset="2"/>
              <a:buChar char=""/>
            </a:pPr>
            <a:r>
              <a:rPr lang="fr-FR"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mastectomie </a:t>
            </a:r>
          </a:p>
          <a:p>
            <a:pPr marL="342900" indent="-342900" algn="just">
              <a:lnSpc>
                <a:spcPct val="150000"/>
              </a:lnSpc>
              <a:spcAft>
                <a:spcPts val="800"/>
              </a:spcAft>
              <a:buFont typeface="Symbol" panose="05050102010706020507" pitchFamily="18" charset="2"/>
              <a:buChar char=""/>
            </a:pPr>
            <a:r>
              <a:rPr lang="fr-FR"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mastectomie + curage axillaire </a:t>
            </a:r>
          </a:p>
          <a:p>
            <a:pPr marL="342900" indent="-342900" algn="just">
              <a:lnSpc>
                <a:spcPct val="150000"/>
              </a:lnSpc>
              <a:spcAft>
                <a:spcPts val="800"/>
              </a:spcAft>
              <a:buFont typeface="Symbol" panose="05050102010706020507" pitchFamily="18" charset="2"/>
              <a:buChar char=""/>
            </a:pPr>
            <a:r>
              <a:rPr lang="fr-FR"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mastectomie et reconstruction immédiate </a:t>
            </a:r>
          </a:p>
          <a:p>
            <a:pPr marL="342900" indent="-342900" algn="just">
              <a:lnSpc>
                <a:spcPct val="150000"/>
              </a:lnSpc>
              <a:spcAft>
                <a:spcPts val="800"/>
              </a:spcAft>
              <a:buFont typeface="Symbol" panose="05050102010706020507" pitchFamily="18" charset="2"/>
              <a:buChar char=""/>
            </a:pPr>
            <a:r>
              <a:rPr lang="fr-FR"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reconstruction par lambeau </a:t>
            </a:r>
          </a:p>
          <a:p>
            <a:pPr marL="342900" indent="-342900" algn="just">
              <a:lnSpc>
                <a:spcPct val="150000"/>
              </a:lnSpc>
              <a:spcAft>
                <a:spcPts val="800"/>
              </a:spcAft>
              <a:buFont typeface="Symbol" panose="05050102010706020507" pitchFamily="18" charset="2"/>
              <a:buChar char=""/>
            </a:pPr>
            <a:r>
              <a:rPr lang="fr-FR"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reconstruction par DIEP </a:t>
            </a:r>
          </a:p>
          <a:p>
            <a:pPr marL="342900" indent="-342900" algn="just">
              <a:lnSpc>
                <a:spcPct val="150000"/>
              </a:lnSpc>
              <a:spcAft>
                <a:spcPts val="800"/>
              </a:spcAft>
              <a:buFont typeface="Symbol" panose="05050102010706020507" pitchFamily="18" charset="2"/>
              <a:buChar char=""/>
            </a:pPr>
            <a:r>
              <a:rPr lang="fr-FR"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cicatrices post rayons</a:t>
            </a:r>
          </a:p>
          <a:p>
            <a:pPr marL="342900" indent="-342900" algn="just">
              <a:lnSpc>
                <a:spcPct val="150000"/>
              </a:lnSpc>
              <a:spcAft>
                <a:spcPts val="800"/>
              </a:spcAft>
              <a:buFont typeface="Symbol" panose="05050102010706020507" pitchFamily="18" charset="2"/>
              <a:buChar char=""/>
            </a:pPr>
            <a:r>
              <a:rPr lang="fr-FR"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cicatrice du / des redons</a:t>
            </a:r>
          </a:p>
          <a:p>
            <a:pPr marL="342900" indent="-342900" algn="just">
              <a:lnSpc>
                <a:spcPct val="150000"/>
              </a:lnSpc>
              <a:spcAft>
                <a:spcPts val="800"/>
              </a:spcAft>
              <a:buFont typeface="Symbol" panose="05050102010706020507" pitchFamily="18" charset="2"/>
              <a:buChar char=""/>
            </a:pPr>
            <a:r>
              <a:rPr lang="fr-FR"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cicatrice du cathéter</a:t>
            </a:r>
          </a:p>
        </p:txBody>
      </p:sp>
    </p:spTree>
    <p:extLst>
      <p:ext uri="{BB962C8B-B14F-4D97-AF65-F5344CB8AC3E}">
        <p14:creationId xmlns:p14="http://schemas.microsoft.com/office/powerpoint/2010/main" val="40421841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E236AFAF-5A5A-C0C6-BCAC-D78C18B05D2F}"/>
              </a:ext>
            </a:extLst>
          </p:cNvPr>
          <p:cNvSpPr txBox="1"/>
          <p:nvPr/>
        </p:nvSpPr>
        <p:spPr>
          <a:xfrm>
            <a:off x="1" y="0"/>
            <a:ext cx="1800224" cy="584775"/>
          </a:xfrm>
          <a:prstGeom prst="rect">
            <a:avLst/>
          </a:prstGeom>
          <a:solidFill>
            <a:srgbClr val="941651">
              <a:alpha val="58039"/>
            </a:srgbClr>
          </a:solidFill>
        </p:spPr>
        <p:txBody>
          <a:bodyPr wrap="square" rtlCol="0">
            <a:spAutoFit/>
          </a:bodyPr>
          <a:lstStyle/>
          <a:p>
            <a:r>
              <a:rPr lang="fr-FR" sz="3200" dirty="0">
                <a:latin typeface="+mj-lt"/>
              </a:rPr>
              <a:t>Cicatrices</a:t>
            </a:r>
          </a:p>
        </p:txBody>
      </p:sp>
      <p:pic>
        <p:nvPicPr>
          <p:cNvPr id="3" name="Image 2" descr="Une image contenant peau, cou, personne&#10;&#10;Description générée automatiquement">
            <a:extLst>
              <a:ext uri="{FF2B5EF4-FFF2-40B4-BE49-F238E27FC236}">
                <a16:creationId xmlns:a16="http://schemas.microsoft.com/office/drawing/2014/main" id="{10AC9268-916C-F596-68C1-F835CC446D43}"/>
              </a:ext>
            </a:extLst>
          </p:cNvPr>
          <p:cNvPicPr>
            <a:picLocks noChangeAspect="1"/>
          </p:cNvPicPr>
          <p:nvPr/>
        </p:nvPicPr>
        <p:blipFill>
          <a:blip r:embed="rId2"/>
          <a:stretch>
            <a:fillRect/>
          </a:stretch>
        </p:blipFill>
        <p:spPr>
          <a:xfrm>
            <a:off x="2195830" y="1179731"/>
            <a:ext cx="3090545" cy="4643558"/>
          </a:xfrm>
          <a:prstGeom prst="rect">
            <a:avLst/>
          </a:prstGeom>
        </p:spPr>
      </p:pic>
      <p:pic>
        <p:nvPicPr>
          <p:cNvPr id="4" name="Image 3" descr="Une image contenant personne, Torse, estomac, nombril&#10;&#10;Description générée automatiquement">
            <a:extLst>
              <a:ext uri="{FF2B5EF4-FFF2-40B4-BE49-F238E27FC236}">
                <a16:creationId xmlns:a16="http://schemas.microsoft.com/office/drawing/2014/main" id="{B58275B0-AB46-A2B4-272D-97BC56AA4733}"/>
              </a:ext>
            </a:extLst>
          </p:cNvPr>
          <p:cNvPicPr>
            <a:picLocks noChangeAspect="1"/>
          </p:cNvPicPr>
          <p:nvPr/>
        </p:nvPicPr>
        <p:blipFill>
          <a:blip r:embed="rId3"/>
          <a:stretch>
            <a:fillRect/>
          </a:stretch>
        </p:blipFill>
        <p:spPr>
          <a:xfrm>
            <a:off x="6096000" y="1179730"/>
            <a:ext cx="3462338" cy="4616771"/>
          </a:xfrm>
          <a:prstGeom prst="rect">
            <a:avLst/>
          </a:prstGeom>
        </p:spPr>
      </p:pic>
      <p:sp>
        <p:nvSpPr>
          <p:cNvPr id="5" name="ZoneTexte 4">
            <a:extLst>
              <a:ext uri="{FF2B5EF4-FFF2-40B4-BE49-F238E27FC236}">
                <a16:creationId xmlns:a16="http://schemas.microsoft.com/office/drawing/2014/main" id="{D04FB236-019A-BA47-30E5-574E381AB16C}"/>
              </a:ext>
            </a:extLst>
          </p:cNvPr>
          <p:cNvSpPr txBox="1"/>
          <p:nvPr/>
        </p:nvSpPr>
        <p:spPr>
          <a:xfrm>
            <a:off x="2310658" y="442912"/>
            <a:ext cx="6965368" cy="2339102"/>
          </a:xfrm>
          <a:prstGeom prst="rect">
            <a:avLst/>
          </a:prstGeom>
          <a:noFill/>
        </p:spPr>
        <p:txBody>
          <a:bodyPr wrap="none" rtlCol="0">
            <a:spAutoFit/>
          </a:bodyPr>
          <a:lstStyle/>
          <a:p>
            <a:pPr algn="just">
              <a:lnSpc>
                <a:spcPct val="150000"/>
              </a:lnSpc>
              <a:spcAft>
                <a:spcPts val="800"/>
              </a:spcAft>
            </a:pPr>
            <a:r>
              <a:rPr lang="fr-FR" sz="2000" b="1" kern="0" dirty="0">
                <a:solidFill>
                  <a:srgbClr val="000000"/>
                </a:solidFill>
                <a:effectLst/>
                <a:latin typeface="+mj-lt"/>
                <a:ea typeface="Calibri" panose="020F0502020204030204" pitchFamily="34" charset="0"/>
                <a:cs typeface="Times New Roman" panose="02020603050405020304" pitchFamily="18" charset="0"/>
              </a:rPr>
              <a:t>Une cicatrice normale est plane, souple, mobile, indolore et claire</a:t>
            </a:r>
            <a:r>
              <a:rPr lang="fr-FR" sz="2000" b="1" kern="0" dirty="0">
                <a:solidFill>
                  <a:srgbClr val="000000"/>
                </a:solidFill>
                <a:latin typeface="+mj-lt"/>
                <a:ea typeface="Calibri" panose="020F0502020204030204" pitchFamily="34" charset="0"/>
                <a:cs typeface="Times New Roman" panose="02020603050405020304" pitchFamily="18" charset="0"/>
              </a:rPr>
              <a:t>.</a:t>
            </a:r>
            <a:endParaRPr lang="fr-FR" sz="2000" kern="100" dirty="0">
              <a:effectLst/>
              <a:latin typeface="+mj-lt"/>
              <a:ea typeface="Calibri" panose="020F0502020204030204" pitchFamily="34" charset="0"/>
              <a:cs typeface="Times New Roman" panose="02020603050405020304" pitchFamily="18" charset="0"/>
            </a:endParaRPr>
          </a:p>
          <a:p>
            <a:pPr algn="just">
              <a:lnSpc>
                <a:spcPct val="150000"/>
              </a:lnSpc>
              <a:spcAft>
                <a:spcPts val="800"/>
              </a:spcAft>
            </a:pPr>
            <a:r>
              <a:rPr lang="fr-FR" sz="2400" b="1" kern="0" dirty="0">
                <a:solidFill>
                  <a:srgbClr val="000000"/>
                </a:solidFill>
                <a:effectLst/>
                <a:latin typeface="+mj-lt"/>
                <a:ea typeface="Calibri" panose="020F0502020204030204" pitchFamily="34" charset="0"/>
                <a:cs typeface="Times New Roman" panose="02020603050405020304" pitchFamily="18" charset="0"/>
              </a:rPr>
              <a:t> </a:t>
            </a:r>
            <a:endParaRPr lang="fr-FR" sz="2400" kern="100" dirty="0">
              <a:effectLst/>
              <a:latin typeface="+mj-lt"/>
              <a:ea typeface="Calibri" panose="020F0502020204030204" pitchFamily="34" charset="0"/>
              <a:cs typeface="Times New Roman" panose="02020603050405020304" pitchFamily="18" charset="0"/>
            </a:endParaRPr>
          </a:p>
          <a:p>
            <a:pPr algn="just">
              <a:lnSpc>
                <a:spcPct val="150000"/>
              </a:lnSpc>
              <a:spcAft>
                <a:spcPts val="800"/>
              </a:spcAft>
            </a:pPr>
            <a:r>
              <a:rPr lang="fr-FR" sz="2400" b="1" kern="0" dirty="0">
                <a:solidFill>
                  <a:srgbClr val="000000"/>
                </a:solidFill>
                <a:effectLst/>
                <a:latin typeface="+mj-lt"/>
                <a:ea typeface="Calibri" panose="020F0502020204030204" pitchFamily="34" charset="0"/>
                <a:cs typeface="Times New Roman" panose="02020603050405020304" pitchFamily="18" charset="0"/>
              </a:rPr>
              <a:t> </a:t>
            </a:r>
            <a:endParaRPr lang="fr-FR" sz="2400" kern="100" dirty="0">
              <a:effectLst/>
              <a:latin typeface="+mj-lt"/>
              <a:ea typeface="Calibri" panose="020F0502020204030204" pitchFamily="34" charset="0"/>
              <a:cs typeface="Times New Roman" panose="02020603050405020304" pitchFamily="18" charset="0"/>
            </a:endParaRPr>
          </a:p>
          <a:p>
            <a:endParaRPr lang="fr-FR" sz="2400" dirty="0">
              <a:latin typeface="+mj-lt"/>
            </a:endParaRPr>
          </a:p>
        </p:txBody>
      </p:sp>
      <p:sp>
        <p:nvSpPr>
          <p:cNvPr id="8" name="ZoneTexte 7">
            <a:extLst>
              <a:ext uri="{FF2B5EF4-FFF2-40B4-BE49-F238E27FC236}">
                <a16:creationId xmlns:a16="http://schemas.microsoft.com/office/drawing/2014/main" id="{6A483B66-2353-4186-2A44-65901D8AE8C2}"/>
              </a:ext>
            </a:extLst>
          </p:cNvPr>
          <p:cNvSpPr txBox="1"/>
          <p:nvPr/>
        </p:nvSpPr>
        <p:spPr>
          <a:xfrm>
            <a:off x="1366683" y="5957613"/>
            <a:ext cx="9242323" cy="589072"/>
          </a:xfrm>
          <a:prstGeom prst="rect">
            <a:avLst/>
          </a:prstGeom>
          <a:noFill/>
        </p:spPr>
        <p:txBody>
          <a:bodyPr wrap="square">
            <a:spAutoFit/>
          </a:bodyPr>
          <a:lstStyle/>
          <a:p>
            <a:pPr algn="just">
              <a:lnSpc>
                <a:spcPct val="150000"/>
              </a:lnSpc>
              <a:spcAft>
                <a:spcPts val="800"/>
              </a:spcAft>
            </a:pPr>
            <a:r>
              <a:rPr lang="fr-FR" sz="2400" b="1" u="sng" kern="0" dirty="0">
                <a:solidFill>
                  <a:srgbClr val="000000"/>
                </a:solidFill>
                <a:effectLst/>
                <a:latin typeface="+mj-lt"/>
                <a:ea typeface="Calibri" panose="020F0502020204030204" pitchFamily="34" charset="0"/>
                <a:cs typeface="Times New Roman" panose="02020603050405020304" pitchFamily="18" charset="0"/>
              </a:rPr>
              <a:t>La prise en charge de la cicatrice est un point central de notre rééducation</a:t>
            </a:r>
            <a:endParaRPr lang="fr-FR" sz="2400" kern="100" dirty="0">
              <a:effectLst/>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4348244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00EA821-C237-7A51-25BA-C96B7EE678BF}"/>
              </a:ext>
            </a:extLst>
          </p:cNvPr>
          <p:cNvSpPr>
            <a:spLocks noGrp="1"/>
          </p:cNvSpPr>
          <p:nvPr>
            <p:ph type="title"/>
          </p:nvPr>
        </p:nvSpPr>
        <p:spPr/>
        <p:txBody>
          <a:bodyPr/>
          <a:lstStyle/>
          <a:p>
            <a:r>
              <a:rPr lang="fr-FR" dirty="0"/>
              <a:t>PHOTOS DE CICATRICES</a:t>
            </a:r>
          </a:p>
        </p:txBody>
      </p:sp>
      <p:sp>
        <p:nvSpPr>
          <p:cNvPr id="3" name="Espace réservé du contenu 2">
            <a:extLst>
              <a:ext uri="{FF2B5EF4-FFF2-40B4-BE49-F238E27FC236}">
                <a16:creationId xmlns:a16="http://schemas.microsoft.com/office/drawing/2014/main" id="{B4B5334D-7A0E-D391-CF88-6A6712EB592A}"/>
              </a:ext>
            </a:extLst>
          </p:cNvPr>
          <p:cNvSpPr>
            <a:spLocks noGrp="1"/>
          </p:cNvSpPr>
          <p:nvPr>
            <p:ph idx="1"/>
          </p:nvPr>
        </p:nvSpPr>
        <p:spPr/>
        <p:txBody>
          <a:bodyPr/>
          <a:lstStyle/>
          <a:p>
            <a:endParaRPr lang="fr-FR"/>
          </a:p>
        </p:txBody>
      </p:sp>
    </p:spTree>
    <p:extLst>
      <p:ext uri="{BB962C8B-B14F-4D97-AF65-F5344CB8AC3E}">
        <p14:creationId xmlns:p14="http://schemas.microsoft.com/office/powerpoint/2010/main" val="65206824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ZoneTexte 9">
            <a:extLst>
              <a:ext uri="{FF2B5EF4-FFF2-40B4-BE49-F238E27FC236}">
                <a16:creationId xmlns:a16="http://schemas.microsoft.com/office/drawing/2014/main" id="{736301E5-D7EF-E78E-CCFC-0DE3F92DE2DB}"/>
              </a:ext>
            </a:extLst>
          </p:cNvPr>
          <p:cNvSpPr txBox="1"/>
          <p:nvPr/>
        </p:nvSpPr>
        <p:spPr>
          <a:xfrm>
            <a:off x="1" y="0"/>
            <a:ext cx="1800224" cy="584775"/>
          </a:xfrm>
          <a:prstGeom prst="rect">
            <a:avLst/>
          </a:prstGeom>
          <a:solidFill>
            <a:srgbClr val="941651">
              <a:alpha val="58039"/>
            </a:srgbClr>
          </a:solidFill>
        </p:spPr>
        <p:txBody>
          <a:bodyPr wrap="square" rtlCol="0">
            <a:spAutoFit/>
          </a:bodyPr>
          <a:lstStyle/>
          <a:p>
            <a:r>
              <a:rPr lang="fr-FR" sz="3200" dirty="0">
                <a:latin typeface="+mj-lt"/>
              </a:rPr>
              <a:t>Cicatrices</a:t>
            </a:r>
          </a:p>
        </p:txBody>
      </p:sp>
      <p:sp>
        <p:nvSpPr>
          <p:cNvPr id="4" name="ZoneTexte 3">
            <a:extLst>
              <a:ext uri="{FF2B5EF4-FFF2-40B4-BE49-F238E27FC236}">
                <a16:creationId xmlns:a16="http://schemas.microsoft.com/office/drawing/2014/main" id="{C9517DEE-F071-124B-4B8C-3EB1DC536559}"/>
              </a:ext>
            </a:extLst>
          </p:cNvPr>
          <p:cNvSpPr txBox="1"/>
          <p:nvPr/>
        </p:nvSpPr>
        <p:spPr>
          <a:xfrm>
            <a:off x="2664542" y="506117"/>
            <a:ext cx="6174658" cy="3275192"/>
          </a:xfrm>
          <a:prstGeom prst="rect">
            <a:avLst/>
          </a:prstGeom>
          <a:noFill/>
        </p:spPr>
        <p:txBody>
          <a:bodyPr wrap="square">
            <a:spAutoFit/>
          </a:bodyPr>
          <a:lstStyle/>
          <a:p>
            <a:pPr algn="just">
              <a:lnSpc>
                <a:spcPct val="150000"/>
              </a:lnSpc>
              <a:spcAft>
                <a:spcPts val="800"/>
              </a:spcAft>
            </a:pPr>
            <a:r>
              <a:rPr lang="fr-FR" sz="1400" b="1" kern="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Facteurs aggravants : </a:t>
            </a:r>
            <a:endParaRPr lang="fr-FR" sz="1400" kern="100" dirty="0">
              <a:effectLst/>
              <a:latin typeface="Calibri" panose="020F0502020204030204" pitchFamily="34" charset="0"/>
              <a:ea typeface="Calibri" panose="020F0502020204030204" pitchFamily="34" charset="0"/>
              <a:cs typeface="Calibri" panose="020F0502020204030204" pitchFamily="34" charset="0"/>
            </a:endParaRPr>
          </a:p>
          <a:p>
            <a:pPr algn="just">
              <a:lnSpc>
                <a:spcPct val="150000"/>
              </a:lnSpc>
              <a:spcAft>
                <a:spcPts val="800"/>
              </a:spcAft>
            </a:pPr>
            <a:r>
              <a:rPr lang="fr-FR" sz="1400" kern="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La chimio interrompant le processus de division cellulaire peut avoir un effet délétère sur la peau</a:t>
            </a:r>
            <a:r>
              <a:rPr lang="fr-FR" sz="1400" kern="0" dirty="0">
                <a:solidFill>
                  <a:srgbClr val="000000"/>
                </a:solidFill>
                <a:latin typeface="Calibri" panose="020F0502020204030204" pitchFamily="34" charset="0"/>
                <a:ea typeface="Calibri" panose="020F0502020204030204" pitchFamily="34" charset="0"/>
                <a:cs typeface="Calibri" panose="020F0502020204030204" pitchFamily="34" charset="0"/>
              </a:rPr>
              <a:t> : a</a:t>
            </a:r>
            <a:r>
              <a:rPr lang="fr-FR" sz="1400" kern="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mincissement, hyperesthésie, sensibilité froid chaud. </a:t>
            </a:r>
            <a:endParaRPr lang="fr-FR" sz="1400" kern="100" dirty="0">
              <a:effectLst/>
              <a:latin typeface="Calibri" panose="020F0502020204030204" pitchFamily="34" charset="0"/>
              <a:ea typeface="Calibri" panose="020F0502020204030204" pitchFamily="34" charset="0"/>
              <a:cs typeface="Calibri" panose="020F0502020204030204" pitchFamily="34" charset="0"/>
            </a:endParaRPr>
          </a:p>
          <a:p>
            <a:pPr algn="just">
              <a:lnSpc>
                <a:spcPct val="150000"/>
              </a:lnSpc>
              <a:spcAft>
                <a:spcPts val="800"/>
              </a:spcAft>
            </a:pPr>
            <a:r>
              <a:rPr lang="fr-FR" sz="1400" kern="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La radiothérapie crée une inflammation des territoires irradiés et des risques de fibroses cicatricielles.</a:t>
            </a:r>
            <a:endParaRPr lang="fr-FR" sz="1400" kern="100" dirty="0">
              <a:effectLst/>
              <a:latin typeface="Calibri" panose="020F0502020204030204" pitchFamily="34" charset="0"/>
              <a:ea typeface="Calibri" panose="020F0502020204030204" pitchFamily="34" charset="0"/>
              <a:cs typeface="Calibri" panose="020F0502020204030204" pitchFamily="34" charset="0"/>
            </a:endParaRPr>
          </a:p>
          <a:p>
            <a:pPr algn="just">
              <a:lnSpc>
                <a:spcPct val="150000"/>
              </a:lnSpc>
              <a:spcAft>
                <a:spcPts val="800"/>
              </a:spcAft>
            </a:pPr>
            <a:r>
              <a:rPr lang="fr-FR" sz="1400" kern="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 distance la radiothérapie produit un excès de fibrose qui fige la situation cicatricielle, modifie l’homéostasie des tissus. Les fibroblastes fabriquent trop de collagène fibrillaire donc la zone irradiée est plus dense, moins élastique, plus indurée, rétractile et adhérente.</a:t>
            </a:r>
            <a:endParaRPr lang="fr-FR" sz="1400" kern="100"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9" name="ZoneTexte 8">
            <a:extLst>
              <a:ext uri="{FF2B5EF4-FFF2-40B4-BE49-F238E27FC236}">
                <a16:creationId xmlns:a16="http://schemas.microsoft.com/office/drawing/2014/main" id="{7C06BEA2-BDD6-932B-C8D0-433C91960E3D}"/>
              </a:ext>
            </a:extLst>
          </p:cNvPr>
          <p:cNvSpPr txBox="1"/>
          <p:nvPr/>
        </p:nvSpPr>
        <p:spPr>
          <a:xfrm>
            <a:off x="2664542" y="3851244"/>
            <a:ext cx="6174658" cy="2823786"/>
          </a:xfrm>
          <a:prstGeom prst="rect">
            <a:avLst/>
          </a:prstGeom>
          <a:noFill/>
        </p:spPr>
        <p:txBody>
          <a:bodyPr wrap="square">
            <a:spAutoFit/>
          </a:bodyPr>
          <a:lstStyle/>
          <a:p>
            <a:pPr algn="just">
              <a:lnSpc>
                <a:spcPct val="150000"/>
              </a:lnSpc>
              <a:spcAft>
                <a:spcPts val="800"/>
              </a:spcAft>
            </a:pPr>
            <a:r>
              <a:rPr lang="fr-FR" sz="1400" b="1"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L</a:t>
            </a:r>
            <a:r>
              <a:rPr lang="fr-FR" sz="1400" b="1"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es phases cicatricielles sont complexes </a:t>
            </a:r>
            <a:r>
              <a:rPr lang="fr-FR" sz="14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t>
            </a:r>
            <a:endParaRPr lang="fr-FR" sz="1400"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gn="just">
              <a:lnSpc>
                <a:spcPct val="150000"/>
              </a:lnSpc>
              <a:spcAft>
                <a:spcPts val="800"/>
              </a:spcAft>
              <a:buFont typeface="Calibri" panose="020F0502020204030204" pitchFamily="34" charset="0"/>
              <a:buChar char="―"/>
            </a:pPr>
            <a:r>
              <a:rPr lang="fr-FR" sz="1400"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de J1 à J3 : phase d’hémostase (croute),</a:t>
            </a:r>
          </a:p>
          <a:p>
            <a:pPr marL="285750" indent="-285750" algn="just">
              <a:lnSpc>
                <a:spcPct val="150000"/>
              </a:lnSpc>
              <a:spcAft>
                <a:spcPts val="800"/>
              </a:spcAft>
              <a:buFont typeface="Calibri" panose="020F0502020204030204" pitchFamily="34" charset="0"/>
              <a:buChar char="―"/>
            </a:pPr>
            <a:r>
              <a:rPr lang="fr-FR" sz="1400"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de J3 à J7 : phase inflammatoire (comblement, réparation, fibroblastes, collagène),</a:t>
            </a:r>
          </a:p>
          <a:p>
            <a:pPr marL="285750" indent="-285750" algn="just">
              <a:lnSpc>
                <a:spcPct val="150000"/>
              </a:lnSpc>
              <a:spcAft>
                <a:spcPts val="800"/>
              </a:spcAft>
              <a:buFont typeface="Calibri" panose="020F0502020204030204" pitchFamily="34" charset="0"/>
              <a:buChar char="―"/>
            </a:pPr>
            <a:r>
              <a:rPr lang="fr-FR" sz="1400"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de J7 à J21/28 : phase de prolifération (plus de croûte mais ça cicatrise en profondeur),</a:t>
            </a:r>
          </a:p>
          <a:p>
            <a:pPr marL="285750" indent="-285750" algn="just">
              <a:lnSpc>
                <a:spcPct val="150000"/>
              </a:lnSpc>
              <a:spcAft>
                <a:spcPts val="800"/>
              </a:spcAft>
              <a:buFont typeface="Calibri" panose="020F0502020204030204" pitchFamily="34" charset="0"/>
              <a:buChar char="―"/>
            </a:pPr>
            <a:r>
              <a:rPr lang="fr-FR" sz="1400"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Puis vient la phase de maturation qui peut durer jusqu'à 2 ans.</a:t>
            </a:r>
          </a:p>
        </p:txBody>
      </p:sp>
    </p:spTree>
    <p:extLst>
      <p:ext uri="{BB962C8B-B14F-4D97-AF65-F5344CB8AC3E}">
        <p14:creationId xmlns:p14="http://schemas.microsoft.com/office/powerpoint/2010/main" val="20481264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Une image contenant texte&#10;&#10;Description générée automatiquement">
            <a:extLst>
              <a:ext uri="{FF2B5EF4-FFF2-40B4-BE49-F238E27FC236}">
                <a16:creationId xmlns:a16="http://schemas.microsoft.com/office/drawing/2014/main" id="{27E2CE5E-F36E-1D25-B5CE-2464FF85271A}"/>
              </a:ext>
            </a:extLst>
          </p:cNvPr>
          <p:cNvPicPr>
            <a:picLocks noChangeAspect="1"/>
          </p:cNvPicPr>
          <p:nvPr/>
        </p:nvPicPr>
        <p:blipFill>
          <a:blip r:embed="rId2"/>
          <a:stretch>
            <a:fillRect/>
          </a:stretch>
        </p:blipFill>
        <p:spPr>
          <a:xfrm>
            <a:off x="4349750" y="1397000"/>
            <a:ext cx="3492500" cy="4064000"/>
          </a:xfrm>
          <a:prstGeom prst="rect">
            <a:avLst/>
          </a:prstGeom>
        </p:spPr>
      </p:pic>
    </p:spTree>
    <p:extLst>
      <p:ext uri="{BB962C8B-B14F-4D97-AF65-F5344CB8AC3E}">
        <p14:creationId xmlns:p14="http://schemas.microsoft.com/office/powerpoint/2010/main" val="127907696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2">
            <p14:nvContentPartPr>
              <p14:cNvPr id="3" name="Encre 2">
                <a:extLst>
                  <a:ext uri="{FF2B5EF4-FFF2-40B4-BE49-F238E27FC236}">
                    <a16:creationId xmlns:a16="http://schemas.microsoft.com/office/drawing/2014/main" id="{03187A52-1CE0-463A-8575-53F3F0498978}"/>
                  </a:ext>
                </a:extLst>
              </p14:cNvPr>
              <p14:cNvContentPartPr/>
              <p14:nvPr/>
            </p14:nvContentPartPr>
            <p14:xfrm>
              <a:off x="1167130" y="9547859"/>
              <a:ext cx="0" cy="45719"/>
            </p14:xfrm>
          </p:contentPart>
        </mc:Choice>
        <mc:Fallback xmlns="">
          <p:pic>
            <p:nvPicPr>
              <p:cNvPr id="3" name="Encre 2">
                <a:extLst>
                  <a:ext uri="{FF2B5EF4-FFF2-40B4-BE49-F238E27FC236}">
                    <a16:creationId xmlns:a16="http://schemas.microsoft.com/office/drawing/2014/main" id="{03187A52-1CE0-463A-8575-53F3F0498978}"/>
                  </a:ext>
                </a:extLst>
              </p:cNvPr>
              <p:cNvPicPr/>
              <p:nvPr/>
            </p:nvPicPr>
            <p:blipFill>
              <a:blip r:embed="rId3"/>
              <a:stretch>
                <a:fillRect/>
              </a:stretch>
            </p:blipFill>
            <p:spPr>
              <a:xfrm>
                <a:off x="1167130" y="8404884"/>
                <a:ext cx="0" cy="2285950"/>
              </a:xfrm>
              <a:prstGeom prst="rect">
                <a:avLst/>
              </a:prstGeom>
            </p:spPr>
          </p:pic>
        </mc:Fallback>
      </mc:AlternateContent>
      <p:sp>
        <p:nvSpPr>
          <p:cNvPr id="4" name="Rectangle 3">
            <a:extLst>
              <a:ext uri="{FF2B5EF4-FFF2-40B4-BE49-F238E27FC236}">
                <a16:creationId xmlns:a16="http://schemas.microsoft.com/office/drawing/2014/main" id="{057DC7A1-AA3F-092A-542D-40BD81BEB05C}"/>
              </a:ext>
            </a:extLst>
          </p:cNvPr>
          <p:cNvSpPr>
            <a:spLocks noChangeArrowheads="1"/>
          </p:cNvSpPr>
          <p:nvPr/>
        </p:nvSpPr>
        <p:spPr bwMode="auto">
          <a:xfrm>
            <a:off x="3986212" y="1728521"/>
            <a:ext cx="5057667" cy="36009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200" i="0" u="none" strike="noStrike" cap="none" normalizeH="0" baseline="0" dirty="0">
              <a:ln>
                <a:noFill/>
              </a:ln>
              <a:solidFill>
                <a:srgbClr val="000000"/>
              </a:solidFill>
              <a:effectLst/>
              <a:latin typeface="+mj-lt"/>
              <a:ea typeface="Calibri" panose="020F0502020204030204" pitchFamily="34" charset="0"/>
              <a:cs typeface="Times New Roman" panose="02020603050405020304" pitchFamily="18" charset="0"/>
            </a:endParaRPr>
          </a:p>
          <a:p>
            <a:pPr marL="285750" marR="0" lvl="0" indent="-285750" algn="l" defTabSz="914400" rtl="0" eaLnBrk="0" fontAlgn="base" latinLnBrk="0" hangingPunct="0">
              <a:lnSpc>
                <a:spcPct val="100000"/>
              </a:lnSpc>
              <a:spcBef>
                <a:spcPct val="0"/>
              </a:spcBef>
              <a:spcAft>
                <a:spcPct val="0"/>
              </a:spcAft>
              <a:buClrTx/>
              <a:buSzTx/>
              <a:buFont typeface="Police système Courant"/>
              <a:buChar char="→"/>
              <a:tabLst/>
            </a:pPr>
            <a:r>
              <a:rPr kumimoji="0" lang="fr-FR" altLang="fr-FR" sz="2400" i="0" u="none" strike="noStrike" cap="none" normalizeH="0" baseline="0" dirty="0">
                <a:ln>
                  <a:noFill/>
                </a:ln>
                <a:solidFill>
                  <a:srgbClr val="000000"/>
                </a:solidFill>
                <a:effectLst/>
                <a:latin typeface="+mj-lt"/>
                <a:ea typeface="Calibri" panose="020F0502020204030204" pitchFamily="34" charset="0"/>
                <a:cs typeface="Times New Roman" panose="02020603050405020304" pitchFamily="18" charset="0"/>
              </a:rPr>
              <a:t>Tabac </a:t>
            </a:r>
          </a:p>
          <a:p>
            <a:pPr marL="285750" marR="0" lvl="0" indent="-285750" algn="l" defTabSz="914400" rtl="0" eaLnBrk="0" fontAlgn="base" latinLnBrk="0" hangingPunct="0">
              <a:lnSpc>
                <a:spcPct val="100000"/>
              </a:lnSpc>
              <a:spcBef>
                <a:spcPct val="0"/>
              </a:spcBef>
              <a:spcAft>
                <a:spcPct val="0"/>
              </a:spcAft>
              <a:buClrTx/>
              <a:buSzTx/>
              <a:buFont typeface="Police système Courant"/>
              <a:buChar char="→"/>
              <a:tabLst/>
            </a:pPr>
            <a:r>
              <a:rPr kumimoji="0" lang="fr-FR" altLang="fr-FR" sz="2400" i="0" u="none" strike="noStrike" cap="none" normalizeH="0" baseline="0" dirty="0">
                <a:ln>
                  <a:noFill/>
                </a:ln>
                <a:solidFill>
                  <a:srgbClr val="000000"/>
                </a:solidFill>
                <a:effectLst/>
                <a:latin typeface="+mj-lt"/>
                <a:ea typeface="Calibri" panose="020F0502020204030204" pitchFamily="34" charset="0"/>
                <a:cs typeface="Times New Roman" panose="02020603050405020304" pitchFamily="18" charset="0"/>
              </a:rPr>
              <a:t>Diabète</a:t>
            </a:r>
          </a:p>
          <a:p>
            <a:pPr marL="285750" marR="0" lvl="0" indent="-285750" algn="l" defTabSz="914400" rtl="0" eaLnBrk="0" fontAlgn="base" latinLnBrk="0" hangingPunct="0">
              <a:lnSpc>
                <a:spcPct val="100000"/>
              </a:lnSpc>
              <a:spcBef>
                <a:spcPct val="0"/>
              </a:spcBef>
              <a:spcAft>
                <a:spcPct val="0"/>
              </a:spcAft>
              <a:buClrTx/>
              <a:buSzTx/>
              <a:buFont typeface="Police système Courant"/>
              <a:buChar char="→"/>
              <a:tabLst/>
            </a:pPr>
            <a:r>
              <a:rPr kumimoji="0" lang="fr-FR" altLang="fr-FR" sz="2400" i="0" u="none" strike="noStrike" cap="none" normalizeH="0" baseline="0" dirty="0">
                <a:ln>
                  <a:noFill/>
                </a:ln>
                <a:solidFill>
                  <a:srgbClr val="000000"/>
                </a:solidFill>
                <a:effectLst/>
                <a:latin typeface="+mj-lt"/>
                <a:ea typeface="Calibri" panose="020F0502020204030204" pitchFamily="34" charset="0"/>
                <a:cs typeface="Times New Roman" panose="02020603050405020304" pitchFamily="18" charset="0"/>
              </a:rPr>
              <a:t>Obésité </a:t>
            </a:r>
          </a:p>
          <a:p>
            <a:pPr marL="285750" marR="0" lvl="0" indent="-285750" algn="l" defTabSz="914400" rtl="0" eaLnBrk="0" fontAlgn="base" latinLnBrk="0" hangingPunct="0">
              <a:lnSpc>
                <a:spcPct val="100000"/>
              </a:lnSpc>
              <a:spcBef>
                <a:spcPct val="0"/>
              </a:spcBef>
              <a:spcAft>
                <a:spcPct val="0"/>
              </a:spcAft>
              <a:buClrTx/>
              <a:buSzTx/>
              <a:buFont typeface="Police système Courant"/>
              <a:buChar char="→"/>
              <a:tabLst/>
            </a:pPr>
            <a:r>
              <a:rPr kumimoji="0" lang="fr-FR" altLang="fr-FR" sz="2400" i="0" u="none" strike="noStrike" cap="none" normalizeH="0" baseline="0" dirty="0">
                <a:ln>
                  <a:noFill/>
                </a:ln>
                <a:solidFill>
                  <a:srgbClr val="000000"/>
                </a:solidFill>
                <a:effectLst/>
                <a:latin typeface="+mj-lt"/>
                <a:ea typeface="Calibri" panose="020F0502020204030204" pitchFamily="34" charset="0"/>
                <a:cs typeface="Times New Roman" panose="02020603050405020304" pitchFamily="18" charset="0"/>
              </a:rPr>
              <a:t>Âge avancé </a:t>
            </a:r>
          </a:p>
          <a:p>
            <a:pPr marL="285750" marR="0" lvl="0" indent="-285750" algn="l" defTabSz="914400" rtl="0" eaLnBrk="0" fontAlgn="base" latinLnBrk="0" hangingPunct="0">
              <a:lnSpc>
                <a:spcPct val="100000"/>
              </a:lnSpc>
              <a:spcBef>
                <a:spcPct val="0"/>
              </a:spcBef>
              <a:spcAft>
                <a:spcPct val="0"/>
              </a:spcAft>
              <a:buClrTx/>
              <a:buSzTx/>
              <a:buFont typeface="Police système Courant"/>
              <a:buChar char="→"/>
              <a:tabLst/>
            </a:pPr>
            <a:r>
              <a:rPr kumimoji="0" lang="fr-FR" altLang="fr-FR" sz="2400" i="0" u="none" strike="noStrike" cap="none" normalizeH="0" baseline="0" dirty="0">
                <a:ln>
                  <a:noFill/>
                </a:ln>
                <a:solidFill>
                  <a:srgbClr val="000000"/>
                </a:solidFill>
                <a:effectLst/>
                <a:latin typeface="+mj-lt"/>
                <a:ea typeface="Calibri" panose="020F0502020204030204" pitchFamily="34" charset="0"/>
                <a:cs typeface="Times New Roman" panose="02020603050405020304" pitchFamily="18" charset="0"/>
              </a:rPr>
              <a:t>Mal nutrition </a:t>
            </a:r>
          </a:p>
          <a:p>
            <a:pPr marL="285750" marR="0" lvl="0" indent="-285750" algn="l" defTabSz="914400" rtl="0" eaLnBrk="0" fontAlgn="base" latinLnBrk="0" hangingPunct="0">
              <a:lnSpc>
                <a:spcPct val="100000"/>
              </a:lnSpc>
              <a:spcBef>
                <a:spcPct val="0"/>
              </a:spcBef>
              <a:spcAft>
                <a:spcPct val="0"/>
              </a:spcAft>
              <a:buClrTx/>
              <a:buSzTx/>
              <a:buFont typeface="Police système Courant"/>
              <a:buChar char="→"/>
              <a:tabLst/>
            </a:pPr>
            <a:r>
              <a:rPr kumimoji="0" lang="fr-FR" altLang="fr-FR" sz="2400" i="0" u="none" strike="noStrike" cap="none" normalizeH="0" baseline="0" dirty="0">
                <a:ln>
                  <a:noFill/>
                </a:ln>
                <a:solidFill>
                  <a:srgbClr val="000000"/>
                </a:solidFill>
                <a:effectLst/>
                <a:latin typeface="+mj-lt"/>
                <a:ea typeface="Calibri" panose="020F0502020204030204" pitchFamily="34" charset="0"/>
                <a:cs typeface="Times New Roman" panose="02020603050405020304" pitchFamily="18" charset="0"/>
              </a:rPr>
              <a:t>Stress </a:t>
            </a:r>
          </a:p>
          <a:p>
            <a:pPr marL="285750" marR="0" lvl="0" indent="-285750" algn="l" defTabSz="914400" rtl="0" eaLnBrk="0" fontAlgn="base" latinLnBrk="0" hangingPunct="0">
              <a:lnSpc>
                <a:spcPct val="100000"/>
              </a:lnSpc>
              <a:spcBef>
                <a:spcPct val="0"/>
              </a:spcBef>
              <a:spcAft>
                <a:spcPct val="0"/>
              </a:spcAft>
              <a:buClrTx/>
              <a:buSzTx/>
              <a:buFont typeface="Police système Courant"/>
              <a:buChar char="→"/>
              <a:tabLst/>
            </a:pPr>
            <a:r>
              <a:rPr kumimoji="0" lang="fr-FR" altLang="fr-FR" sz="2400" i="0" u="none" strike="noStrike" cap="none" normalizeH="0" baseline="0" dirty="0">
                <a:ln>
                  <a:noFill/>
                </a:ln>
                <a:solidFill>
                  <a:srgbClr val="000000"/>
                </a:solidFill>
                <a:effectLst/>
                <a:latin typeface="+mj-lt"/>
                <a:ea typeface="Calibri" panose="020F0502020204030204" pitchFamily="34" charset="0"/>
                <a:cs typeface="Times New Roman" panose="02020603050405020304" pitchFamily="18" charset="0"/>
              </a:rPr>
              <a:t>Défaut de perfusion capillaire  </a:t>
            </a:r>
          </a:p>
          <a:p>
            <a:pPr marL="285750" marR="0" lvl="0" indent="-285750" algn="l" defTabSz="914400" rtl="0" eaLnBrk="0" fontAlgn="base" latinLnBrk="0" hangingPunct="0">
              <a:lnSpc>
                <a:spcPct val="100000"/>
              </a:lnSpc>
              <a:spcBef>
                <a:spcPct val="0"/>
              </a:spcBef>
              <a:spcAft>
                <a:spcPct val="0"/>
              </a:spcAft>
              <a:buClrTx/>
              <a:buSzTx/>
              <a:buFont typeface="Police système Courant"/>
              <a:buChar char="→"/>
              <a:tabLst/>
            </a:pPr>
            <a:r>
              <a:rPr kumimoji="0" lang="fr-FR" altLang="fr-FR" sz="2400" i="0" u="none" strike="noStrike" cap="none" normalizeH="0" baseline="0" dirty="0">
                <a:ln>
                  <a:noFill/>
                </a:ln>
                <a:solidFill>
                  <a:srgbClr val="000000"/>
                </a:solidFill>
                <a:effectLst/>
                <a:latin typeface="+mj-lt"/>
                <a:ea typeface="Calibri" panose="020F0502020204030204" pitchFamily="34" charset="0"/>
                <a:cs typeface="Times New Roman" panose="02020603050405020304" pitchFamily="18" charset="0"/>
              </a:rPr>
              <a:t>Traitement immunosuppresseur </a:t>
            </a:r>
          </a:p>
          <a:p>
            <a:pPr marL="285750" marR="0" lvl="0" indent="-285750" algn="l" defTabSz="914400" rtl="0" eaLnBrk="0" fontAlgn="base" latinLnBrk="0" hangingPunct="0">
              <a:lnSpc>
                <a:spcPct val="100000"/>
              </a:lnSpc>
              <a:spcBef>
                <a:spcPct val="0"/>
              </a:spcBef>
              <a:spcAft>
                <a:spcPct val="0"/>
              </a:spcAft>
              <a:buClrTx/>
              <a:buSzTx/>
              <a:buFont typeface="Police système Courant"/>
              <a:buChar char="→"/>
              <a:tabLst/>
            </a:pPr>
            <a:r>
              <a:rPr kumimoji="0" lang="fr-FR" altLang="fr-FR" sz="2400" i="0" u="none" strike="noStrike" cap="none" normalizeH="0" baseline="0" dirty="0">
                <a:ln>
                  <a:noFill/>
                </a:ln>
                <a:solidFill>
                  <a:srgbClr val="000000"/>
                </a:solidFill>
                <a:effectLst/>
                <a:latin typeface="+mj-lt"/>
                <a:ea typeface="Calibri" panose="020F0502020204030204" pitchFamily="34" charset="0"/>
                <a:cs typeface="Times New Roman" panose="02020603050405020304" pitchFamily="18" charset="0"/>
              </a:rPr>
              <a:t>Traitement corticoïde et comorbidité</a:t>
            </a:r>
            <a:r>
              <a:rPr kumimoji="0" lang="fr-FR" altLang="fr-FR" sz="1600" i="0" u="none" strike="noStrike" cap="none" normalizeH="0" baseline="0" dirty="0">
                <a:ln>
                  <a:noFill/>
                </a:ln>
                <a:solidFill>
                  <a:schemeClr val="tx1"/>
                </a:solidFill>
                <a:effectLst/>
                <a:latin typeface="+mj-lt"/>
              </a:rPr>
              <a:t> </a:t>
            </a:r>
            <a:endParaRPr kumimoji="0" lang="fr-FR" altLang="fr-FR" sz="3600" i="0" u="none" strike="noStrike" cap="none" normalizeH="0" baseline="0" dirty="0">
              <a:ln>
                <a:noFill/>
              </a:ln>
              <a:solidFill>
                <a:schemeClr val="tx1"/>
              </a:solidFill>
              <a:effectLst/>
              <a:latin typeface="+mj-lt"/>
            </a:endParaRPr>
          </a:p>
        </p:txBody>
      </p:sp>
      <p:sp>
        <p:nvSpPr>
          <p:cNvPr id="5" name="ZoneTexte 4">
            <a:extLst>
              <a:ext uri="{FF2B5EF4-FFF2-40B4-BE49-F238E27FC236}">
                <a16:creationId xmlns:a16="http://schemas.microsoft.com/office/drawing/2014/main" id="{2F88D2ED-96D1-2543-EA08-AB5B2AFA6086}"/>
              </a:ext>
            </a:extLst>
          </p:cNvPr>
          <p:cNvSpPr txBox="1"/>
          <p:nvPr/>
        </p:nvSpPr>
        <p:spPr>
          <a:xfrm>
            <a:off x="1" y="0"/>
            <a:ext cx="1800224" cy="584775"/>
          </a:xfrm>
          <a:prstGeom prst="rect">
            <a:avLst/>
          </a:prstGeom>
          <a:solidFill>
            <a:srgbClr val="941651">
              <a:alpha val="58039"/>
            </a:srgbClr>
          </a:solidFill>
        </p:spPr>
        <p:txBody>
          <a:bodyPr wrap="square" rtlCol="0">
            <a:spAutoFit/>
          </a:bodyPr>
          <a:lstStyle/>
          <a:p>
            <a:r>
              <a:rPr lang="fr-FR" sz="3200" dirty="0">
                <a:latin typeface="+mj-lt"/>
              </a:rPr>
              <a:t>Cicatrices</a:t>
            </a:r>
          </a:p>
        </p:txBody>
      </p:sp>
      <p:sp>
        <p:nvSpPr>
          <p:cNvPr id="6" name="ZoneTexte 5">
            <a:extLst>
              <a:ext uri="{FF2B5EF4-FFF2-40B4-BE49-F238E27FC236}">
                <a16:creationId xmlns:a16="http://schemas.microsoft.com/office/drawing/2014/main" id="{ABBA3F2C-43DF-43E7-124E-77A124E272ED}"/>
              </a:ext>
            </a:extLst>
          </p:cNvPr>
          <p:cNvSpPr txBox="1"/>
          <p:nvPr/>
        </p:nvSpPr>
        <p:spPr>
          <a:xfrm>
            <a:off x="3543300" y="1205301"/>
            <a:ext cx="5603906" cy="523220"/>
          </a:xfrm>
          <a:prstGeom prst="rect">
            <a:avLst/>
          </a:prstGeom>
          <a:noFill/>
        </p:spPr>
        <p:txBody>
          <a:bodyPr wrap="none" rtlCol="0">
            <a:spAutoFit/>
          </a:bodyPr>
          <a:lstStyle/>
          <a:p>
            <a:r>
              <a:rPr lang="fr-FR" sz="2800" dirty="0">
                <a:latin typeface="+mj-lt"/>
              </a:rPr>
              <a:t>Obstacles à une bonne cicatrisation : </a:t>
            </a:r>
          </a:p>
        </p:txBody>
      </p:sp>
    </p:spTree>
    <p:extLst>
      <p:ext uri="{BB962C8B-B14F-4D97-AF65-F5344CB8AC3E}">
        <p14:creationId xmlns:p14="http://schemas.microsoft.com/office/powerpoint/2010/main" val="219570711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2399C3F7-5431-AE7C-22B4-9E6C4076BD73}"/>
              </a:ext>
            </a:extLst>
          </p:cNvPr>
          <p:cNvSpPr txBox="1"/>
          <p:nvPr/>
        </p:nvSpPr>
        <p:spPr>
          <a:xfrm>
            <a:off x="0" y="0"/>
            <a:ext cx="3900488" cy="584775"/>
          </a:xfrm>
          <a:prstGeom prst="rect">
            <a:avLst/>
          </a:prstGeom>
          <a:solidFill>
            <a:srgbClr val="941651">
              <a:alpha val="58039"/>
            </a:srgbClr>
          </a:solidFill>
        </p:spPr>
        <p:txBody>
          <a:bodyPr wrap="square" rtlCol="0">
            <a:spAutoFit/>
          </a:bodyPr>
          <a:lstStyle/>
          <a:p>
            <a:r>
              <a:rPr lang="fr-FR" sz="3200" dirty="0">
                <a:latin typeface="+mj-lt"/>
              </a:rPr>
              <a:t>Mauvaise cicatrisation</a:t>
            </a:r>
          </a:p>
        </p:txBody>
      </p:sp>
      <p:pic>
        <p:nvPicPr>
          <p:cNvPr id="2" name="Image 1" descr="Une image contenant personne, Chair, peau&#10;&#10;Description générée automatiquement">
            <a:extLst>
              <a:ext uri="{FF2B5EF4-FFF2-40B4-BE49-F238E27FC236}">
                <a16:creationId xmlns:a16="http://schemas.microsoft.com/office/drawing/2014/main" id="{E30C08BD-355F-3707-0123-4367129A1B22}"/>
              </a:ext>
            </a:extLst>
          </p:cNvPr>
          <p:cNvPicPr>
            <a:picLocks noChangeAspect="1"/>
          </p:cNvPicPr>
          <p:nvPr/>
        </p:nvPicPr>
        <p:blipFill>
          <a:blip r:embed="rId2"/>
          <a:stretch>
            <a:fillRect/>
          </a:stretch>
        </p:blipFill>
        <p:spPr>
          <a:xfrm>
            <a:off x="672466" y="1905318"/>
            <a:ext cx="2285365" cy="3047365"/>
          </a:xfrm>
          <a:prstGeom prst="rect">
            <a:avLst/>
          </a:prstGeom>
        </p:spPr>
      </p:pic>
      <p:pic>
        <p:nvPicPr>
          <p:cNvPr id="3" name="Image 2" descr="Une image contenant personne, Chair, peau, veine&#10;&#10;Description générée automatiquement">
            <a:extLst>
              <a:ext uri="{FF2B5EF4-FFF2-40B4-BE49-F238E27FC236}">
                <a16:creationId xmlns:a16="http://schemas.microsoft.com/office/drawing/2014/main" id="{942789DC-9200-99C2-E06D-57B4214D3CD2}"/>
              </a:ext>
            </a:extLst>
          </p:cNvPr>
          <p:cNvPicPr>
            <a:picLocks noChangeAspect="1"/>
          </p:cNvPicPr>
          <p:nvPr/>
        </p:nvPicPr>
        <p:blipFill>
          <a:blip r:embed="rId3"/>
          <a:stretch>
            <a:fillRect/>
          </a:stretch>
        </p:blipFill>
        <p:spPr>
          <a:xfrm>
            <a:off x="3491547" y="1905317"/>
            <a:ext cx="2285365" cy="3047365"/>
          </a:xfrm>
          <a:prstGeom prst="rect">
            <a:avLst/>
          </a:prstGeom>
        </p:spPr>
      </p:pic>
      <p:pic>
        <p:nvPicPr>
          <p:cNvPr id="4" name="Image 3" descr="Une image contenant personne, Chair, peau&#10;&#10;Description générée automatiquement">
            <a:extLst>
              <a:ext uri="{FF2B5EF4-FFF2-40B4-BE49-F238E27FC236}">
                <a16:creationId xmlns:a16="http://schemas.microsoft.com/office/drawing/2014/main" id="{4FBBE90D-83E2-1B8E-119E-1AAEB3F7F1EC}"/>
              </a:ext>
            </a:extLst>
          </p:cNvPr>
          <p:cNvPicPr>
            <a:picLocks noChangeAspect="1"/>
          </p:cNvPicPr>
          <p:nvPr/>
        </p:nvPicPr>
        <p:blipFill>
          <a:blip r:embed="rId4"/>
          <a:stretch>
            <a:fillRect/>
          </a:stretch>
        </p:blipFill>
        <p:spPr>
          <a:xfrm>
            <a:off x="6310629" y="1905317"/>
            <a:ext cx="2285365" cy="3047365"/>
          </a:xfrm>
          <a:prstGeom prst="rect">
            <a:avLst/>
          </a:prstGeom>
        </p:spPr>
      </p:pic>
      <p:pic>
        <p:nvPicPr>
          <p:cNvPr id="5" name="Image 4" descr="Une image contenant personne, laitier, Glace, tenue&#10;&#10;Description générée automatiquement">
            <a:extLst>
              <a:ext uri="{FF2B5EF4-FFF2-40B4-BE49-F238E27FC236}">
                <a16:creationId xmlns:a16="http://schemas.microsoft.com/office/drawing/2014/main" id="{04A1DBAD-7323-79B9-2534-FB606760AF52}"/>
              </a:ext>
            </a:extLst>
          </p:cNvPr>
          <p:cNvPicPr>
            <a:picLocks noChangeAspect="1"/>
          </p:cNvPicPr>
          <p:nvPr/>
        </p:nvPicPr>
        <p:blipFill>
          <a:blip r:embed="rId5"/>
          <a:stretch>
            <a:fillRect/>
          </a:stretch>
        </p:blipFill>
        <p:spPr>
          <a:xfrm>
            <a:off x="9129711" y="1905317"/>
            <a:ext cx="2285365" cy="3047365"/>
          </a:xfrm>
          <a:prstGeom prst="rect">
            <a:avLst/>
          </a:prstGeom>
        </p:spPr>
      </p:pic>
    </p:spTree>
    <p:extLst>
      <p:ext uri="{BB962C8B-B14F-4D97-AF65-F5344CB8AC3E}">
        <p14:creationId xmlns:p14="http://schemas.microsoft.com/office/powerpoint/2010/main" val="317908987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2399C3F7-5431-AE7C-22B4-9E6C4076BD73}"/>
              </a:ext>
            </a:extLst>
          </p:cNvPr>
          <p:cNvSpPr txBox="1"/>
          <p:nvPr/>
        </p:nvSpPr>
        <p:spPr>
          <a:xfrm>
            <a:off x="1" y="0"/>
            <a:ext cx="3128962" cy="584775"/>
          </a:xfrm>
          <a:prstGeom prst="rect">
            <a:avLst/>
          </a:prstGeom>
          <a:solidFill>
            <a:srgbClr val="941651">
              <a:alpha val="58039"/>
            </a:srgbClr>
          </a:solidFill>
        </p:spPr>
        <p:txBody>
          <a:bodyPr wrap="square" rtlCol="0">
            <a:spAutoFit/>
          </a:bodyPr>
          <a:lstStyle/>
          <a:p>
            <a:r>
              <a:rPr lang="fr-FR" sz="3200" dirty="0">
                <a:latin typeface="+mj-lt"/>
              </a:rPr>
              <a:t>Type de cicatrice</a:t>
            </a:r>
          </a:p>
        </p:txBody>
      </p:sp>
      <p:graphicFrame>
        <p:nvGraphicFramePr>
          <p:cNvPr id="2" name="Tableau 1">
            <a:extLst>
              <a:ext uri="{FF2B5EF4-FFF2-40B4-BE49-F238E27FC236}">
                <a16:creationId xmlns:a16="http://schemas.microsoft.com/office/drawing/2014/main" id="{03FB79F6-3058-F797-D1E0-8DE707B9CD74}"/>
              </a:ext>
            </a:extLst>
          </p:cNvPr>
          <p:cNvGraphicFramePr>
            <a:graphicFrameLocks noGrp="1"/>
          </p:cNvGraphicFramePr>
          <p:nvPr>
            <p:extLst>
              <p:ext uri="{D42A27DB-BD31-4B8C-83A1-F6EECF244321}">
                <p14:modId xmlns:p14="http://schemas.microsoft.com/office/powerpoint/2010/main" val="3601741419"/>
              </p:ext>
            </p:extLst>
          </p:nvPr>
        </p:nvGraphicFramePr>
        <p:xfrm>
          <a:off x="703007" y="609111"/>
          <a:ext cx="10785986" cy="6164926"/>
        </p:xfrm>
        <a:graphic>
          <a:graphicData uri="http://schemas.openxmlformats.org/drawingml/2006/table">
            <a:tbl>
              <a:tblPr firstRow="1" firstCol="1" bandRow="1"/>
              <a:tblGrid>
                <a:gridCol w="10785986">
                  <a:extLst>
                    <a:ext uri="{9D8B030D-6E8A-4147-A177-3AD203B41FA5}">
                      <a16:colId xmlns:a16="http://schemas.microsoft.com/office/drawing/2014/main" val="585850469"/>
                    </a:ext>
                  </a:extLst>
                </a:gridCol>
              </a:tblGrid>
              <a:tr h="1772777">
                <a:tc>
                  <a:txBody>
                    <a:bodyPr/>
                    <a:lstStyle/>
                    <a:p>
                      <a:pPr algn="just">
                        <a:lnSpc>
                          <a:spcPct val="150000"/>
                        </a:lnSpc>
                        <a:spcAft>
                          <a:spcPts val="800"/>
                        </a:spcAft>
                      </a:pPr>
                      <a:r>
                        <a:rPr lang="fr-FR" sz="1400" b="1"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Cicatrice inflammatoire : </a:t>
                      </a:r>
                    </a:p>
                    <a:p>
                      <a:pPr marL="285750" indent="-285750" algn="just">
                        <a:lnSpc>
                          <a:spcPct val="150000"/>
                        </a:lnSpc>
                        <a:spcAft>
                          <a:spcPts val="800"/>
                        </a:spcAft>
                        <a:buFont typeface="Calibri" panose="020F0502020204030204" pitchFamily="34" charset="0"/>
                        <a:buChar char="―"/>
                      </a:pPr>
                      <a:r>
                        <a:rPr lang="fr-FR" sz="14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Rouge, gonflé, turgescent</a:t>
                      </a:r>
                      <a:endParaRPr lang="fr-FR" sz="1400"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lvl="0" indent="-285750" algn="just" defTabSz="914400" rtl="0" eaLnBrk="1" latinLnBrk="0" hangingPunct="1">
                        <a:lnSpc>
                          <a:spcPct val="150000"/>
                        </a:lnSpc>
                        <a:spcAft>
                          <a:spcPts val="800"/>
                        </a:spcAft>
                        <a:buFont typeface="Calibri" panose="020F0502020204030204" pitchFamily="34" charset="0"/>
                        <a:buChar char="―"/>
                      </a:pPr>
                      <a:r>
                        <a:rPr lang="fr-FR" sz="14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Test de vitro pression : appuyer sur la peau jusqu’au blanchissement, relâcher la pression, mesurer le temps mis par la cicatrice pour se recolorer : moins de 2 secondes l'inflammation est très importante, 2 - 3 secondes l'inflammation reste mais est en voie de guérison, 3 secondes ou plus il n'y a pas de phénomène inflammatoire.</a:t>
                      </a:r>
                    </a:p>
                  </a:txBody>
                  <a:tcPr marL="48687" marR="486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93947378"/>
                  </a:ext>
                </a:extLst>
              </a:tr>
              <a:tr h="873377">
                <a:tc>
                  <a:txBody>
                    <a:bodyPr/>
                    <a:lstStyle/>
                    <a:p>
                      <a:pPr algn="just">
                        <a:lnSpc>
                          <a:spcPct val="150000"/>
                        </a:lnSpc>
                        <a:spcAft>
                          <a:spcPts val="800"/>
                        </a:spcAft>
                      </a:pPr>
                      <a:r>
                        <a:rPr lang="fr-FR" sz="1400" b="1"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Cicatrice fibrosée :</a:t>
                      </a:r>
                      <a:endParaRPr lang="fr-FR" sz="1400"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gn="just" defTabSz="914400" rtl="0" eaLnBrk="1" latinLnBrk="0" hangingPunct="1">
                        <a:lnSpc>
                          <a:spcPct val="150000"/>
                        </a:lnSpc>
                        <a:spcAft>
                          <a:spcPts val="800"/>
                        </a:spcAft>
                        <a:buFont typeface="Calibri" panose="020F0502020204030204" pitchFamily="34" charset="0"/>
                        <a:buChar char="―"/>
                      </a:pPr>
                      <a:r>
                        <a:rPr lang="fr-FR" sz="14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Production en excès de collagène fibrillaire désorganisé par le fibroblaste. </a:t>
                      </a:r>
                    </a:p>
                    <a:p>
                      <a:pPr marL="285750" indent="-285750" algn="just" defTabSz="914400" rtl="0" eaLnBrk="1" latinLnBrk="0" hangingPunct="1">
                        <a:lnSpc>
                          <a:spcPct val="150000"/>
                        </a:lnSpc>
                        <a:spcAft>
                          <a:spcPts val="800"/>
                        </a:spcAft>
                        <a:buFont typeface="Calibri" panose="020F0502020204030204" pitchFamily="34" charset="0"/>
                        <a:buChar char="―"/>
                      </a:pPr>
                      <a:r>
                        <a:rPr lang="fr-FR" sz="14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La cicatrice fait bloc de manière dense et dure avec les tissus autour.</a:t>
                      </a:r>
                    </a:p>
                  </a:txBody>
                  <a:tcPr marL="48687" marR="486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18856846"/>
                  </a:ext>
                </a:extLst>
              </a:tr>
              <a:tr h="762339">
                <a:tc>
                  <a:txBody>
                    <a:bodyPr/>
                    <a:lstStyle/>
                    <a:p>
                      <a:pPr algn="just">
                        <a:lnSpc>
                          <a:spcPct val="150000"/>
                        </a:lnSpc>
                        <a:spcAft>
                          <a:spcPts val="800"/>
                        </a:spcAft>
                      </a:pPr>
                      <a:r>
                        <a:rPr lang="fr-FR" sz="1400" b="1"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Cicatrice rétractile :</a:t>
                      </a:r>
                      <a:r>
                        <a:rPr lang="fr-FR" sz="14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4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4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Trop courte par rapport aux tissus cutanés, gène la fonction (lignes de LANGER). </a:t>
                      </a:r>
                      <a:endParaRPr lang="fr-FR"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48687" marR="486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35250825"/>
                  </a:ext>
                </a:extLst>
              </a:tr>
              <a:tr h="987189">
                <a:tc>
                  <a:txBody>
                    <a:bodyPr/>
                    <a:lstStyle/>
                    <a:p>
                      <a:pPr algn="just">
                        <a:lnSpc>
                          <a:spcPct val="150000"/>
                        </a:lnSpc>
                        <a:spcAft>
                          <a:spcPts val="800"/>
                        </a:spcAft>
                      </a:pPr>
                      <a:r>
                        <a:rPr lang="fr-FR" sz="1400" b="1"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Cicatrice hypertrophique :</a:t>
                      </a:r>
                      <a:endParaRPr lang="fr-FR" sz="14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4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Inflammatoire, vascularisée, en relief et douloureuse. Cicatrisation qui se prolonge alors qu’elle devait se stopper. Le fibroblaste trop vascularisé continue de produire du tissu cicatriciel. Se stabilise en 2 ans mais s’élargira autant qu’elle est en relief, pic inflammatoire à 2 mois.</a:t>
                      </a:r>
                      <a:endParaRPr lang="fr-FR"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48687" marR="486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14732377"/>
                  </a:ext>
                </a:extLst>
              </a:tr>
              <a:tr h="762339">
                <a:tc>
                  <a:txBody>
                    <a:bodyPr/>
                    <a:lstStyle/>
                    <a:p>
                      <a:pPr algn="just">
                        <a:lnSpc>
                          <a:spcPct val="150000"/>
                        </a:lnSpc>
                        <a:spcAft>
                          <a:spcPts val="800"/>
                        </a:spcAft>
                      </a:pPr>
                      <a:r>
                        <a:rPr lang="fr-FR" sz="1400" b="1"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Cicatrice adhérente :</a:t>
                      </a:r>
                      <a:endParaRPr lang="fr-FR" sz="14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4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Invaginée, manque de mobilité, raccourcie, souvent aisselle et PAM reste accrochée aux plans sous-jacents.</a:t>
                      </a:r>
                      <a:endParaRPr lang="fr-FR"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48687" marR="486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49729922"/>
                  </a:ext>
                </a:extLst>
              </a:tr>
              <a:tr h="537489">
                <a:tc>
                  <a:txBody>
                    <a:bodyPr/>
                    <a:lstStyle/>
                    <a:p>
                      <a:pPr algn="just">
                        <a:lnSpc>
                          <a:spcPct val="150000"/>
                        </a:lnSpc>
                        <a:spcAft>
                          <a:spcPts val="800"/>
                        </a:spcAft>
                      </a:pPr>
                      <a:r>
                        <a:rPr lang="fr-FR" sz="1400" b="1"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Cicatrice chéloïde :</a:t>
                      </a:r>
                      <a:endParaRPr lang="fr-FR" sz="14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4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En relief sans suivre le trajet de la cicatrice initiale, débordement. Traitement chirurgie, pas de kiné.</a:t>
                      </a:r>
                      <a:endParaRPr lang="fr-FR"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48687" marR="4868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31794180"/>
                  </a:ext>
                </a:extLst>
              </a:tr>
            </a:tbl>
          </a:graphicData>
        </a:graphic>
      </p:graphicFrame>
    </p:spTree>
    <p:extLst>
      <p:ext uri="{BB962C8B-B14F-4D97-AF65-F5344CB8AC3E}">
        <p14:creationId xmlns:p14="http://schemas.microsoft.com/office/powerpoint/2010/main" val="216797153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AA0D299E-272F-E685-8F0A-1EED357F5F6F}"/>
              </a:ext>
            </a:extLst>
          </p:cNvPr>
          <p:cNvSpPr txBox="1"/>
          <p:nvPr/>
        </p:nvSpPr>
        <p:spPr>
          <a:xfrm>
            <a:off x="-1" y="0"/>
            <a:ext cx="4071257" cy="584775"/>
          </a:xfrm>
          <a:prstGeom prst="rect">
            <a:avLst/>
          </a:prstGeom>
          <a:solidFill>
            <a:srgbClr val="941651">
              <a:alpha val="58039"/>
            </a:srgbClr>
          </a:solidFill>
        </p:spPr>
        <p:txBody>
          <a:bodyPr wrap="square" rtlCol="0">
            <a:spAutoFit/>
          </a:bodyPr>
          <a:lstStyle/>
          <a:p>
            <a:r>
              <a:rPr lang="fr-FR" sz="3200" dirty="0">
                <a:latin typeface="+mj-lt"/>
              </a:rPr>
              <a:t>Cicatrice adhérente</a:t>
            </a:r>
          </a:p>
        </p:txBody>
      </p:sp>
      <p:pic>
        <p:nvPicPr>
          <p:cNvPr id="4" name="Image 3">
            <a:extLst>
              <a:ext uri="{FF2B5EF4-FFF2-40B4-BE49-F238E27FC236}">
                <a16:creationId xmlns:a16="http://schemas.microsoft.com/office/drawing/2014/main" id="{796037CF-D26D-3854-23CA-E2512E4F6EF0}"/>
              </a:ext>
            </a:extLst>
          </p:cNvPr>
          <p:cNvPicPr>
            <a:picLocks noChangeAspect="1"/>
          </p:cNvPicPr>
          <p:nvPr/>
        </p:nvPicPr>
        <p:blipFill>
          <a:blip r:embed="rId2"/>
          <a:stretch>
            <a:fillRect/>
          </a:stretch>
        </p:blipFill>
        <p:spPr>
          <a:xfrm>
            <a:off x="2768600" y="1649186"/>
            <a:ext cx="6654800" cy="4648200"/>
          </a:xfrm>
          <a:prstGeom prst="rect">
            <a:avLst/>
          </a:prstGeom>
        </p:spPr>
      </p:pic>
    </p:spTree>
    <p:extLst>
      <p:ext uri="{BB962C8B-B14F-4D97-AF65-F5344CB8AC3E}">
        <p14:creationId xmlns:p14="http://schemas.microsoft.com/office/powerpoint/2010/main" val="14742395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2399C3F7-5431-AE7C-22B4-9E6C4076BD73}"/>
              </a:ext>
            </a:extLst>
          </p:cNvPr>
          <p:cNvSpPr txBox="1"/>
          <p:nvPr/>
        </p:nvSpPr>
        <p:spPr>
          <a:xfrm>
            <a:off x="444074" y="0"/>
            <a:ext cx="6566325" cy="584775"/>
          </a:xfrm>
          <a:prstGeom prst="rect">
            <a:avLst/>
          </a:prstGeom>
          <a:solidFill>
            <a:srgbClr val="941651">
              <a:alpha val="58039"/>
            </a:srgbClr>
          </a:solidFill>
        </p:spPr>
        <p:txBody>
          <a:bodyPr wrap="square" rtlCol="0">
            <a:spAutoFit/>
          </a:bodyPr>
          <a:lstStyle/>
          <a:p>
            <a:r>
              <a:rPr lang="fr-FR" sz="3200" dirty="0">
                <a:latin typeface="+mj-lt"/>
              </a:rPr>
              <a:t>Traitement adapté au type de cicatrice</a:t>
            </a:r>
          </a:p>
        </p:txBody>
      </p:sp>
      <p:sp>
        <p:nvSpPr>
          <p:cNvPr id="4" name="ZoneTexte 3">
            <a:extLst>
              <a:ext uri="{FF2B5EF4-FFF2-40B4-BE49-F238E27FC236}">
                <a16:creationId xmlns:a16="http://schemas.microsoft.com/office/drawing/2014/main" id="{FFC2E99A-B964-3452-DACE-76A121843BC4}"/>
              </a:ext>
            </a:extLst>
          </p:cNvPr>
          <p:cNvSpPr txBox="1"/>
          <p:nvPr/>
        </p:nvSpPr>
        <p:spPr>
          <a:xfrm>
            <a:off x="1750142" y="1022289"/>
            <a:ext cx="9665109" cy="1405513"/>
          </a:xfrm>
          <a:prstGeom prst="rect">
            <a:avLst/>
          </a:prstGeom>
          <a:noFill/>
        </p:spPr>
        <p:txBody>
          <a:bodyPr wrap="square">
            <a:spAutoFit/>
          </a:bodyPr>
          <a:lstStyle/>
          <a:p>
            <a:pPr algn="just">
              <a:lnSpc>
                <a:spcPct val="150000"/>
              </a:lnSpc>
              <a:spcAft>
                <a:spcPts val="800"/>
              </a:spcAft>
            </a:pPr>
            <a:r>
              <a:rPr lang="fr-FR"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Les traitements varient en fonction de l'état inflammatoire ou non inflammatoire de la cicatrice :</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inflammatoire : les manœuvres seront autour de celles-ci et / ou en pression </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fr-FR"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non inflammatoire : les manœuvres pourront être locales</a:t>
            </a:r>
            <a:endParaRPr lang="fr-FR" dirty="0"/>
          </a:p>
        </p:txBody>
      </p:sp>
      <p:graphicFrame>
        <p:nvGraphicFramePr>
          <p:cNvPr id="10" name="Tableau 9">
            <a:extLst>
              <a:ext uri="{FF2B5EF4-FFF2-40B4-BE49-F238E27FC236}">
                <a16:creationId xmlns:a16="http://schemas.microsoft.com/office/drawing/2014/main" id="{FFB92E6D-AAE5-FD27-986E-44C333BC9F59}"/>
              </a:ext>
            </a:extLst>
          </p:cNvPr>
          <p:cNvGraphicFramePr>
            <a:graphicFrameLocks noGrp="1"/>
          </p:cNvGraphicFramePr>
          <p:nvPr>
            <p:extLst>
              <p:ext uri="{D42A27DB-BD31-4B8C-83A1-F6EECF244321}">
                <p14:modId xmlns:p14="http://schemas.microsoft.com/office/powerpoint/2010/main" val="1643394123"/>
              </p:ext>
            </p:extLst>
          </p:nvPr>
        </p:nvGraphicFramePr>
        <p:xfrm>
          <a:off x="1887793" y="3075038"/>
          <a:ext cx="8200103" cy="2961967"/>
        </p:xfrm>
        <a:graphic>
          <a:graphicData uri="http://schemas.openxmlformats.org/drawingml/2006/table">
            <a:tbl>
              <a:tblPr firstRow="1" firstCol="1" bandRow="1"/>
              <a:tblGrid>
                <a:gridCol w="2553513">
                  <a:extLst>
                    <a:ext uri="{9D8B030D-6E8A-4147-A177-3AD203B41FA5}">
                      <a16:colId xmlns:a16="http://schemas.microsoft.com/office/drawing/2014/main" val="1442352011"/>
                    </a:ext>
                  </a:extLst>
                </a:gridCol>
                <a:gridCol w="5646590">
                  <a:extLst>
                    <a:ext uri="{9D8B030D-6E8A-4147-A177-3AD203B41FA5}">
                      <a16:colId xmlns:a16="http://schemas.microsoft.com/office/drawing/2014/main" val="277839584"/>
                    </a:ext>
                  </a:extLst>
                </a:gridCol>
              </a:tblGrid>
              <a:tr h="288385">
                <a:tc>
                  <a:txBody>
                    <a:bodyPr/>
                    <a:lstStyle/>
                    <a:p>
                      <a:pPr algn="ctr">
                        <a:lnSpc>
                          <a:spcPct val="107000"/>
                        </a:lnSpc>
                        <a:spcAft>
                          <a:spcPts val="800"/>
                        </a:spcAft>
                      </a:pPr>
                      <a:r>
                        <a:rPr lang="fr-FR" sz="1200" kern="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Type de cicatrice</a:t>
                      </a:r>
                      <a:endParaRPr lang="fr-FR"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1200" kern="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Soins adaptés</a:t>
                      </a:r>
                      <a:endParaRPr lang="fr-FR"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05244874"/>
                  </a:ext>
                </a:extLst>
              </a:tr>
              <a:tr h="590083">
                <a:tc>
                  <a:txBody>
                    <a:bodyPr/>
                    <a:lstStyle/>
                    <a:p>
                      <a:pPr algn="ctr">
                        <a:lnSpc>
                          <a:spcPct val="107000"/>
                        </a:lnSpc>
                        <a:spcAft>
                          <a:spcPts val="800"/>
                        </a:spcAft>
                      </a:pPr>
                      <a:r>
                        <a:rPr lang="fr-FR" sz="1200" kern="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La cicatrice est raide (fibrosée)</a:t>
                      </a:r>
                      <a:endParaRPr lang="fr-FR"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12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On assouplit par mobilisation / étirement / massage </a:t>
                      </a:r>
                      <a:r>
                        <a:rPr lang="fr-FR" sz="1200" kern="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mecanique</a:t>
                      </a:r>
                      <a:r>
                        <a:rPr lang="fr-FR" sz="12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 tape / micro courants. Se retrouve de manière systématique après un lymphocèle.</a:t>
                      </a:r>
                      <a:endParaRPr lang="fr-FR"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07212246"/>
                  </a:ext>
                </a:extLst>
              </a:tr>
              <a:tr h="590083">
                <a:tc>
                  <a:txBody>
                    <a:bodyPr/>
                    <a:lstStyle/>
                    <a:p>
                      <a:pPr algn="ctr">
                        <a:lnSpc>
                          <a:spcPct val="107000"/>
                        </a:lnSpc>
                        <a:spcAft>
                          <a:spcPts val="800"/>
                        </a:spcAft>
                      </a:pPr>
                      <a:r>
                        <a:rPr lang="fr-FR" sz="1200" kern="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La cicatrice est collée (adhérente)</a:t>
                      </a:r>
                      <a:endParaRPr lang="fr-FR"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1200" kern="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On décolle par mobilisation de pli large à resseré parallèle puis perpendiculaire, palper-rouler, tape, aspiration, micro courants</a:t>
                      </a:r>
                      <a:endParaRPr lang="fr-FR"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32291137"/>
                  </a:ext>
                </a:extLst>
              </a:tr>
              <a:tr h="746708">
                <a:tc>
                  <a:txBody>
                    <a:bodyPr/>
                    <a:lstStyle/>
                    <a:p>
                      <a:pPr algn="ctr">
                        <a:lnSpc>
                          <a:spcPct val="107000"/>
                        </a:lnSpc>
                        <a:spcAft>
                          <a:spcPts val="800"/>
                        </a:spcAft>
                      </a:pPr>
                      <a:r>
                        <a:rPr lang="fr-FR" sz="1200" kern="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La cicatrice est trop courte (rétractile)</a:t>
                      </a:r>
                      <a:endParaRPr lang="fr-FR"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1200" kern="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On l’étire progressivement dans tous les sens de proche en proche, tape</a:t>
                      </a:r>
                      <a:endParaRPr lang="fr-FR" sz="1100" kern="1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800"/>
                        </a:spcAft>
                      </a:pPr>
                      <a:r>
                        <a:rPr lang="fr-FR" sz="1200" kern="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32392270"/>
                  </a:ext>
                </a:extLst>
              </a:tr>
              <a:tr h="746708">
                <a:tc>
                  <a:txBody>
                    <a:bodyPr/>
                    <a:lstStyle/>
                    <a:p>
                      <a:pPr algn="ctr">
                        <a:lnSpc>
                          <a:spcPct val="107000"/>
                        </a:lnSpc>
                        <a:spcAft>
                          <a:spcPts val="800"/>
                        </a:spcAft>
                      </a:pPr>
                      <a:r>
                        <a:rPr lang="fr-FR" sz="1200" kern="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La cicatrice est inflammée</a:t>
                      </a:r>
                      <a:endParaRPr lang="fr-FR"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12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On draine</a:t>
                      </a:r>
                      <a:endParaRPr lang="fr-FR" sz="1100" kern="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800"/>
                        </a:spcAft>
                      </a:pPr>
                      <a:r>
                        <a:rPr lang="fr-FR" sz="12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Manœuvre de blanchiment 8 fois tenu 20 secondes</a:t>
                      </a:r>
                      <a:endParaRPr lang="fr-FR"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30989294"/>
                  </a:ext>
                </a:extLst>
              </a:tr>
            </a:tbl>
          </a:graphicData>
        </a:graphic>
      </p:graphicFrame>
    </p:spTree>
    <p:extLst>
      <p:ext uri="{BB962C8B-B14F-4D97-AF65-F5344CB8AC3E}">
        <p14:creationId xmlns:p14="http://schemas.microsoft.com/office/powerpoint/2010/main" val="189121869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2399C3F7-5431-AE7C-22B4-9E6C4076BD73}"/>
              </a:ext>
            </a:extLst>
          </p:cNvPr>
          <p:cNvSpPr txBox="1"/>
          <p:nvPr/>
        </p:nvSpPr>
        <p:spPr>
          <a:xfrm>
            <a:off x="1" y="0"/>
            <a:ext cx="5672138" cy="584775"/>
          </a:xfrm>
          <a:prstGeom prst="rect">
            <a:avLst/>
          </a:prstGeom>
          <a:solidFill>
            <a:srgbClr val="941651">
              <a:alpha val="58039"/>
            </a:srgbClr>
          </a:solidFill>
        </p:spPr>
        <p:txBody>
          <a:bodyPr wrap="square" rtlCol="0">
            <a:spAutoFit/>
          </a:bodyPr>
          <a:lstStyle/>
          <a:p>
            <a:r>
              <a:rPr lang="fr-FR" sz="3200" dirty="0">
                <a:latin typeface="+mj-lt"/>
              </a:rPr>
              <a:t>Prise en charge locale de la plaie</a:t>
            </a:r>
          </a:p>
        </p:txBody>
      </p:sp>
      <p:sp>
        <p:nvSpPr>
          <p:cNvPr id="3" name="ZoneTexte 2">
            <a:extLst>
              <a:ext uri="{FF2B5EF4-FFF2-40B4-BE49-F238E27FC236}">
                <a16:creationId xmlns:a16="http://schemas.microsoft.com/office/drawing/2014/main" id="{957390ED-6464-B36A-DD10-B378C5D5E8D9}"/>
              </a:ext>
            </a:extLst>
          </p:cNvPr>
          <p:cNvSpPr txBox="1"/>
          <p:nvPr/>
        </p:nvSpPr>
        <p:spPr>
          <a:xfrm>
            <a:off x="759619" y="751266"/>
            <a:ext cx="10672761" cy="1556708"/>
          </a:xfrm>
          <a:prstGeom prst="rect">
            <a:avLst/>
          </a:prstGeom>
          <a:noFill/>
          <a:ln>
            <a:solidFill>
              <a:schemeClr val="bg1">
                <a:lumMod val="65000"/>
              </a:schemeClr>
            </a:solidFill>
          </a:ln>
        </p:spPr>
        <p:txBody>
          <a:bodyPr wrap="square">
            <a:spAutoFit/>
          </a:bodyPr>
          <a:lstStyle/>
          <a:p>
            <a:pPr algn="just">
              <a:lnSpc>
                <a:spcPct val="150000"/>
              </a:lnSpc>
              <a:spcAft>
                <a:spcPts val="800"/>
              </a:spcAft>
            </a:pPr>
            <a:r>
              <a:rPr lang="fr-FR" sz="1400" b="1" kern="0" dirty="0">
                <a:solidFill>
                  <a:srgbClr val="000000"/>
                </a:solidFill>
                <a:effectLst/>
                <a:latin typeface="+mj-lt"/>
                <a:ea typeface="Calibri" panose="020F0502020204030204" pitchFamily="34" charset="0"/>
                <a:cs typeface="Times New Roman" panose="02020603050405020304" pitchFamily="18" charset="0"/>
              </a:rPr>
              <a:t>Le fibroblaste participe à la formation de collagène élastine et acide hyaluronique. </a:t>
            </a:r>
            <a:endParaRPr lang="fr-FR" sz="1200" kern="100" dirty="0">
              <a:effectLst/>
              <a:latin typeface="+mj-lt"/>
              <a:ea typeface="Calibri" panose="020F0502020204030204" pitchFamily="34" charset="0"/>
              <a:cs typeface="Times New Roman" panose="02020603050405020304" pitchFamily="18" charset="0"/>
            </a:endParaRPr>
          </a:p>
          <a:p>
            <a:pPr algn="just">
              <a:lnSpc>
                <a:spcPct val="150000"/>
              </a:lnSpc>
              <a:spcAft>
                <a:spcPts val="800"/>
              </a:spcAft>
            </a:pPr>
            <a:r>
              <a:rPr lang="fr-FR" sz="1400" kern="0" dirty="0">
                <a:solidFill>
                  <a:srgbClr val="000000"/>
                </a:solidFill>
                <a:effectLst/>
                <a:latin typeface="+mj-lt"/>
                <a:ea typeface="Calibri" panose="020F0502020204030204" pitchFamily="34" charset="0"/>
                <a:cs typeface="Times New Roman" panose="02020603050405020304" pitchFamily="18" charset="0"/>
              </a:rPr>
              <a:t>Une crème cicatrisante contenant de l’acide hyaluronique sur une plaie fermée continue à stimuler la cicatrisation mais il faut la stopper donc inflammation possible . </a:t>
            </a:r>
            <a:endParaRPr lang="fr-FR" sz="1200" kern="100" dirty="0">
              <a:effectLst/>
              <a:latin typeface="+mj-lt"/>
              <a:ea typeface="Calibri" panose="020F0502020204030204" pitchFamily="34" charset="0"/>
              <a:cs typeface="Times New Roman" panose="02020603050405020304" pitchFamily="18" charset="0"/>
            </a:endParaRPr>
          </a:p>
          <a:p>
            <a:pPr algn="just">
              <a:lnSpc>
                <a:spcPct val="150000"/>
              </a:lnSpc>
              <a:spcAft>
                <a:spcPts val="800"/>
              </a:spcAft>
            </a:pPr>
            <a:r>
              <a:rPr lang="fr-FR" sz="1400" b="1" kern="0" dirty="0">
                <a:solidFill>
                  <a:srgbClr val="000000"/>
                </a:solidFill>
                <a:effectLst/>
                <a:latin typeface="+mj-lt"/>
                <a:ea typeface="Calibri" panose="020F0502020204030204" pitchFamily="34" charset="0"/>
                <a:cs typeface="Times New Roman" panose="02020603050405020304" pitchFamily="18" charset="0"/>
              </a:rPr>
              <a:t>Après 21 jours stopper</a:t>
            </a:r>
            <a:r>
              <a:rPr lang="fr-FR" sz="1400" kern="0" dirty="0">
                <a:solidFill>
                  <a:srgbClr val="000000"/>
                </a:solidFill>
                <a:effectLst/>
                <a:latin typeface="+mj-lt"/>
                <a:ea typeface="Calibri" panose="020F0502020204030204" pitchFamily="34" charset="0"/>
                <a:cs typeface="Times New Roman" panose="02020603050405020304" pitchFamily="18" charset="0"/>
              </a:rPr>
              <a:t> </a:t>
            </a:r>
            <a:r>
              <a:rPr lang="fr-FR" sz="1400" b="1" kern="0" dirty="0">
                <a:solidFill>
                  <a:srgbClr val="000000"/>
                </a:solidFill>
                <a:effectLst/>
                <a:latin typeface="+mj-lt"/>
                <a:ea typeface="Calibri" panose="020F0502020204030204" pitchFamily="34" charset="0"/>
                <a:cs typeface="Times New Roman" panose="02020603050405020304" pitchFamily="18" charset="0"/>
              </a:rPr>
              <a:t>l’acide hyaluronique</a:t>
            </a:r>
            <a:r>
              <a:rPr lang="fr-FR" sz="1400" kern="0" dirty="0">
                <a:solidFill>
                  <a:srgbClr val="000000"/>
                </a:solidFill>
                <a:effectLst/>
                <a:latin typeface="+mj-lt"/>
                <a:ea typeface="Calibri" panose="020F0502020204030204" pitchFamily="34" charset="0"/>
                <a:cs typeface="Times New Roman" panose="02020603050405020304" pitchFamily="18" charset="0"/>
              </a:rPr>
              <a:t>. En général on en met jusqu’à disparition des croûtes.</a:t>
            </a:r>
            <a:endParaRPr lang="fr-FR" sz="1200" kern="100" dirty="0">
              <a:effectLst/>
              <a:latin typeface="+mj-lt"/>
              <a:ea typeface="Calibri" panose="020F0502020204030204" pitchFamily="34" charset="0"/>
              <a:cs typeface="Times New Roman" panose="02020603050405020304" pitchFamily="18" charset="0"/>
            </a:endParaRPr>
          </a:p>
        </p:txBody>
      </p:sp>
      <p:sp>
        <p:nvSpPr>
          <p:cNvPr id="12" name="ZoneTexte 11">
            <a:extLst>
              <a:ext uri="{FF2B5EF4-FFF2-40B4-BE49-F238E27FC236}">
                <a16:creationId xmlns:a16="http://schemas.microsoft.com/office/drawing/2014/main" id="{64A4F225-6EDD-E939-3E2B-CF5FE4F65FF8}"/>
              </a:ext>
            </a:extLst>
          </p:cNvPr>
          <p:cNvSpPr txBox="1"/>
          <p:nvPr/>
        </p:nvSpPr>
        <p:spPr>
          <a:xfrm>
            <a:off x="8673886" y="2623330"/>
            <a:ext cx="3193649" cy="1264705"/>
          </a:xfrm>
          <a:prstGeom prst="rect">
            <a:avLst/>
          </a:prstGeom>
          <a:noFill/>
        </p:spPr>
        <p:txBody>
          <a:bodyPr wrap="square">
            <a:spAutoFit/>
          </a:bodyPr>
          <a:lstStyle/>
          <a:p>
            <a:pPr>
              <a:lnSpc>
                <a:spcPct val="150000"/>
              </a:lnSpc>
              <a:spcAft>
                <a:spcPts val="800"/>
              </a:spcAft>
            </a:pPr>
            <a:r>
              <a:rPr lang="fr-FR" sz="1600" u="sng" kern="100" dirty="0">
                <a:effectLst/>
                <a:ea typeface="Calibri" panose="020F0502020204030204" pitchFamily="34" charset="0"/>
                <a:cs typeface="Times New Roman" panose="02020603050405020304" pitchFamily="18" charset="0"/>
              </a:rPr>
              <a:t>Les plus adaptés selon moi </a:t>
            </a:r>
            <a:r>
              <a:rPr lang="fr-FR" sz="1600" kern="100" dirty="0">
                <a:effectLst/>
                <a:ea typeface="Calibri" panose="020F0502020204030204" pitchFamily="34" charset="0"/>
                <a:cs typeface="Times New Roman" panose="02020603050405020304" pitchFamily="18" charset="0"/>
              </a:rPr>
              <a:t>:</a:t>
            </a:r>
          </a:p>
          <a:p>
            <a:pPr marL="342900" lvl="0" indent="-342900">
              <a:lnSpc>
                <a:spcPct val="150000"/>
              </a:lnSpc>
              <a:buFont typeface="Symbol" pitchFamily="2" charset="2"/>
              <a:buChar char=""/>
            </a:pPr>
            <a:r>
              <a:rPr lang="fr-FR" sz="1600" dirty="0">
                <a:effectLst/>
                <a:ea typeface="Calibri" panose="020F0502020204030204" pitchFamily="34" charset="0"/>
                <a:cs typeface="Times New Roman" panose="02020603050405020304" pitchFamily="18" charset="0"/>
              </a:rPr>
              <a:t>VEA LIPOGEL</a:t>
            </a:r>
          </a:p>
          <a:p>
            <a:pPr marL="342900" lvl="0" indent="-342900">
              <a:lnSpc>
                <a:spcPct val="150000"/>
              </a:lnSpc>
              <a:spcAft>
                <a:spcPts val="800"/>
              </a:spcAft>
              <a:buFont typeface="Symbol" pitchFamily="2" charset="2"/>
              <a:buChar char=""/>
            </a:pPr>
            <a:r>
              <a:rPr lang="fr-FR" sz="1600" dirty="0">
                <a:effectLst/>
                <a:ea typeface="Calibri" panose="020F0502020204030204" pitchFamily="34" charset="0"/>
                <a:cs typeface="Times New Roman" panose="02020603050405020304" pitchFamily="18" charset="0"/>
              </a:rPr>
              <a:t>VEA OLIO</a:t>
            </a:r>
          </a:p>
        </p:txBody>
      </p:sp>
      <p:sp>
        <p:nvSpPr>
          <p:cNvPr id="4" name="ZoneTexte 3">
            <a:extLst>
              <a:ext uri="{FF2B5EF4-FFF2-40B4-BE49-F238E27FC236}">
                <a16:creationId xmlns:a16="http://schemas.microsoft.com/office/drawing/2014/main" id="{2041F2BD-4E7D-A05F-F156-A6A2F0A3C396}"/>
              </a:ext>
            </a:extLst>
          </p:cNvPr>
          <p:cNvSpPr txBox="1"/>
          <p:nvPr/>
        </p:nvSpPr>
        <p:spPr>
          <a:xfrm>
            <a:off x="751564" y="2595162"/>
            <a:ext cx="3814371" cy="3624326"/>
          </a:xfrm>
          <a:prstGeom prst="rect">
            <a:avLst/>
          </a:prstGeom>
          <a:noFill/>
        </p:spPr>
        <p:txBody>
          <a:bodyPr wrap="square">
            <a:spAutoFit/>
          </a:bodyPr>
          <a:lstStyle/>
          <a:p>
            <a:pPr algn="just">
              <a:lnSpc>
                <a:spcPct val="150000"/>
              </a:lnSpc>
              <a:spcAft>
                <a:spcPts val="800"/>
              </a:spcAft>
            </a:pPr>
            <a:r>
              <a:rPr lang="fr-FR" sz="1600" u="sng"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Crème avec acide hyaluroniques jusqu’à J21</a:t>
            </a:r>
            <a:endParaRPr lang="fr-FR" sz="1600" u="sng"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800"/>
              </a:spcAft>
              <a:buFont typeface="Symbol" panose="05050102010706020507" pitchFamily="18" charset="2"/>
              <a:buChar char=""/>
            </a:pPr>
            <a:r>
              <a:rPr lang="en-US" sz="16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a:t>
            </a:r>
            <a:r>
              <a:rPr lang="en-US" sz="1600" kern="100" dirty="0">
                <a:solidFill>
                  <a:srgbClr val="000000"/>
                </a:solidFill>
                <a:latin typeface="Calibri" panose="020F0502020204030204" pitchFamily="34" charset="0"/>
                <a:ea typeface="Calibri" panose="020F0502020204030204" pitchFamily="34" charset="0"/>
                <a:cs typeface="Times New Roman" panose="02020603050405020304" pitchFamily="18" charset="0"/>
              </a:rPr>
              <a:t>icabio</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800"/>
              </a:spcAft>
              <a:buFont typeface="Symbol" panose="05050102010706020507" pitchFamily="18" charset="2"/>
              <a:buChar char=""/>
            </a:pPr>
            <a:r>
              <a:rPr lang="en-US" sz="16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Cicaderma</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800"/>
              </a:spcAft>
              <a:buFont typeface="Symbol" panose="05050102010706020507" pitchFamily="18" charset="2"/>
              <a:buChar char=""/>
            </a:pPr>
            <a:r>
              <a:rPr lang="fr-FR" sz="16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VEA Zinco : que vitamine E et zinc qui assèche</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800"/>
              </a:spcAft>
              <a:buFont typeface="Symbol" panose="05050102010706020507" pitchFamily="18" charset="2"/>
              <a:buChar char=""/>
            </a:pPr>
            <a:r>
              <a:rPr lang="fr-FR" sz="16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VEA Sil : silicone et vitamine E</a:t>
            </a:r>
            <a:endParaRPr lang="fr-FR" sz="1600" kern="100" dirty="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pPr marL="342900" indent="-342900" algn="just">
              <a:lnSpc>
                <a:spcPct val="150000"/>
              </a:lnSpc>
              <a:spcAft>
                <a:spcPts val="800"/>
              </a:spcAft>
              <a:buFont typeface="Symbol" panose="05050102010706020507" pitchFamily="18" charset="2"/>
              <a:buChar char=""/>
            </a:pPr>
            <a:r>
              <a:rPr lang="en-US" sz="1600" dirty="0">
                <a:solidFill>
                  <a:srgbClr val="000000"/>
                </a:solidFill>
                <a:latin typeface="Calibri" panose="020F0502020204030204" pitchFamily="34" charset="0"/>
                <a:ea typeface="Calibri" panose="020F0502020204030204" pitchFamily="34" charset="0"/>
                <a:cs typeface="Times New Roman" panose="02020603050405020304" pitchFamily="18" charset="0"/>
              </a:rPr>
              <a:t>I</a:t>
            </a:r>
            <a:r>
              <a:rPr lang="fr-FR"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aluset : acide hyaluronique</a:t>
            </a:r>
            <a:endParaRPr lang="fr-FR" sz="1600" dirty="0"/>
          </a:p>
          <a:p>
            <a:pPr lvl="0" algn="just">
              <a:lnSpc>
                <a:spcPct val="150000"/>
              </a:lnSpc>
              <a:spcAft>
                <a:spcPts val="800"/>
              </a:spcAft>
            </a:pP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ZoneTexte 5">
            <a:extLst>
              <a:ext uri="{FF2B5EF4-FFF2-40B4-BE49-F238E27FC236}">
                <a16:creationId xmlns:a16="http://schemas.microsoft.com/office/drawing/2014/main" id="{A2C1F2E2-97A5-9ABB-7957-B82C638394B3}"/>
              </a:ext>
            </a:extLst>
          </p:cNvPr>
          <p:cNvSpPr txBox="1"/>
          <p:nvPr/>
        </p:nvSpPr>
        <p:spPr>
          <a:xfrm>
            <a:off x="5039031" y="2623330"/>
            <a:ext cx="4419600" cy="1634037"/>
          </a:xfrm>
          <a:prstGeom prst="rect">
            <a:avLst/>
          </a:prstGeom>
          <a:noFill/>
        </p:spPr>
        <p:txBody>
          <a:bodyPr wrap="square">
            <a:spAutoFit/>
          </a:bodyPr>
          <a:lstStyle/>
          <a:p>
            <a:pPr>
              <a:lnSpc>
                <a:spcPct val="150000"/>
              </a:lnSpc>
              <a:spcAft>
                <a:spcPts val="800"/>
              </a:spcAft>
            </a:pPr>
            <a:r>
              <a:rPr lang="fr-FR" sz="1600" u="sng" kern="100" dirty="0">
                <a:solidFill>
                  <a:srgbClr val="000000"/>
                </a:solidFill>
                <a:latin typeface="Calibri" panose="020F0502020204030204" pitchFamily="34" charset="0"/>
                <a:ea typeface="Calibri" panose="020F0502020204030204" pitchFamily="34" charset="0"/>
                <a:cs typeface="Times New Roman" panose="02020603050405020304" pitchFamily="18" charset="0"/>
              </a:rPr>
              <a:t>Crème avec silice et cuivre après J21</a:t>
            </a:r>
          </a:p>
          <a:p>
            <a:pPr marL="342900" lvl="0" indent="-342900">
              <a:lnSpc>
                <a:spcPct val="150000"/>
              </a:lnSpc>
              <a:buFont typeface="Symbol" panose="05050102010706020507" pitchFamily="18" charset="2"/>
              <a:buChar char=""/>
            </a:pPr>
            <a:r>
              <a:rPr lang="fr-FR" sz="1600" kern="100" dirty="0">
                <a:solidFill>
                  <a:srgbClr val="000000"/>
                </a:solidFill>
                <a:latin typeface="Calibri" panose="020F0502020204030204" pitchFamily="34" charset="0"/>
                <a:ea typeface="Calibri" panose="020F0502020204030204" pitchFamily="34" charset="0"/>
                <a:cs typeface="Times New Roman" panose="02020603050405020304" pitchFamily="18" charset="0"/>
              </a:rPr>
              <a:t>Cicaplast </a:t>
            </a:r>
          </a:p>
          <a:p>
            <a:pPr marL="342900" lvl="0" indent="-342900">
              <a:lnSpc>
                <a:spcPct val="150000"/>
              </a:lnSpc>
              <a:buFont typeface="Symbol" panose="05050102010706020507" pitchFamily="18" charset="2"/>
              <a:buChar char=""/>
            </a:pPr>
            <a:r>
              <a:rPr lang="fr-FR" sz="1600" kern="100" dirty="0">
                <a:solidFill>
                  <a:srgbClr val="000000"/>
                </a:solidFill>
                <a:latin typeface="Calibri" panose="020F0502020204030204" pitchFamily="34" charset="0"/>
                <a:ea typeface="Calibri" panose="020F0502020204030204" pitchFamily="34" charset="0"/>
                <a:cs typeface="Times New Roman" panose="02020603050405020304" pitchFamily="18" charset="0"/>
              </a:rPr>
              <a:t>Cicafalte</a:t>
            </a:r>
          </a:p>
          <a:p>
            <a:pPr marL="342900" lvl="0" indent="-342900">
              <a:lnSpc>
                <a:spcPct val="150000"/>
              </a:lnSpc>
              <a:spcAft>
                <a:spcPts val="800"/>
              </a:spcAft>
              <a:buFont typeface="Symbol" panose="05050102010706020507" pitchFamily="18" charset="2"/>
              <a:buChar char=""/>
            </a:pPr>
            <a:r>
              <a:rPr lang="fr-FR" sz="1600" kern="100" dirty="0">
                <a:solidFill>
                  <a:srgbClr val="000000"/>
                </a:solidFill>
                <a:latin typeface="Calibri" panose="020F0502020204030204" pitchFamily="34" charset="0"/>
                <a:ea typeface="Calibri" panose="020F0502020204030204" pitchFamily="34" charset="0"/>
                <a:cs typeface="Times New Roman" panose="02020603050405020304" pitchFamily="18" charset="0"/>
              </a:rPr>
              <a:t>Dermalibour</a:t>
            </a:r>
          </a:p>
        </p:txBody>
      </p:sp>
      <p:sp>
        <p:nvSpPr>
          <p:cNvPr id="11" name="ZoneTexte 10">
            <a:extLst>
              <a:ext uri="{FF2B5EF4-FFF2-40B4-BE49-F238E27FC236}">
                <a16:creationId xmlns:a16="http://schemas.microsoft.com/office/drawing/2014/main" id="{C6604747-AC46-C05E-DD1F-F6DD371F9337}"/>
              </a:ext>
            </a:extLst>
          </p:cNvPr>
          <p:cNvSpPr txBox="1"/>
          <p:nvPr/>
        </p:nvSpPr>
        <p:spPr>
          <a:xfrm>
            <a:off x="5112774" y="4572723"/>
            <a:ext cx="6754761" cy="1367297"/>
          </a:xfrm>
          <a:prstGeom prst="rect">
            <a:avLst/>
          </a:prstGeom>
          <a:noFill/>
        </p:spPr>
        <p:txBody>
          <a:bodyPr wrap="square">
            <a:spAutoFit/>
          </a:bodyPr>
          <a:lstStyle/>
          <a:p>
            <a:pPr algn="just">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Pansements siliconés : Mépiform /</a:t>
            </a:r>
            <a:r>
              <a:rPr lang="fr-FR" sz="1600"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C</a:t>
            </a: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erederm</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Puis hydrater pendant 18 mois avec (</a:t>
            </a:r>
            <a:r>
              <a:rPr lang="fr-FR" sz="1600" kern="0" dirty="0" err="1">
                <a:solidFill>
                  <a:srgbClr val="000000"/>
                </a:solidFill>
                <a:latin typeface="Calibri" panose="020F0502020204030204" pitchFamily="34" charset="0"/>
                <a:ea typeface="Calibri" panose="020F0502020204030204" pitchFamily="34" charset="0"/>
                <a:cs typeface="Times New Roman" panose="02020603050405020304" pitchFamily="18" charset="0"/>
              </a:rPr>
              <a:t>L</a:t>
            </a:r>
            <a:r>
              <a:rPr lang="fr-FR" sz="1600" kern="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ipikar</a:t>
            </a:r>
            <a:r>
              <a:rPr lang="fr-FR" sz="1600"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a:t>
            </a: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600" kern="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Ozalys</a:t>
            </a: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Même, </a:t>
            </a:r>
            <a:r>
              <a:rPr lang="fr-FR" sz="1600"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S</a:t>
            </a: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pray VEA)</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Huiles essentielles : lavande vraie / hélichryse</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9815886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2399C3F7-5431-AE7C-22B4-9E6C4076BD73}"/>
              </a:ext>
            </a:extLst>
          </p:cNvPr>
          <p:cNvSpPr txBox="1"/>
          <p:nvPr/>
        </p:nvSpPr>
        <p:spPr>
          <a:xfrm>
            <a:off x="1" y="0"/>
            <a:ext cx="2307264" cy="584775"/>
          </a:xfrm>
          <a:prstGeom prst="rect">
            <a:avLst/>
          </a:prstGeom>
          <a:solidFill>
            <a:srgbClr val="941651">
              <a:alpha val="58039"/>
            </a:srgbClr>
          </a:solidFill>
        </p:spPr>
        <p:txBody>
          <a:bodyPr wrap="square" rtlCol="0">
            <a:spAutoFit/>
          </a:bodyPr>
          <a:lstStyle/>
          <a:p>
            <a:r>
              <a:rPr lang="fr-FR" sz="3200" dirty="0">
                <a:latin typeface="+mj-lt"/>
              </a:rPr>
              <a:t>Lymphocèle </a:t>
            </a:r>
          </a:p>
        </p:txBody>
      </p:sp>
      <p:sp>
        <p:nvSpPr>
          <p:cNvPr id="3" name="ZoneTexte 2">
            <a:extLst>
              <a:ext uri="{FF2B5EF4-FFF2-40B4-BE49-F238E27FC236}">
                <a16:creationId xmlns:a16="http://schemas.microsoft.com/office/drawing/2014/main" id="{3B04644D-6DE6-22A4-F8A5-73B01484D270}"/>
              </a:ext>
            </a:extLst>
          </p:cNvPr>
          <p:cNvSpPr txBox="1"/>
          <p:nvPr/>
        </p:nvSpPr>
        <p:spPr>
          <a:xfrm>
            <a:off x="487326" y="763167"/>
            <a:ext cx="11217348" cy="2023952"/>
          </a:xfrm>
          <a:prstGeom prst="rect">
            <a:avLst/>
          </a:prstGeom>
          <a:noFill/>
          <a:ln>
            <a:solidFill>
              <a:schemeClr val="bg1">
                <a:lumMod val="65000"/>
              </a:schemeClr>
            </a:solidFill>
          </a:ln>
        </p:spPr>
        <p:txBody>
          <a:bodyPr wrap="square">
            <a:spAutoFit/>
          </a:bodyPr>
          <a:lstStyle/>
          <a:p>
            <a:pPr algn="just">
              <a:lnSpc>
                <a:spcPct val="150000"/>
              </a:lnSpc>
              <a:spcAft>
                <a:spcPts val="800"/>
              </a:spcAft>
            </a:pPr>
            <a:r>
              <a:rPr lang="fr-FR" sz="1400" kern="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Le lymphocèle est une accumulation de lymphe située dans une cavité non perméable qui s'est formée suite à une intervention chirurgicale.</a:t>
            </a:r>
            <a:endParaRPr lang="fr-FR"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400" kern="0" dirty="0">
                <a:solidFill>
                  <a:srgbClr val="000000"/>
                </a:solidFill>
                <a:latin typeface="Calibri Light" panose="020F0302020204030204" pitchFamily="34" charset="0"/>
                <a:ea typeface="Calibri" panose="020F0502020204030204" pitchFamily="34" charset="0"/>
                <a:cs typeface="Times New Roman" panose="02020603050405020304" pitchFamily="18" charset="0"/>
              </a:rPr>
              <a:t>C</a:t>
            </a:r>
            <a:r>
              <a:rPr lang="fr-FR" sz="1400" kern="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'est une des complications immédiates les plus fréquentes de l'atteinte du système lymphatique, elle se présente sous la forme d'une voussure en regard de la zone de décollement chirurgicale.</a:t>
            </a:r>
            <a:endParaRPr lang="fr-FR"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400" kern="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Cette zone tendue présente une réelle matité à l'appui, on sent un liquide mobile mais dont la pression reste constante et ne peut être perfusée à l'appui.</a:t>
            </a:r>
            <a:endParaRPr lang="fr-FR" sz="12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400" kern="0" dirty="0">
                <a:solidFill>
                  <a:srgbClr val="000000"/>
                </a:solidFill>
                <a:latin typeface="Calibri Light" panose="020F0302020204030204" pitchFamily="34" charset="0"/>
                <a:ea typeface="Calibri" panose="020F0502020204030204" pitchFamily="34" charset="0"/>
                <a:cs typeface="Times New Roman" panose="02020603050405020304" pitchFamily="18" charset="0"/>
              </a:rPr>
              <a:t>S</a:t>
            </a:r>
            <a:r>
              <a:rPr lang="fr-FR" sz="1400" kern="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a localisation peut-être variable dépendant de la dissection </a:t>
            </a:r>
            <a:r>
              <a:rPr lang="fr-FR" sz="1400" kern="0" dirty="0">
                <a:solidFill>
                  <a:srgbClr val="000000"/>
                </a:solidFill>
                <a:latin typeface="Calibri Light" panose="020F0302020204030204" pitchFamily="34" charset="0"/>
                <a:ea typeface="Calibri" panose="020F0502020204030204" pitchFamily="34" charset="0"/>
                <a:cs typeface="Times New Roman" panose="02020603050405020304" pitchFamily="18" charset="0"/>
              </a:rPr>
              <a:t>(</a:t>
            </a:r>
            <a:r>
              <a:rPr lang="fr-FR" sz="1400" kern="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creux axillaire, sein, paroi thoracique).</a:t>
            </a:r>
            <a:endParaRPr lang="fr-FR" sz="1200" kern="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5" name="Image 4">
            <a:extLst>
              <a:ext uri="{FF2B5EF4-FFF2-40B4-BE49-F238E27FC236}">
                <a16:creationId xmlns:a16="http://schemas.microsoft.com/office/drawing/2014/main" id="{464A8D54-0282-F7C0-5AFE-84950D972FC9}"/>
              </a:ext>
            </a:extLst>
          </p:cNvPr>
          <p:cNvPicPr>
            <a:picLocks noChangeAspect="1"/>
          </p:cNvPicPr>
          <p:nvPr/>
        </p:nvPicPr>
        <p:blipFill>
          <a:blip r:embed="rId2"/>
          <a:stretch>
            <a:fillRect/>
          </a:stretch>
        </p:blipFill>
        <p:spPr>
          <a:xfrm>
            <a:off x="2054942" y="3228009"/>
            <a:ext cx="8200103" cy="3284338"/>
          </a:xfrm>
          <a:prstGeom prst="rect">
            <a:avLst/>
          </a:prstGeom>
        </p:spPr>
      </p:pic>
    </p:spTree>
    <p:extLst>
      <p:ext uri="{BB962C8B-B14F-4D97-AF65-F5344CB8AC3E}">
        <p14:creationId xmlns:p14="http://schemas.microsoft.com/office/powerpoint/2010/main" val="76824051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C547C289-3E50-68D4-A1D9-FED38F1DDA7B}"/>
              </a:ext>
            </a:extLst>
          </p:cNvPr>
          <p:cNvSpPr txBox="1"/>
          <p:nvPr/>
        </p:nvSpPr>
        <p:spPr>
          <a:xfrm>
            <a:off x="1" y="0"/>
            <a:ext cx="2307264" cy="584775"/>
          </a:xfrm>
          <a:prstGeom prst="rect">
            <a:avLst/>
          </a:prstGeom>
          <a:solidFill>
            <a:srgbClr val="941651">
              <a:alpha val="58039"/>
            </a:srgbClr>
          </a:solidFill>
        </p:spPr>
        <p:txBody>
          <a:bodyPr wrap="square" rtlCol="0">
            <a:spAutoFit/>
          </a:bodyPr>
          <a:lstStyle/>
          <a:p>
            <a:r>
              <a:rPr lang="fr-FR" sz="3200" dirty="0">
                <a:latin typeface="+mj-lt"/>
              </a:rPr>
              <a:t>Lymphocèle </a:t>
            </a:r>
          </a:p>
        </p:txBody>
      </p:sp>
      <p:pic>
        <p:nvPicPr>
          <p:cNvPr id="4" name="Image 3" descr="Une image contenant personne, intérieur, mur, lit&#10;&#10;Description générée automatiquement">
            <a:extLst>
              <a:ext uri="{FF2B5EF4-FFF2-40B4-BE49-F238E27FC236}">
                <a16:creationId xmlns:a16="http://schemas.microsoft.com/office/drawing/2014/main" id="{71F0606E-095D-F3EA-658A-E7C7694F3A6E}"/>
              </a:ext>
            </a:extLst>
          </p:cNvPr>
          <p:cNvPicPr>
            <a:picLocks noChangeAspect="1"/>
          </p:cNvPicPr>
          <p:nvPr/>
        </p:nvPicPr>
        <p:blipFill rotWithShape="1">
          <a:blip r:embed="rId2"/>
          <a:srcRect t="44062" r="13499"/>
          <a:stretch/>
        </p:blipFill>
        <p:spPr>
          <a:xfrm rot="5400000">
            <a:off x="200565" y="2195219"/>
            <a:ext cx="2861614" cy="2467561"/>
          </a:xfrm>
          <a:prstGeom prst="rect">
            <a:avLst/>
          </a:prstGeom>
        </p:spPr>
      </p:pic>
      <p:pic>
        <p:nvPicPr>
          <p:cNvPr id="6" name="Image 5" descr="Une image contenant personne, intérieur, salle de bain, Chair&#10;&#10;Description générée automatiquement">
            <a:extLst>
              <a:ext uri="{FF2B5EF4-FFF2-40B4-BE49-F238E27FC236}">
                <a16:creationId xmlns:a16="http://schemas.microsoft.com/office/drawing/2014/main" id="{E14009B9-D6A0-FD66-E94C-08723A9BC993}"/>
              </a:ext>
            </a:extLst>
          </p:cNvPr>
          <p:cNvPicPr>
            <a:picLocks noChangeAspect="1"/>
          </p:cNvPicPr>
          <p:nvPr/>
        </p:nvPicPr>
        <p:blipFill>
          <a:blip r:embed="rId3"/>
          <a:stretch>
            <a:fillRect/>
          </a:stretch>
        </p:blipFill>
        <p:spPr>
          <a:xfrm>
            <a:off x="3540959" y="1981480"/>
            <a:ext cx="3838036" cy="2878327"/>
          </a:xfrm>
          <a:prstGeom prst="rect">
            <a:avLst/>
          </a:prstGeom>
        </p:spPr>
      </p:pic>
      <p:pic>
        <p:nvPicPr>
          <p:cNvPr id="8" name="Image 7" descr="Une image contenant personne, Chair, Torse, peau&#10;&#10;Description générée automatiquement">
            <a:extLst>
              <a:ext uri="{FF2B5EF4-FFF2-40B4-BE49-F238E27FC236}">
                <a16:creationId xmlns:a16="http://schemas.microsoft.com/office/drawing/2014/main" id="{1DE87612-5886-346C-1A8A-88B6F922B0CC}"/>
              </a:ext>
            </a:extLst>
          </p:cNvPr>
          <p:cNvPicPr>
            <a:picLocks noChangeAspect="1"/>
          </p:cNvPicPr>
          <p:nvPr/>
        </p:nvPicPr>
        <p:blipFill>
          <a:blip r:embed="rId4"/>
          <a:stretch>
            <a:fillRect/>
          </a:stretch>
        </p:blipFill>
        <p:spPr>
          <a:xfrm>
            <a:off x="7834740" y="1081615"/>
            <a:ext cx="3520832" cy="4694769"/>
          </a:xfrm>
          <a:prstGeom prst="rect">
            <a:avLst/>
          </a:prstGeom>
        </p:spPr>
      </p:pic>
    </p:spTree>
    <p:extLst>
      <p:ext uri="{BB962C8B-B14F-4D97-AF65-F5344CB8AC3E}">
        <p14:creationId xmlns:p14="http://schemas.microsoft.com/office/powerpoint/2010/main" val="247448134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2399C3F7-5431-AE7C-22B4-9E6C4076BD73}"/>
              </a:ext>
            </a:extLst>
          </p:cNvPr>
          <p:cNvSpPr txBox="1"/>
          <p:nvPr/>
        </p:nvSpPr>
        <p:spPr>
          <a:xfrm>
            <a:off x="1" y="0"/>
            <a:ext cx="6326372" cy="584775"/>
          </a:xfrm>
          <a:prstGeom prst="rect">
            <a:avLst/>
          </a:prstGeom>
          <a:solidFill>
            <a:srgbClr val="941651">
              <a:alpha val="58039"/>
            </a:srgbClr>
          </a:solidFill>
        </p:spPr>
        <p:txBody>
          <a:bodyPr wrap="square" rtlCol="0">
            <a:spAutoFit/>
          </a:bodyPr>
          <a:lstStyle/>
          <a:p>
            <a:r>
              <a:rPr lang="fr-FR" sz="3200" dirty="0">
                <a:latin typeface="+mj-lt"/>
              </a:rPr>
              <a:t> Cordes lymphatiques et thromboses</a:t>
            </a:r>
          </a:p>
        </p:txBody>
      </p:sp>
      <p:sp>
        <p:nvSpPr>
          <p:cNvPr id="3" name="ZoneTexte 2">
            <a:extLst>
              <a:ext uri="{FF2B5EF4-FFF2-40B4-BE49-F238E27FC236}">
                <a16:creationId xmlns:a16="http://schemas.microsoft.com/office/drawing/2014/main" id="{032FE8EF-1218-5338-0D91-F506BC416977}"/>
              </a:ext>
            </a:extLst>
          </p:cNvPr>
          <p:cNvSpPr txBox="1"/>
          <p:nvPr/>
        </p:nvSpPr>
        <p:spPr>
          <a:xfrm>
            <a:off x="157716" y="757644"/>
            <a:ext cx="11876567" cy="2577885"/>
          </a:xfrm>
          <a:prstGeom prst="rect">
            <a:avLst/>
          </a:prstGeom>
          <a:noFill/>
          <a:ln>
            <a:solidFill>
              <a:schemeClr val="bg1">
                <a:lumMod val="65000"/>
              </a:schemeClr>
            </a:solidFill>
          </a:ln>
        </p:spPr>
        <p:txBody>
          <a:bodyPr wrap="square">
            <a:spAutoFit/>
          </a:bodyPr>
          <a:lstStyle/>
          <a:p>
            <a:pPr algn="just">
              <a:lnSpc>
                <a:spcPct val="150000"/>
              </a:lnSpc>
              <a:spcAft>
                <a:spcPts val="800"/>
              </a:spcAft>
            </a:pPr>
            <a:r>
              <a:rPr lang="fr-FR" sz="1600" kern="0" dirty="0">
                <a:solidFill>
                  <a:srgbClr val="000000"/>
                </a:solidFill>
                <a:effectLst/>
                <a:latin typeface="+mj-lt"/>
                <a:ea typeface="Calibri" panose="020F0502020204030204" pitchFamily="34" charset="0"/>
                <a:cs typeface="Times New Roman" panose="02020603050405020304" pitchFamily="18" charset="0"/>
              </a:rPr>
              <a:t>Dans les suites d'une chirurgie axillaire l'apparition de cordes sous cutanées sur le membre supérieur limitant son amplitude peut apparaître.</a:t>
            </a:r>
            <a:endParaRPr lang="fr-FR" sz="1600" kern="100" dirty="0">
              <a:effectLst/>
              <a:latin typeface="+mj-lt"/>
              <a:ea typeface="Calibri" panose="020F0502020204030204" pitchFamily="34" charset="0"/>
              <a:cs typeface="Times New Roman" panose="02020603050405020304" pitchFamily="18" charset="0"/>
            </a:endParaRPr>
          </a:p>
          <a:p>
            <a:pPr algn="just">
              <a:lnSpc>
                <a:spcPct val="150000"/>
              </a:lnSpc>
              <a:spcAft>
                <a:spcPts val="800"/>
              </a:spcAft>
            </a:pPr>
            <a:r>
              <a:rPr lang="fr-FR" sz="1600" kern="0" dirty="0">
                <a:solidFill>
                  <a:srgbClr val="000000"/>
                </a:solidFill>
                <a:latin typeface="+mj-lt"/>
                <a:ea typeface="Calibri" panose="020F0502020204030204" pitchFamily="34" charset="0"/>
                <a:cs typeface="Times New Roman" panose="02020603050405020304" pitchFamily="18" charset="0"/>
              </a:rPr>
              <a:t>L</a:t>
            </a:r>
            <a:r>
              <a:rPr lang="fr-FR" sz="1600" kern="0" dirty="0">
                <a:solidFill>
                  <a:srgbClr val="000000"/>
                </a:solidFill>
                <a:effectLst/>
                <a:latin typeface="+mj-lt"/>
                <a:ea typeface="Calibri" panose="020F0502020204030204" pitchFamily="34" charset="0"/>
                <a:cs typeface="Times New Roman" panose="02020603050405020304" pitchFamily="18" charset="0"/>
              </a:rPr>
              <a:t>e trajet de ces cordes part du creux axillaire pour se diriger jusqu'au poignet où s'arrêter au coude.</a:t>
            </a:r>
            <a:endParaRPr lang="fr-FR" sz="1600" kern="100" dirty="0">
              <a:effectLst/>
              <a:latin typeface="+mj-lt"/>
              <a:ea typeface="Calibri" panose="020F0502020204030204" pitchFamily="34" charset="0"/>
              <a:cs typeface="Times New Roman" panose="02020603050405020304" pitchFamily="18" charset="0"/>
            </a:endParaRPr>
          </a:p>
          <a:p>
            <a:pPr algn="just">
              <a:lnSpc>
                <a:spcPct val="150000"/>
              </a:lnSpc>
              <a:spcAft>
                <a:spcPts val="800"/>
              </a:spcAft>
            </a:pPr>
            <a:r>
              <a:rPr lang="fr-FR" sz="1600" kern="0" dirty="0">
                <a:solidFill>
                  <a:srgbClr val="000000"/>
                </a:solidFill>
                <a:latin typeface="+mj-lt"/>
                <a:ea typeface="Calibri" panose="020F0502020204030204" pitchFamily="34" charset="0"/>
                <a:cs typeface="Times New Roman" panose="02020603050405020304" pitchFamily="18" charset="0"/>
              </a:rPr>
              <a:t>L</a:t>
            </a:r>
            <a:r>
              <a:rPr lang="fr-FR" sz="1600" kern="0" dirty="0">
                <a:solidFill>
                  <a:srgbClr val="000000"/>
                </a:solidFill>
                <a:effectLst/>
                <a:latin typeface="+mj-lt"/>
                <a:ea typeface="Calibri" panose="020F0502020204030204" pitchFamily="34" charset="0"/>
                <a:cs typeface="Times New Roman" panose="02020603050405020304" pitchFamily="18" charset="0"/>
              </a:rPr>
              <a:t>'association de la flexion de l'épaule, abduction-rotation externe du bras, extension du coude et supination permet de mettre en évidence la globalité de la corde.</a:t>
            </a:r>
            <a:endParaRPr lang="fr-FR" sz="1600" kern="100" dirty="0">
              <a:effectLst/>
              <a:latin typeface="+mj-lt"/>
              <a:ea typeface="Calibri" panose="020F0502020204030204" pitchFamily="34" charset="0"/>
              <a:cs typeface="Times New Roman" panose="02020603050405020304" pitchFamily="18" charset="0"/>
            </a:endParaRPr>
          </a:p>
          <a:p>
            <a:pPr algn="just">
              <a:lnSpc>
                <a:spcPct val="150000"/>
              </a:lnSpc>
              <a:spcAft>
                <a:spcPts val="800"/>
              </a:spcAft>
            </a:pPr>
            <a:r>
              <a:rPr lang="fr-FR" sz="1600" kern="0" dirty="0">
                <a:solidFill>
                  <a:srgbClr val="000000"/>
                </a:solidFill>
                <a:latin typeface="+mj-lt"/>
                <a:ea typeface="Calibri" panose="020F0502020204030204" pitchFamily="34" charset="0"/>
                <a:cs typeface="Times New Roman" panose="02020603050405020304" pitchFamily="18" charset="0"/>
              </a:rPr>
              <a:t>T</a:t>
            </a:r>
            <a:r>
              <a:rPr lang="fr-FR" sz="1600" kern="0" dirty="0">
                <a:solidFill>
                  <a:srgbClr val="000000"/>
                </a:solidFill>
                <a:effectLst/>
                <a:latin typeface="+mj-lt"/>
                <a:ea typeface="Calibri" panose="020F0502020204030204" pitchFamily="34" charset="0"/>
                <a:cs typeface="Times New Roman" panose="02020603050405020304" pitchFamily="18" charset="0"/>
              </a:rPr>
              <a:t>elle une corde de guitare celle-ci limite la mobilité du bras de l'épaule, est douloureuse et apparaît en général entre la première et la 3e semaine post-opératoire.</a:t>
            </a:r>
            <a:endParaRPr lang="fr-FR" sz="1600" kern="100" dirty="0">
              <a:effectLst/>
              <a:latin typeface="+mj-lt"/>
              <a:ea typeface="Calibri" panose="020F0502020204030204" pitchFamily="34" charset="0"/>
              <a:cs typeface="Times New Roman" panose="02020603050405020304" pitchFamily="18" charset="0"/>
            </a:endParaRPr>
          </a:p>
        </p:txBody>
      </p:sp>
      <p:sp>
        <p:nvSpPr>
          <p:cNvPr id="5" name="ZoneTexte 4">
            <a:extLst>
              <a:ext uri="{FF2B5EF4-FFF2-40B4-BE49-F238E27FC236}">
                <a16:creationId xmlns:a16="http://schemas.microsoft.com/office/drawing/2014/main" id="{AC22DE70-8ED1-CE26-24E7-535A8F97EB18}"/>
              </a:ext>
            </a:extLst>
          </p:cNvPr>
          <p:cNvSpPr txBox="1"/>
          <p:nvPr/>
        </p:nvSpPr>
        <p:spPr>
          <a:xfrm>
            <a:off x="912451" y="5531251"/>
            <a:ext cx="10504967" cy="895438"/>
          </a:xfrm>
          <a:prstGeom prst="rect">
            <a:avLst/>
          </a:prstGeom>
          <a:noFill/>
          <a:ln>
            <a:solidFill>
              <a:schemeClr val="bg1">
                <a:lumMod val="65000"/>
              </a:schemeClr>
            </a:solidFill>
          </a:ln>
        </p:spPr>
        <p:txBody>
          <a:bodyPr wrap="square">
            <a:spAutoFit/>
          </a:bodyPr>
          <a:lstStyle/>
          <a:p>
            <a:pPr algn="just">
              <a:lnSpc>
                <a:spcPct val="150000"/>
              </a:lnSpc>
              <a:spcAft>
                <a:spcPts val="800"/>
              </a:spcAft>
            </a:pPr>
            <a:r>
              <a:rPr lang="fr-FR" sz="1600" kern="0" dirty="0">
                <a:solidFill>
                  <a:srgbClr val="000000"/>
                </a:solidFill>
                <a:effectLst/>
                <a:latin typeface="+mj-lt"/>
                <a:ea typeface="Calibri" panose="020F0502020204030204" pitchFamily="34" charset="0"/>
                <a:cs typeface="Times New Roman" panose="02020603050405020304" pitchFamily="18" charset="0"/>
              </a:rPr>
              <a:t>Echo- doppler :  confirme l'origine lymphatique de ces cordes. </a:t>
            </a:r>
            <a:endParaRPr lang="fr-FR" sz="1600" kern="100" dirty="0">
              <a:effectLst/>
              <a:latin typeface="+mj-lt"/>
              <a:ea typeface="Calibri" panose="020F0502020204030204" pitchFamily="34" charset="0"/>
              <a:cs typeface="Times New Roman" panose="02020603050405020304" pitchFamily="18" charset="0"/>
            </a:endParaRPr>
          </a:p>
          <a:p>
            <a:pPr algn="just">
              <a:lnSpc>
                <a:spcPct val="150000"/>
              </a:lnSpc>
              <a:spcAft>
                <a:spcPts val="800"/>
              </a:spcAft>
            </a:pPr>
            <a:r>
              <a:rPr lang="fr-FR" sz="1600" kern="0" dirty="0">
                <a:solidFill>
                  <a:srgbClr val="000000"/>
                </a:solidFill>
                <a:effectLst/>
                <a:latin typeface="+mj-lt"/>
                <a:ea typeface="Calibri" panose="020F0502020204030204" pitchFamily="34" charset="0"/>
                <a:cs typeface="Times New Roman" panose="02020603050405020304" pitchFamily="18" charset="0"/>
              </a:rPr>
              <a:t>Le traitement des cordes lymphatiques est très important car il peut, s'il perdure, </a:t>
            </a:r>
            <a:r>
              <a:rPr lang="fr-FR" sz="1600" kern="0" dirty="0">
                <a:solidFill>
                  <a:srgbClr val="000000"/>
                </a:solidFill>
                <a:latin typeface="+mj-lt"/>
                <a:ea typeface="Calibri" panose="020F0502020204030204" pitchFamily="34" charset="0"/>
                <a:cs typeface="Times New Roman" panose="02020603050405020304" pitchFamily="18" charset="0"/>
              </a:rPr>
              <a:t>entrainer</a:t>
            </a:r>
            <a:r>
              <a:rPr lang="fr-FR" sz="1600" kern="0" dirty="0">
                <a:solidFill>
                  <a:srgbClr val="000000"/>
                </a:solidFill>
                <a:effectLst/>
                <a:latin typeface="+mj-lt"/>
                <a:ea typeface="Calibri" panose="020F0502020204030204" pitchFamily="34" charset="0"/>
                <a:cs typeface="Times New Roman" panose="02020603050405020304" pitchFamily="18" charset="0"/>
              </a:rPr>
              <a:t> un retard de la radiothérapie.</a:t>
            </a:r>
            <a:endParaRPr lang="fr-FR" sz="1600" kern="100" dirty="0">
              <a:effectLst/>
              <a:latin typeface="+mj-lt"/>
              <a:ea typeface="Calibri" panose="020F0502020204030204" pitchFamily="34" charset="0"/>
              <a:cs typeface="Times New Roman" panose="02020603050405020304" pitchFamily="18" charset="0"/>
            </a:endParaRPr>
          </a:p>
        </p:txBody>
      </p:sp>
      <p:pic>
        <p:nvPicPr>
          <p:cNvPr id="6" name="Image 5" descr="Une image contenant personne, intérieur, Chair, joint&#10;&#10;Description générée automatiquement">
            <a:extLst>
              <a:ext uri="{FF2B5EF4-FFF2-40B4-BE49-F238E27FC236}">
                <a16:creationId xmlns:a16="http://schemas.microsoft.com/office/drawing/2014/main" id="{5C41132A-76FB-AA7D-82D0-E165E4B5A01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80503" y="3440504"/>
            <a:ext cx="5973690" cy="1862689"/>
          </a:xfrm>
          <a:prstGeom prst="rect">
            <a:avLst/>
          </a:prstGeom>
          <a:noFill/>
          <a:ln>
            <a:noFill/>
          </a:ln>
        </p:spPr>
      </p:pic>
      <p:pic>
        <p:nvPicPr>
          <p:cNvPr id="8" name="Image 7" descr="Une image contenant personne, Chair, peau, ongle&#10;&#10;Description générée automatiquement">
            <a:extLst>
              <a:ext uri="{FF2B5EF4-FFF2-40B4-BE49-F238E27FC236}">
                <a16:creationId xmlns:a16="http://schemas.microsoft.com/office/drawing/2014/main" id="{1B272CB7-1410-0C04-69E9-28059F243FB0}"/>
              </a:ext>
            </a:extLst>
          </p:cNvPr>
          <p:cNvPicPr>
            <a:picLocks noChangeAspect="1"/>
          </p:cNvPicPr>
          <p:nvPr/>
        </p:nvPicPr>
        <p:blipFill>
          <a:blip r:embed="rId3"/>
          <a:stretch>
            <a:fillRect/>
          </a:stretch>
        </p:blipFill>
        <p:spPr>
          <a:xfrm>
            <a:off x="7218712" y="3440503"/>
            <a:ext cx="4198706" cy="1862689"/>
          </a:xfrm>
          <a:prstGeom prst="rect">
            <a:avLst/>
          </a:prstGeom>
        </p:spPr>
      </p:pic>
    </p:spTree>
    <p:extLst>
      <p:ext uri="{BB962C8B-B14F-4D97-AF65-F5344CB8AC3E}">
        <p14:creationId xmlns:p14="http://schemas.microsoft.com/office/powerpoint/2010/main" val="223542920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A097AC76-CE0C-0F08-D28C-2D1E6C2C3C09}"/>
              </a:ext>
            </a:extLst>
          </p:cNvPr>
          <p:cNvSpPr txBox="1"/>
          <p:nvPr/>
        </p:nvSpPr>
        <p:spPr>
          <a:xfrm>
            <a:off x="1" y="0"/>
            <a:ext cx="6326372" cy="584775"/>
          </a:xfrm>
          <a:prstGeom prst="rect">
            <a:avLst/>
          </a:prstGeom>
          <a:solidFill>
            <a:srgbClr val="941651">
              <a:alpha val="58039"/>
            </a:srgbClr>
          </a:solidFill>
        </p:spPr>
        <p:txBody>
          <a:bodyPr wrap="square" rtlCol="0">
            <a:spAutoFit/>
          </a:bodyPr>
          <a:lstStyle/>
          <a:p>
            <a:r>
              <a:rPr lang="fr-FR" sz="3200" dirty="0">
                <a:latin typeface="+mj-lt"/>
              </a:rPr>
              <a:t> Cordes lymphatiques et thromboses</a:t>
            </a:r>
          </a:p>
        </p:txBody>
      </p:sp>
      <p:sp>
        <p:nvSpPr>
          <p:cNvPr id="5" name="ZoneTexte 4">
            <a:extLst>
              <a:ext uri="{FF2B5EF4-FFF2-40B4-BE49-F238E27FC236}">
                <a16:creationId xmlns:a16="http://schemas.microsoft.com/office/drawing/2014/main" id="{06E39B09-38A2-F479-9F60-99E5A31815CF}"/>
              </a:ext>
            </a:extLst>
          </p:cNvPr>
          <p:cNvSpPr txBox="1"/>
          <p:nvPr/>
        </p:nvSpPr>
        <p:spPr>
          <a:xfrm>
            <a:off x="4117429" y="1011261"/>
            <a:ext cx="4417887" cy="400110"/>
          </a:xfrm>
          <a:prstGeom prst="rect">
            <a:avLst/>
          </a:prstGeom>
          <a:noFill/>
        </p:spPr>
        <p:txBody>
          <a:bodyPr wrap="square" rtlCol="0">
            <a:spAutoFit/>
          </a:bodyPr>
          <a:lstStyle/>
          <a:p>
            <a:r>
              <a:rPr lang="fr-FR" sz="2000" dirty="0"/>
              <a:t>Prise en charge en kinésithérapie :</a:t>
            </a:r>
          </a:p>
        </p:txBody>
      </p:sp>
      <p:sp>
        <p:nvSpPr>
          <p:cNvPr id="8" name="ZoneTexte 7">
            <a:extLst>
              <a:ext uri="{FF2B5EF4-FFF2-40B4-BE49-F238E27FC236}">
                <a16:creationId xmlns:a16="http://schemas.microsoft.com/office/drawing/2014/main" id="{3C9E259D-602B-1096-6C2F-CAF5E531193F}"/>
              </a:ext>
            </a:extLst>
          </p:cNvPr>
          <p:cNvSpPr txBox="1"/>
          <p:nvPr/>
        </p:nvSpPr>
        <p:spPr>
          <a:xfrm>
            <a:off x="1120878" y="1837857"/>
            <a:ext cx="9655276" cy="3521733"/>
          </a:xfrm>
          <a:prstGeom prst="rect">
            <a:avLst/>
          </a:prstGeom>
          <a:noFill/>
        </p:spPr>
        <p:txBody>
          <a:bodyPr wrap="square">
            <a:spAutoFit/>
          </a:bodyPr>
          <a:lstStyle/>
          <a:p>
            <a:pPr marL="342900" lvl="0" indent="-342900" algn="just">
              <a:lnSpc>
                <a:spcPct val="150000"/>
              </a:lnSpc>
              <a:spcAft>
                <a:spcPts val="800"/>
              </a:spcAft>
              <a:buFont typeface="Symbol" panose="05050102010706020507" pitchFamily="18" charset="2"/>
              <a:buChar char=""/>
            </a:pPr>
            <a:r>
              <a:rPr lang="fr-FR" sz="16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Étirer le membre supérieur et mobiliser la corde en pression perpendiculaire, répétition douce et globale sur toute la longueur de la corde.</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800"/>
              </a:spcAft>
              <a:buFont typeface="Symbol" panose="05050102010706020507" pitchFamily="18" charset="2"/>
              <a:buChar char=""/>
            </a:pPr>
            <a:r>
              <a:rPr lang="fr-FR" sz="16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Masser la corde dans son axe principal en la mobilisant sur un étirement maximal en fonction de ce que supporte la patiente.</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800"/>
              </a:spcAft>
              <a:buFont typeface="Symbol" panose="05050102010706020507" pitchFamily="18" charset="2"/>
              <a:buChar char=""/>
            </a:pPr>
            <a:r>
              <a:rPr lang="fr-FR" sz="16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Poser un K Tape.</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800"/>
              </a:spcAft>
              <a:buFont typeface="Symbol" panose="05050102010706020507" pitchFamily="18" charset="2"/>
              <a:buChar char=""/>
            </a:pPr>
            <a:r>
              <a:rPr lang="fr-FR" sz="16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NE  PAS FORCER,  NE PAS FAIRE CLAQUER LA CORDE.</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800"/>
              </a:spcAft>
              <a:buFont typeface="Symbol" panose="05050102010706020507" pitchFamily="18" charset="2"/>
              <a:buChar char=""/>
            </a:pPr>
            <a:r>
              <a:rPr lang="fr-FR" sz="16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Traitement par mécanisation et micro courants.</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800"/>
              </a:spcAft>
              <a:buFont typeface="Symbol" panose="05050102010706020507" pitchFamily="18" charset="2"/>
              <a:buChar char=""/>
            </a:pPr>
            <a:r>
              <a:rPr lang="fr-FR" sz="16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Continuer à la maison une posture en étirement.</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14134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28688FEB-361A-D017-D784-525C9CFD14DA}"/>
              </a:ext>
            </a:extLst>
          </p:cNvPr>
          <p:cNvSpPr txBox="1"/>
          <p:nvPr/>
        </p:nvSpPr>
        <p:spPr>
          <a:xfrm>
            <a:off x="1" y="0"/>
            <a:ext cx="4040372" cy="584775"/>
          </a:xfrm>
          <a:prstGeom prst="rect">
            <a:avLst/>
          </a:prstGeom>
          <a:solidFill>
            <a:srgbClr val="941651">
              <a:alpha val="58039"/>
            </a:srgbClr>
          </a:solidFill>
        </p:spPr>
        <p:txBody>
          <a:bodyPr wrap="square" rtlCol="0">
            <a:spAutoFit/>
          </a:bodyPr>
          <a:lstStyle/>
          <a:p>
            <a:r>
              <a:rPr lang="fr-FR" sz="3200" dirty="0">
                <a:latin typeface="+mj-lt"/>
              </a:rPr>
              <a:t>Qu’est-ce qu’un cancer</a:t>
            </a:r>
          </a:p>
        </p:txBody>
      </p:sp>
      <p:sp>
        <p:nvSpPr>
          <p:cNvPr id="2" name="ZoneTexte 1">
            <a:extLst>
              <a:ext uri="{FF2B5EF4-FFF2-40B4-BE49-F238E27FC236}">
                <a16:creationId xmlns:a16="http://schemas.microsoft.com/office/drawing/2014/main" id="{D85421DF-27BD-CF18-F145-57CD59C213F1}"/>
              </a:ext>
            </a:extLst>
          </p:cNvPr>
          <p:cNvSpPr txBox="1"/>
          <p:nvPr/>
        </p:nvSpPr>
        <p:spPr>
          <a:xfrm>
            <a:off x="1754372" y="1424763"/>
            <a:ext cx="9205020" cy="774507"/>
          </a:xfrm>
          <a:prstGeom prst="rect">
            <a:avLst/>
          </a:prstGeom>
          <a:noFill/>
          <a:ln>
            <a:solidFill>
              <a:schemeClr val="bg1">
                <a:lumMod val="65000"/>
              </a:schemeClr>
            </a:solidFill>
          </a:ln>
        </p:spPr>
        <p:txBody>
          <a:bodyPr wrap="none" rtlCol="0">
            <a:spAutoFit/>
          </a:bodyPr>
          <a:lstStyle/>
          <a:p>
            <a:pPr>
              <a:lnSpc>
                <a:spcPct val="107000"/>
              </a:lnSpc>
              <a:spcAft>
                <a:spcPts val="800"/>
              </a:spcAft>
            </a:pPr>
            <a:r>
              <a:rPr lang="fr-FR" sz="1800" kern="100" dirty="0">
                <a:effectLst/>
                <a:latin typeface="+mj-lt"/>
                <a:ea typeface="Calibri" panose="020F0502020204030204" pitchFamily="34" charset="0"/>
                <a:cs typeface="Times New Roman" panose="02020603050405020304" pitchFamily="18" charset="0"/>
              </a:rPr>
              <a:t>Multiplication de cellules qui échappent aux mécanismes régulant l’homéostasie tissulaire et qui </a:t>
            </a:r>
          </a:p>
          <a:p>
            <a:pPr>
              <a:lnSpc>
                <a:spcPct val="107000"/>
              </a:lnSpc>
              <a:spcAft>
                <a:spcPts val="800"/>
              </a:spcAft>
            </a:pPr>
            <a:r>
              <a:rPr lang="fr-FR" sz="1800" kern="100" dirty="0">
                <a:effectLst/>
                <a:latin typeface="+mj-lt"/>
                <a:ea typeface="Calibri" panose="020F0502020204030204" pitchFamily="34" charset="0"/>
                <a:cs typeface="Times New Roman" panose="02020603050405020304" pitchFamily="18" charset="0"/>
              </a:rPr>
              <a:t>acquièrent les capacités d’envahir les tissus avoisinants et à distance </a:t>
            </a:r>
          </a:p>
        </p:txBody>
      </p:sp>
      <p:pic>
        <p:nvPicPr>
          <p:cNvPr id="6" name="Image 5">
            <a:extLst>
              <a:ext uri="{FF2B5EF4-FFF2-40B4-BE49-F238E27FC236}">
                <a16:creationId xmlns:a16="http://schemas.microsoft.com/office/drawing/2014/main" id="{29C18D34-21AD-6779-9CE9-FC26103215A7}"/>
              </a:ext>
            </a:extLst>
          </p:cNvPr>
          <p:cNvPicPr>
            <a:picLocks noChangeAspect="1"/>
          </p:cNvPicPr>
          <p:nvPr/>
        </p:nvPicPr>
        <p:blipFill>
          <a:blip r:embed="rId2"/>
          <a:stretch>
            <a:fillRect/>
          </a:stretch>
        </p:blipFill>
        <p:spPr>
          <a:xfrm>
            <a:off x="300038" y="754229"/>
            <a:ext cx="1192212" cy="1192212"/>
          </a:xfrm>
          <a:prstGeom prst="rect">
            <a:avLst/>
          </a:prstGeom>
        </p:spPr>
      </p:pic>
      <p:pic>
        <p:nvPicPr>
          <p:cNvPr id="8" name="Image 7" descr="Une image contenant texte, motif, conception&#10;&#10;Description générée automatiquement avec une confiance moyenne">
            <a:extLst>
              <a:ext uri="{FF2B5EF4-FFF2-40B4-BE49-F238E27FC236}">
                <a16:creationId xmlns:a16="http://schemas.microsoft.com/office/drawing/2014/main" id="{210D93CB-9AE4-46A1-6C73-1144AB9A4807}"/>
              </a:ext>
            </a:extLst>
          </p:cNvPr>
          <p:cNvPicPr>
            <a:picLocks noChangeAspect="1"/>
          </p:cNvPicPr>
          <p:nvPr/>
        </p:nvPicPr>
        <p:blipFill>
          <a:blip r:embed="rId3"/>
          <a:stretch>
            <a:fillRect/>
          </a:stretch>
        </p:blipFill>
        <p:spPr>
          <a:xfrm>
            <a:off x="3913174" y="2568172"/>
            <a:ext cx="4643436" cy="3763627"/>
          </a:xfrm>
          <a:prstGeom prst="rect">
            <a:avLst/>
          </a:prstGeom>
          <a:ln>
            <a:solidFill>
              <a:schemeClr val="bg1">
                <a:lumMod val="65000"/>
              </a:schemeClr>
            </a:solidFill>
          </a:ln>
        </p:spPr>
      </p:pic>
      <p:sp>
        <p:nvSpPr>
          <p:cNvPr id="9" name="ZoneTexte 8">
            <a:extLst>
              <a:ext uri="{FF2B5EF4-FFF2-40B4-BE49-F238E27FC236}">
                <a16:creationId xmlns:a16="http://schemas.microsoft.com/office/drawing/2014/main" id="{90219207-E156-8DC5-82FA-78C8A1F322B6}"/>
              </a:ext>
            </a:extLst>
          </p:cNvPr>
          <p:cNvSpPr txBox="1"/>
          <p:nvPr/>
        </p:nvSpPr>
        <p:spPr>
          <a:xfrm>
            <a:off x="7453423" y="6331799"/>
            <a:ext cx="1103187" cy="261610"/>
          </a:xfrm>
          <a:prstGeom prst="rect">
            <a:avLst/>
          </a:prstGeom>
          <a:noFill/>
        </p:spPr>
        <p:txBody>
          <a:bodyPr wrap="none" rtlCol="0">
            <a:spAutoFit/>
          </a:bodyPr>
          <a:lstStyle/>
          <a:p>
            <a:r>
              <a:rPr lang="fr-FR" sz="1100" dirty="0">
                <a:latin typeface="+mj-lt"/>
              </a:rPr>
              <a:t>pourlascience.fr</a:t>
            </a:r>
          </a:p>
        </p:txBody>
      </p:sp>
    </p:spTree>
    <p:extLst>
      <p:ext uri="{BB962C8B-B14F-4D97-AF65-F5344CB8AC3E}">
        <p14:creationId xmlns:p14="http://schemas.microsoft.com/office/powerpoint/2010/main" val="346236197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2399C3F7-5431-AE7C-22B4-9E6C4076BD73}"/>
              </a:ext>
            </a:extLst>
          </p:cNvPr>
          <p:cNvSpPr txBox="1"/>
          <p:nvPr/>
        </p:nvSpPr>
        <p:spPr>
          <a:xfrm>
            <a:off x="0" y="0"/>
            <a:ext cx="3327991" cy="584775"/>
          </a:xfrm>
          <a:prstGeom prst="rect">
            <a:avLst/>
          </a:prstGeom>
          <a:solidFill>
            <a:srgbClr val="941651">
              <a:alpha val="58039"/>
            </a:srgbClr>
          </a:solidFill>
        </p:spPr>
        <p:txBody>
          <a:bodyPr wrap="square" rtlCol="0">
            <a:spAutoFit/>
          </a:bodyPr>
          <a:lstStyle/>
          <a:p>
            <a:r>
              <a:rPr lang="fr-FR" sz="3200" dirty="0">
                <a:latin typeface="+mj-lt"/>
              </a:rPr>
              <a:t>Cytostéatonécrose</a:t>
            </a:r>
          </a:p>
        </p:txBody>
      </p:sp>
      <p:sp>
        <p:nvSpPr>
          <p:cNvPr id="2" name="ZoneTexte 1">
            <a:extLst>
              <a:ext uri="{FF2B5EF4-FFF2-40B4-BE49-F238E27FC236}">
                <a16:creationId xmlns:a16="http://schemas.microsoft.com/office/drawing/2014/main" id="{EA2A1FA7-7DD9-F216-9BFF-39BD2723E76F}"/>
              </a:ext>
            </a:extLst>
          </p:cNvPr>
          <p:cNvSpPr txBox="1"/>
          <p:nvPr/>
        </p:nvSpPr>
        <p:spPr>
          <a:xfrm>
            <a:off x="606056" y="861238"/>
            <a:ext cx="11206716" cy="2208618"/>
          </a:xfrm>
          <a:prstGeom prst="rect">
            <a:avLst/>
          </a:prstGeom>
          <a:noFill/>
          <a:ln>
            <a:solidFill>
              <a:schemeClr val="bg1">
                <a:lumMod val="65000"/>
              </a:schemeClr>
            </a:solidFill>
          </a:ln>
        </p:spPr>
        <p:txBody>
          <a:bodyPr wrap="square" rtlCol="0">
            <a:spAutoFit/>
          </a:bodyPr>
          <a:lstStyle/>
          <a:p>
            <a:pPr algn="just">
              <a:lnSpc>
                <a:spcPct val="150000"/>
              </a:lnSpc>
              <a:spcAft>
                <a:spcPts val="800"/>
              </a:spcAft>
            </a:pPr>
            <a:r>
              <a:rPr lang="fr-FR" sz="1600" kern="0" dirty="0">
                <a:solidFill>
                  <a:srgbClr val="000000"/>
                </a:solidFill>
                <a:effectLst/>
                <a:latin typeface="+mj-lt"/>
                <a:ea typeface="Calibri" panose="020F0502020204030204" pitchFamily="34" charset="0"/>
                <a:cs typeface="Times New Roman" panose="02020603050405020304" pitchFamily="18" charset="0"/>
              </a:rPr>
              <a:t>La cytostéatonécrose est une dégénérescence graisseuse bénigne du tissu mammaire profond qui peut cliniquement faire évoquer un abcès ou une tumeur.</a:t>
            </a:r>
            <a:endParaRPr lang="fr-FR" sz="1600" kern="100" dirty="0">
              <a:effectLst/>
              <a:latin typeface="+mj-lt"/>
              <a:ea typeface="Calibri" panose="020F0502020204030204" pitchFamily="34" charset="0"/>
              <a:cs typeface="Times New Roman" panose="02020603050405020304" pitchFamily="18" charset="0"/>
            </a:endParaRPr>
          </a:p>
          <a:p>
            <a:pPr algn="just">
              <a:lnSpc>
                <a:spcPct val="150000"/>
              </a:lnSpc>
              <a:spcAft>
                <a:spcPts val="800"/>
              </a:spcAft>
            </a:pPr>
            <a:r>
              <a:rPr lang="fr-FR" sz="1600" kern="0" dirty="0">
                <a:solidFill>
                  <a:srgbClr val="000000"/>
                </a:solidFill>
                <a:effectLst/>
                <a:latin typeface="+mj-lt"/>
                <a:ea typeface="Calibri" panose="020F0502020204030204" pitchFamily="34" charset="0"/>
                <a:cs typeface="Times New Roman" panose="02020603050405020304" pitchFamily="18" charset="0"/>
              </a:rPr>
              <a:t>Une occlusion vasculaire serait la cause.</a:t>
            </a:r>
            <a:endParaRPr lang="fr-FR" sz="1600" kern="100" dirty="0">
              <a:effectLst/>
              <a:latin typeface="+mj-lt"/>
              <a:ea typeface="Calibri" panose="020F0502020204030204" pitchFamily="34" charset="0"/>
              <a:cs typeface="Times New Roman" panose="02020603050405020304" pitchFamily="18" charset="0"/>
            </a:endParaRPr>
          </a:p>
          <a:p>
            <a:pPr algn="just">
              <a:lnSpc>
                <a:spcPct val="150000"/>
              </a:lnSpc>
              <a:spcAft>
                <a:spcPts val="800"/>
              </a:spcAft>
            </a:pPr>
            <a:r>
              <a:rPr lang="fr-FR" sz="1600" kern="0" dirty="0">
                <a:solidFill>
                  <a:srgbClr val="000000"/>
                </a:solidFill>
                <a:effectLst/>
                <a:latin typeface="+mj-lt"/>
                <a:ea typeface="Calibri" panose="020F0502020204030204" pitchFamily="34" charset="0"/>
                <a:cs typeface="Times New Roman" panose="02020603050405020304" pitchFamily="18" charset="0"/>
              </a:rPr>
              <a:t>Sous l'effet de l'ischémie tissulaire la graisse souffrirait aboutissant à des lésions de nécrose graisseuse où cytostéatonécrose.</a:t>
            </a:r>
            <a:endParaRPr lang="fr-FR" sz="1600" kern="100" dirty="0">
              <a:effectLst/>
              <a:latin typeface="+mj-lt"/>
              <a:ea typeface="Calibri" panose="020F0502020204030204" pitchFamily="34" charset="0"/>
              <a:cs typeface="Times New Roman" panose="02020603050405020304" pitchFamily="18" charset="0"/>
            </a:endParaRPr>
          </a:p>
          <a:p>
            <a:pPr algn="just">
              <a:lnSpc>
                <a:spcPct val="150000"/>
              </a:lnSpc>
              <a:spcAft>
                <a:spcPts val="800"/>
              </a:spcAft>
            </a:pPr>
            <a:r>
              <a:rPr lang="fr-FR" sz="1600" kern="0" dirty="0">
                <a:solidFill>
                  <a:srgbClr val="000000"/>
                </a:solidFill>
                <a:effectLst/>
                <a:latin typeface="+mj-lt"/>
                <a:ea typeface="Calibri" panose="020F0502020204030204" pitchFamily="34" charset="0"/>
                <a:cs typeface="Times New Roman" panose="02020603050405020304" pitchFamily="18" charset="0"/>
              </a:rPr>
              <a:t>Ces lésions mammaires sont un phénomène classique gênant pour le patient ainsi que pour le suivi mammaire de la patiente.</a:t>
            </a:r>
            <a:endParaRPr lang="fr-FR" sz="1600" kern="100" dirty="0">
              <a:effectLst/>
              <a:latin typeface="+mj-lt"/>
              <a:ea typeface="Calibri" panose="020F0502020204030204" pitchFamily="34" charset="0"/>
              <a:cs typeface="Times New Roman" panose="02020603050405020304" pitchFamily="18" charset="0"/>
            </a:endParaRPr>
          </a:p>
        </p:txBody>
      </p:sp>
      <p:sp>
        <p:nvSpPr>
          <p:cNvPr id="4" name="ZoneTexte 3">
            <a:extLst>
              <a:ext uri="{FF2B5EF4-FFF2-40B4-BE49-F238E27FC236}">
                <a16:creationId xmlns:a16="http://schemas.microsoft.com/office/drawing/2014/main" id="{0F12E656-7148-C505-7D98-E428B5981CE4}"/>
              </a:ext>
            </a:extLst>
          </p:cNvPr>
          <p:cNvSpPr txBox="1"/>
          <p:nvPr/>
        </p:nvSpPr>
        <p:spPr>
          <a:xfrm>
            <a:off x="1747799" y="3788145"/>
            <a:ext cx="8546576" cy="1908215"/>
          </a:xfrm>
          <a:prstGeom prst="rect">
            <a:avLst/>
          </a:prstGeom>
          <a:noFill/>
        </p:spPr>
        <p:txBody>
          <a:bodyPr wrap="square">
            <a:spAutoFit/>
          </a:bodyPr>
          <a:lstStyle/>
          <a:p>
            <a:pPr algn="ctr"/>
            <a:r>
              <a:rPr lang="fr-FR" sz="2000" b="1" kern="0" dirty="0">
                <a:solidFill>
                  <a:srgbClr val="000000"/>
                </a:solidFill>
                <a:effectLst/>
                <a:latin typeface="+mj-lt"/>
                <a:ea typeface="Calibri" panose="020F0502020204030204" pitchFamily="34" charset="0"/>
                <a:cs typeface="Times New Roman" panose="02020603050405020304" pitchFamily="18" charset="0"/>
              </a:rPr>
              <a:t>En kinésithérapie </a:t>
            </a:r>
            <a:r>
              <a:rPr lang="fr-FR" sz="1800" b="1" kern="0" dirty="0">
                <a:solidFill>
                  <a:srgbClr val="000000"/>
                </a:solidFill>
                <a:effectLst/>
                <a:latin typeface="+mj-lt"/>
                <a:ea typeface="Calibri" panose="020F0502020204030204" pitchFamily="34" charset="0"/>
                <a:cs typeface="Times New Roman" panose="02020603050405020304" pitchFamily="18" charset="0"/>
              </a:rPr>
              <a:t>:</a:t>
            </a:r>
          </a:p>
          <a:p>
            <a:pPr algn="ctr"/>
            <a:endParaRPr lang="fr-FR" sz="1800" kern="0" dirty="0">
              <a:solidFill>
                <a:srgbClr val="000000"/>
              </a:solidFill>
              <a:effectLst/>
              <a:latin typeface="+mj-lt"/>
              <a:ea typeface="Calibri" panose="020F0502020204030204" pitchFamily="34" charset="0"/>
              <a:cs typeface="Times New Roman" panose="02020603050405020304" pitchFamily="18" charset="0"/>
            </a:endParaRPr>
          </a:p>
          <a:p>
            <a:pPr algn="ctr"/>
            <a:r>
              <a:rPr lang="fr-FR" sz="1800" kern="0" dirty="0">
                <a:solidFill>
                  <a:srgbClr val="000000"/>
                </a:solidFill>
                <a:effectLst/>
                <a:latin typeface="+mj-lt"/>
                <a:ea typeface="Calibri" panose="020F0502020204030204" pitchFamily="34" charset="0"/>
                <a:cs typeface="Times New Roman" panose="02020603050405020304" pitchFamily="18" charset="0"/>
                <a:sym typeface="Wingdings" pitchFamily="2" charset="2"/>
              </a:rPr>
              <a:t> </a:t>
            </a:r>
            <a:r>
              <a:rPr lang="fr-FR" sz="2000" kern="0" dirty="0">
                <a:solidFill>
                  <a:srgbClr val="000000"/>
                </a:solidFill>
                <a:latin typeface="+mj-lt"/>
                <a:ea typeface="Calibri" panose="020F0502020204030204" pitchFamily="34" charset="0"/>
                <a:cs typeface="Times New Roman" panose="02020603050405020304" pitchFamily="18" charset="0"/>
                <a:sym typeface="Wingdings" pitchFamily="2" charset="2"/>
              </a:rPr>
              <a:t>C</a:t>
            </a:r>
            <a:r>
              <a:rPr lang="fr-FR" sz="2000" kern="0" dirty="0">
                <a:solidFill>
                  <a:srgbClr val="000000"/>
                </a:solidFill>
                <a:effectLst/>
                <a:latin typeface="+mj-lt"/>
                <a:ea typeface="Calibri" panose="020F0502020204030204" pitchFamily="34" charset="0"/>
                <a:cs typeface="Times New Roman" panose="02020603050405020304" pitchFamily="18" charset="0"/>
              </a:rPr>
              <a:t>asser manuellement ces zones en les mobilisant manuellement où en utilisant la lipoaspiration ou encore plus efficace, les micros courants</a:t>
            </a:r>
            <a:endParaRPr lang="fr-FR" sz="2000" kern="100" dirty="0">
              <a:effectLst/>
              <a:latin typeface="+mj-lt"/>
              <a:ea typeface="Calibri" panose="020F0502020204030204" pitchFamily="34" charset="0"/>
              <a:cs typeface="Times New Roman" panose="02020603050405020304" pitchFamily="18" charset="0"/>
            </a:endParaRPr>
          </a:p>
          <a:p>
            <a:pPr algn="ctr"/>
            <a:r>
              <a:rPr lang="fr-FR" sz="2000" kern="0" dirty="0">
                <a:solidFill>
                  <a:srgbClr val="000000"/>
                </a:solidFill>
                <a:effectLst/>
                <a:latin typeface="+mj-lt"/>
                <a:ea typeface="Calibri" panose="020F0502020204030204" pitchFamily="34" charset="0"/>
                <a:cs typeface="Times New Roman" panose="02020603050405020304" pitchFamily="18" charset="0"/>
              </a:rPr>
              <a:t> </a:t>
            </a:r>
            <a:endParaRPr lang="fr-FR" sz="2000" kern="100" dirty="0">
              <a:effectLst/>
              <a:latin typeface="+mj-lt"/>
              <a:ea typeface="Calibri" panose="020F0502020204030204" pitchFamily="34" charset="0"/>
              <a:cs typeface="Times New Roman" panose="02020603050405020304" pitchFamily="18" charset="0"/>
            </a:endParaRPr>
          </a:p>
          <a:p>
            <a:pPr algn="ctr"/>
            <a:r>
              <a:rPr lang="fr-FR" sz="2000" kern="0" dirty="0">
                <a:solidFill>
                  <a:srgbClr val="000000"/>
                </a:solidFill>
                <a:latin typeface="+mj-lt"/>
                <a:ea typeface="Calibri" panose="020F0502020204030204" pitchFamily="34" charset="0"/>
                <a:cs typeface="Times New Roman" panose="02020603050405020304" pitchFamily="18" charset="0"/>
                <a:sym typeface="Wingdings" pitchFamily="2" charset="2"/>
              </a:rPr>
              <a:t> </a:t>
            </a:r>
            <a:r>
              <a:rPr lang="fr-FR" sz="2000" kern="0" dirty="0">
                <a:solidFill>
                  <a:srgbClr val="000000"/>
                </a:solidFill>
                <a:effectLst/>
                <a:latin typeface="+mj-lt"/>
                <a:ea typeface="Calibri" panose="020F0502020204030204" pitchFamily="34" charset="0"/>
                <a:cs typeface="Times New Roman" panose="02020603050405020304" pitchFamily="18" charset="0"/>
              </a:rPr>
              <a:t>K tape en croix</a:t>
            </a:r>
            <a:endParaRPr lang="fr-FR" sz="2000" kern="100" dirty="0">
              <a:effectLst/>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8183485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4D29B317-8792-7087-499C-3998F716CAA3}"/>
              </a:ext>
            </a:extLst>
          </p:cNvPr>
          <p:cNvSpPr txBox="1"/>
          <p:nvPr/>
        </p:nvSpPr>
        <p:spPr>
          <a:xfrm>
            <a:off x="0" y="0"/>
            <a:ext cx="6709144" cy="584775"/>
          </a:xfrm>
          <a:prstGeom prst="rect">
            <a:avLst/>
          </a:prstGeom>
          <a:solidFill>
            <a:srgbClr val="941651">
              <a:alpha val="58039"/>
            </a:srgbClr>
          </a:solidFill>
        </p:spPr>
        <p:txBody>
          <a:bodyPr wrap="square" rtlCol="0">
            <a:spAutoFit/>
          </a:bodyPr>
          <a:lstStyle/>
          <a:p>
            <a:r>
              <a:rPr lang="fr-FR" sz="3200" dirty="0">
                <a:latin typeface="+mj-lt"/>
              </a:rPr>
              <a:t> Lymphœdème du membre supérieur</a:t>
            </a:r>
          </a:p>
        </p:txBody>
      </p:sp>
      <p:sp>
        <p:nvSpPr>
          <p:cNvPr id="5" name="ZoneTexte 4">
            <a:extLst>
              <a:ext uri="{FF2B5EF4-FFF2-40B4-BE49-F238E27FC236}">
                <a16:creationId xmlns:a16="http://schemas.microsoft.com/office/drawing/2014/main" id="{5EC14679-E1F8-C9FD-B4C3-32FBF1013866}"/>
              </a:ext>
            </a:extLst>
          </p:cNvPr>
          <p:cNvSpPr txBox="1"/>
          <p:nvPr/>
        </p:nvSpPr>
        <p:spPr>
          <a:xfrm>
            <a:off x="610928" y="862089"/>
            <a:ext cx="10970142" cy="646331"/>
          </a:xfrm>
          <a:prstGeom prst="rect">
            <a:avLst/>
          </a:prstGeom>
          <a:noFill/>
        </p:spPr>
        <p:txBody>
          <a:bodyPr wrap="square">
            <a:spAutoFit/>
          </a:bodyPr>
          <a:lstStyle/>
          <a:p>
            <a:r>
              <a:rPr lang="fr-FR" kern="0" dirty="0">
                <a:solidFill>
                  <a:srgbClr val="000000"/>
                </a:solidFill>
                <a:latin typeface="Calibri Light" panose="020F0302020204030204" pitchFamily="34" charset="0"/>
                <a:ea typeface="Calibri" panose="020F0502020204030204" pitchFamily="34" charset="0"/>
              </a:rPr>
              <a:t>C’est une a</a:t>
            </a:r>
            <a:r>
              <a:rPr lang="fr-FR" sz="1800" kern="0" dirty="0">
                <a:solidFill>
                  <a:srgbClr val="000000"/>
                </a:solidFill>
                <a:effectLst/>
                <a:latin typeface="+mj-lt"/>
                <a:ea typeface="Calibri" panose="020F0502020204030204" pitchFamily="34" charset="0"/>
              </a:rPr>
              <a:t>ccumulation de liquide lymphatique dans les espaces interstitiels et surtout dans la graisse sous-cutanée suite à une rupture du système lymphatique </a:t>
            </a:r>
            <a:r>
              <a:rPr lang="fr-FR" dirty="0">
                <a:effectLst/>
                <a:latin typeface="+mj-lt"/>
              </a:rPr>
              <a:t> </a:t>
            </a:r>
            <a:endParaRPr lang="fr-FR" dirty="0">
              <a:latin typeface="+mj-lt"/>
            </a:endParaRPr>
          </a:p>
        </p:txBody>
      </p:sp>
      <p:sp>
        <p:nvSpPr>
          <p:cNvPr id="13" name="ZoneTexte 12">
            <a:extLst>
              <a:ext uri="{FF2B5EF4-FFF2-40B4-BE49-F238E27FC236}">
                <a16:creationId xmlns:a16="http://schemas.microsoft.com/office/drawing/2014/main" id="{F6273AA5-FF33-6BDC-EB95-F4F49A087781}"/>
              </a:ext>
            </a:extLst>
          </p:cNvPr>
          <p:cNvSpPr txBox="1"/>
          <p:nvPr/>
        </p:nvSpPr>
        <p:spPr>
          <a:xfrm>
            <a:off x="610928" y="1508420"/>
            <a:ext cx="10656839" cy="4512133"/>
          </a:xfrm>
          <a:prstGeom prst="rect">
            <a:avLst/>
          </a:prstGeom>
          <a:noFill/>
        </p:spPr>
        <p:txBody>
          <a:bodyPr wrap="square">
            <a:spAutoFit/>
          </a:bodyPr>
          <a:lstStyle/>
          <a:p>
            <a:pPr algn="just">
              <a:lnSpc>
                <a:spcPct val="150000"/>
              </a:lnSpc>
              <a:spcAft>
                <a:spcPts val="800"/>
              </a:spcAft>
            </a:pPr>
            <a:r>
              <a:rPr lang="fr-FR" sz="1800" b="1" u="sng"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3 facteurs affectent le flot lymphatique</a:t>
            </a:r>
            <a:r>
              <a:rPr lang="fr-FR" sz="1800" b="1"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fr-FR" sz="1800" b="1" u="sng"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buFont typeface="Symbol" panose="05050102010706020507" pitchFamily="18" charset="2"/>
              <a:buChar char=""/>
            </a:pPr>
            <a:r>
              <a:rPr lang="fr-FR" sz="18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L’action reflexe de la contraction des vaisseaux lymphatiques est facilitée par une contraction d’étirement </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buFont typeface="Symbol" panose="05050102010706020507" pitchFamily="18" charset="2"/>
              <a:buChar char=""/>
            </a:pPr>
            <a:r>
              <a:rPr lang="fr-FR" sz="18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La pression sur les vaisseaux lymphatiques majeure le flot </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800"/>
              </a:spcAft>
              <a:buFont typeface="Symbol" panose="05050102010706020507" pitchFamily="18" charset="2"/>
              <a:buChar char=""/>
            </a:pPr>
            <a:r>
              <a:rPr lang="fr-FR" sz="18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Les changements de pression intrathoracique favorisent le retour (penser à la cohérence cardiaque 3 / 6 / 5)  </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800" b="1" u="sng"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2 types de lymphœdèmes :</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buFont typeface="Symbol" panose="05050102010706020507" pitchFamily="18" charset="2"/>
              <a:buChar char=""/>
            </a:pPr>
            <a:r>
              <a:rPr lang="fr-FR" sz="18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Aigu : transitoire post opératoire ou jusqu’à six mois </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800"/>
              </a:spcAft>
              <a:buFont typeface="Symbol" panose="05050102010706020507" pitchFamily="18" charset="2"/>
              <a:buChar char=""/>
            </a:pPr>
            <a:r>
              <a:rPr lang="fr-FR" sz="18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Chronique : du a un système lymphatique déficient. Insidieux et indolore. Apparait  18/ 24 mois post chirurgie. Il faut penser à une récidive, une extension vers les ganglions lymphatiques, une infection, une immobilisation, une prise poids, une hypoalbuminémie (diabète / hta / pb cardio / pb rénal), une perte de protéines (hémorragie / ascite), ou un problème d’assimilation (vomissement, diarrhées, chimio)</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592445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398D941B-7759-9EB3-CD0C-13C8A37A5B2B}"/>
              </a:ext>
            </a:extLst>
          </p:cNvPr>
          <p:cNvSpPr txBox="1"/>
          <p:nvPr/>
        </p:nvSpPr>
        <p:spPr>
          <a:xfrm>
            <a:off x="2101049" y="4011805"/>
            <a:ext cx="9353843" cy="1405513"/>
          </a:xfrm>
          <a:prstGeom prst="rect">
            <a:avLst/>
          </a:prstGeom>
          <a:noFill/>
        </p:spPr>
        <p:txBody>
          <a:bodyPr wrap="none" rtlCol="0">
            <a:spAutoFit/>
          </a:bodyPr>
          <a:lstStyle/>
          <a:p>
            <a:pPr algn="just">
              <a:lnSpc>
                <a:spcPct val="150000"/>
              </a:lnSpc>
              <a:spcAft>
                <a:spcPts val="800"/>
              </a:spcAft>
            </a:pPr>
            <a:r>
              <a:rPr lang="fr-FR" sz="1800" b="1" u="sng" kern="0" dirty="0">
                <a:effectLst/>
                <a:latin typeface="+mj-lt"/>
                <a:ea typeface="Calibri" panose="020F0502020204030204" pitchFamily="34" charset="0"/>
                <a:cs typeface="Times New Roman" panose="02020603050405020304" pitchFamily="18" charset="0"/>
              </a:rPr>
              <a:t>La lymphangite </a:t>
            </a:r>
            <a:r>
              <a:rPr lang="fr-FR" sz="1800" b="1" kern="0" dirty="0">
                <a:solidFill>
                  <a:srgbClr val="000000"/>
                </a:solidFill>
                <a:effectLst/>
                <a:latin typeface="+mj-lt"/>
                <a:ea typeface="Calibri" panose="020F0502020204030204" pitchFamily="34" charset="0"/>
                <a:cs typeface="Times New Roman" panose="02020603050405020304" pitchFamily="18" charset="0"/>
              </a:rPr>
              <a:t>: </a:t>
            </a:r>
            <a:r>
              <a:rPr lang="fr-FR" b="1" kern="0" dirty="0">
                <a:solidFill>
                  <a:srgbClr val="000000"/>
                </a:solidFill>
                <a:latin typeface="+mj-lt"/>
                <a:ea typeface="Calibri" panose="020F0502020204030204" pitchFamily="34" charset="0"/>
                <a:cs typeface="Times New Roman" panose="02020603050405020304" pitchFamily="18" charset="0"/>
              </a:rPr>
              <a:t>é</a:t>
            </a:r>
            <a:r>
              <a:rPr lang="fr-FR" sz="1800" b="1" kern="0" dirty="0">
                <a:solidFill>
                  <a:srgbClr val="000000"/>
                </a:solidFill>
                <a:effectLst/>
                <a:latin typeface="+mj-lt"/>
                <a:ea typeface="Calibri" panose="020F0502020204030204" pitchFamily="34" charset="0"/>
                <a:cs typeface="Times New Roman" panose="02020603050405020304" pitchFamily="18" charset="0"/>
              </a:rPr>
              <a:t>ruption, rougeur, picotement, décoloration, gonflement, douleur, lourdeur, frisson </a:t>
            </a:r>
            <a:endParaRPr lang="fr-FR" sz="1800" kern="100" dirty="0">
              <a:effectLst/>
              <a:latin typeface="+mj-lt"/>
              <a:ea typeface="Calibri" panose="020F0502020204030204" pitchFamily="34" charset="0"/>
              <a:cs typeface="Times New Roman" panose="02020603050405020304" pitchFamily="18" charset="0"/>
            </a:endParaRPr>
          </a:p>
          <a:p>
            <a:pPr algn="just">
              <a:lnSpc>
                <a:spcPct val="150000"/>
              </a:lnSpc>
              <a:spcAft>
                <a:spcPts val="800"/>
              </a:spcAft>
            </a:pPr>
            <a:r>
              <a:rPr lang="fr-FR" b="1" u="sng" kern="0" dirty="0">
                <a:latin typeface="+mj-lt"/>
                <a:ea typeface="Calibri" panose="020F0502020204030204" pitchFamily="34" charset="0"/>
                <a:cs typeface="Times New Roman" panose="02020603050405020304" pitchFamily="18" charset="0"/>
              </a:rPr>
              <a:t>Tout STOPPER </a:t>
            </a:r>
            <a:r>
              <a:rPr lang="fr-FR" sz="1800" b="1" kern="0" dirty="0">
                <a:solidFill>
                  <a:srgbClr val="000000"/>
                </a:solidFill>
                <a:effectLst/>
                <a:latin typeface="+mj-lt"/>
                <a:ea typeface="Calibri" panose="020F0502020204030204" pitchFamily="34" charset="0"/>
                <a:cs typeface="Times New Roman" panose="02020603050405020304" pitchFamily="18" charset="0"/>
              </a:rPr>
              <a:t>: traitement antibiotique et surtout pas de compression</a:t>
            </a:r>
            <a:endParaRPr lang="fr-FR" sz="1800" kern="100" dirty="0">
              <a:effectLst/>
              <a:latin typeface="+mj-lt"/>
              <a:ea typeface="Calibri" panose="020F0502020204030204" pitchFamily="34" charset="0"/>
              <a:cs typeface="Times New Roman" panose="02020603050405020304" pitchFamily="18" charset="0"/>
            </a:endParaRPr>
          </a:p>
          <a:p>
            <a:endParaRPr lang="fr-FR" dirty="0">
              <a:latin typeface="+mj-lt"/>
            </a:endParaRPr>
          </a:p>
        </p:txBody>
      </p:sp>
      <p:pic>
        <p:nvPicPr>
          <p:cNvPr id="8" name="Graphique 7" descr="Avertissement contour">
            <a:extLst>
              <a:ext uri="{FF2B5EF4-FFF2-40B4-BE49-F238E27FC236}">
                <a16:creationId xmlns:a16="http://schemas.microsoft.com/office/drawing/2014/main" id="{D4F1C930-2275-A4E0-3991-3AB416221B3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79463" y="3823273"/>
            <a:ext cx="1457324" cy="1457324"/>
          </a:xfrm>
          <a:prstGeom prst="rect">
            <a:avLst/>
          </a:prstGeom>
        </p:spPr>
      </p:pic>
      <p:sp>
        <p:nvSpPr>
          <p:cNvPr id="9" name="ZoneTexte 8">
            <a:extLst>
              <a:ext uri="{FF2B5EF4-FFF2-40B4-BE49-F238E27FC236}">
                <a16:creationId xmlns:a16="http://schemas.microsoft.com/office/drawing/2014/main" id="{CB904B85-DDC0-2286-B705-662CD5C4D7D6}"/>
              </a:ext>
            </a:extLst>
          </p:cNvPr>
          <p:cNvSpPr txBox="1"/>
          <p:nvPr/>
        </p:nvSpPr>
        <p:spPr>
          <a:xfrm>
            <a:off x="0" y="0"/>
            <a:ext cx="6709144" cy="584775"/>
          </a:xfrm>
          <a:prstGeom prst="rect">
            <a:avLst/>
          </a:prstGeom>
          <a:solidFill>
            <a:srgbClr val="941651">
              <a:alpha val="58039"/>
            </a:srgbClr>
          </a:solidFill>
        </p:spPr>
        <p:txBody>
          <a:bodyPr wrap="square" rtlCol="0">
            <a:spAutoFit/>
          </a:bodyPr>
          <a:lstStyle/>
          <a:p>
            <a:r>
              <a:rPr lang="fr-FR" sz="3200" dirty="0">
                <a:latin typeface="+mj-lt"/>
              </a:rPr>
              <a:t> Lymphœdème du membre supérieur</a:t>
            </a:r>
          </a:p>
        </p:txBody>
      </p:sp>
      <p:sp>
        <p:nvSpPr>
          <p:cNvPr id="3" name="ZoneTexte 2">
            <a:extLst>
              <a:ext uri="{FF2B5EF4-FFF2-40B4-BE49-F238E27FC236}">
                <a16:creationId xmlns:a16="http://schemas.microsoft.com/office/drawing/2014/main" id="{FCE15C07-BE23-E1DF-5477-1D021A29DF5A}"/>
              </a:ext>
            </a:extLst>
          </p:cNvPr>
          <p:cNvSpPr txBox="1"/>
          <p:nvPr/>
        </p:nvSpPr>
        <p:spPr>
          <a:xfrm>
            <a:off x="2101049" y="1170527"/>
            <a:ext cx="7121609" cy="2019142"/>
          </a:xfrm>
          <a:prstGeom prst="rect">
            <a:avLst/>
          </a:prstGeom>
          <a:noFill/>
        </p:spPr>
        <p:txBody>
          <a:bodyPr wrap="square">
            <a:spAutoFit/>
          </a:bodyPr>
          <a:lstStyle/>
          <a:p>
            <a:pPr algn="just">
              <a:lnSpc>
                <a:spcPct val="150000"/>
              </a:lnSpc>
              <a:spcAft>
                <a:spcPts val="800"/>
              </a:spcAft>
            </a:pPr>
            <a:r>
              <a:rPr lang="fr-FR" sz="1800" b="1" u="sng"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Grade de lymphœdème </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800"/>
              </a:spcAft>
              <a:buFont typeface="Symbol" panose="05050102010706020507" pitchFamily="18" charset="2"/>
              <a:buChar char=""/>
            </a:pPr>
            <a:r>
              <a:rPr lang="fr-FR" sz="18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Grade 1 : œdème qui prend le godet mais disparait bras levé </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800"/>
              </a:spcAft>
              <a:buFont typeface="Symbol" panose="05050102010706020507" pitchFamily="18" charset="2"/>
              <a:buChar char=""/>
            </a:pPr>
            <a:r>
              <a:rPr lang="fr-FR" sz="18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Grade 2 : installation de fibrose l’élévation du bras ne change rien </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indent="-342900" algn="just">
              <a:lnSpc>
                <a:spcPct val="150000"/>
              </a:lnSpc>
              <a:spcAft>
                <a:spcPts val="800"/>
              </a:spcAft>
              <a:buFont typeface="Symbol" panose="05050102010706020507" pitchFamily="18" charset="2"/>
              <a:buChar char=""/>
            </a:pPr>
            <a:r>
              <a:rPr lang="fr-FR"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Grade3 : irréversible </a:t>
            </a:r>
          </a:p>
        </p:txBody>
      </p:sp>
    </p:spTree>
    <p:extLst>
      <p:ext uri="{BB962C8B-B14F-4D97-AF65-F5344CB8AC3E}">
        <p14:creationId xmlns:p14="http://schemas.microsoft.com/office/powerpoint/2010/main" val="165184510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CB904B85-DDC0-2286-B705-662CD5C4D7D6}"/>
              </a:ext>
            </a:extLst>
          </p:cNvPr>
          <p:cNvSpPr txBox="1"/>
          <p:nvPr/>
        </p:nvSpPr>
        <p:spPr>
          <a:xfrm>
            <a:off x="0" y="0"/>
            <a:ext cx="6709144" cy="584775"/>
          </a:xfrm>
          <a:prstGeom prst="rect">
            <a:avLst/>
          </a:prstGeom>
          <a:solidFill>
            <a:srgbClr val="941651">
              <a:alpha val="58039"/>
            </a:srgbClr>
          </a:solidFill>
        </p:spPr>
        <p:txBody>
          <a:bodyPr wrap="square" rtlCol="0">
            <a:spAutoFit/>
          </a:bodyPr>
          <a:lstStyle/>
          <a:p>
            <a:r>
              <a:rPr lang="fr-FR" sz="3200" dirty="0">
                <a:latin typeface="+mj-lt"/>
              </a:rPr>
              <a:t> Lymphœdème du membre supérieur</a:t>
            </a:r>
          </a:p>
        </p:txBody>
      </p:sp>
      <p:graphicFrame>
        <p:nvGraphicFramePr>
          <p:cNvPr id="4" name="Tableau 3">
            <a:extLst>
              <a:ext uri="{FF2B5EF4-FFF2-40B4-BE49-F238E27FC236}">
                <a16:creationId xmlns:a16="http://schemas.microsoft.com/office/drawing/2014/main" id="{E288D683-BC4E-8096-C668-0C22C136F7C0}"/>
              </a:ext>
            </a:extLst>
          </p:cNvPr>
          <p:cNvGraphicFramePr>
            <a:graphicFrameLocks noGrp="1"/>
          </p:cNvGraphicFramePr>
          <p:nvPr>
            <p:extLst>
              <p:ext uri="{D42A27DB-BD31-4B8C-83A1-F6EECF244321}">
                <p14:modId xmlns:p14="http://schemas.microsoft.com/office/powerpoint/2010/main" val="785920855"/>
              </p:ext>
            </p:extLst>
          </p:nvPr>
        </p:nvGraphicFramePr>
        <p:xfrm>
          <a:off x="1499419" y="1583399"/>
          <a:ext cx="9193161" cy="3932498"/>
        </p:xfrm>
        <a:graphic>
          <a:graphicData uri="http://schemas.openxmlformats.org/drawingml/2006/table">
            <a:tbl>
              <a:tblPr firstRow="1" firstCol="1" bandRow="1"/>
              <a:tblGrid>
                <a:gridCol w="9193161">
                  <a:extLst>
                    <a:ext uri="{9D8B030D-6E8A-4147-A177-3AD203B41FA5}">
                      <a16:colId xmlns:a16="http://schemas.microsoft.com/office/drawing/2014/main" val="3150809984"/>
                    </a:ext>
                  </a:extLst>
                </a:gridCol>
              </a:tblGrid>
              <a:tr h="3932498">
                <a:tc>
                  <a:txBody>
                    <a:bodyPr/>
                    <a:lstStyle/>
                    <a:p>
                      <a:pPr algn="just">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Une mesure centimétrique de différence entre les 2 bras est nécessaire en gardant en tête que le les mesures du bras dominant sont toujours supérieures de un centimètre environ.</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600" b="1" u="sng"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On trouvera</a:t>
                      </a: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800"/>
                        </a:spcAft>
                        <a:buFont typeface="Symbol" panose="05050102010706020507" pitchFamily="18" charset="2"/>
                        <a:buChar char=""/>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une peau épaissie et un pli cutané difficile à obtenir</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800"/>
                        </a:spcAft>
                        <a:buFont typeface="Symbol" panose="05050102010706020507" pitchFamily="18" charset="2"/>
                        <a:buChar char=""/>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une augmentation de volume</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800"/>
                        </a:spcAft>
                        <a:buFont typeface="Symbol" panose="05050102010706020507" pitchFamily="18" charset="2"/>
                        <a:buChar char=""/>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une gêne et une pesanteur du bras</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800"/>
                        </a:spcAft>
                        <a:buFont typeface="Symbol" panose="05050102010706020507" pitchFamily="18" charset="2"/>
                        <a:buChar char=""/>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un test du godet positif (l'appui déforme le tissu qui met plus de 15 secondes à reprendre sa forme initiale)</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70313582"/>
                  </a:ext>
                </a:extLst>
              </a:tr>
            </a:tbl>
          </a:graphicData>
        </a:graphic>
      </p:graphicFrame>
    </p:spTree>
    <p:extLst>
      <p:ext uri="{BB962C8B-B14F-4D97-AF65-F5344CB8AC3E}">
        <p14:creationId xmlns:p14="http://schemas.microsoft.com/office/powerpoint/2010/main" val="294593559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CB904B85-DDC0-2286-B705-662CD5C4D7D6}"/>
              </a:ext>
            </a:extLst>
          </p:cNvPr>
          <p:cNvSpPr txBox="1"/>
          <p:nvPr/>
        </p:nvSpPr>
        <p:spPr>
          <a:xfrm>
            <a:off x="0" y="0"/>
            <a:ext cx="6709144" cy="584775"/>
          </a:xfrm>
          <a:prstGeom prst="rect">
            <a:avLst/>
          </a:prstGeom>
          <a:solidFill>
            <a:srgbClr val="941651">
              <a:alpha val="58039"/>
            </a:srgbClr>
          </a:solidFill>
        </p:spPr>
        <p:txBody>
          <a:bodyPr wrap="square" rtlCol="0">
            <a:spAutoFit/>
          </a:bodyPr>
          <a:lstStyle/>
          <a:p>
            <a:r>
              <a:rPr lang="fr-FR" sz="3200" dirty="0">
                <a:latin typeface="+mj-lt"/>
              </a:rPr>
              <a:t> Lymphœdème du membre supérieur</a:t>
            </a:r>
          </a:p>
        </p:txBody>
      </p:sp>
      <p:graphicFrame>
        <p:nvGraphicFramePr>
          <p:cNvPr id="5" name="Tableau 4">
            <a:extLst>
              <a:ext uri="{FF2B5EF4-FFF2-40B4-BE49-F238E27FC236}">
                <a16:creationId xmlns:a16="http://schemas.microsoft.com/office/drawing/2014/main" id="{AFEA2CE7-BDAB-C19E-6D1E-B514384B64F7}"/>
              </a:ext>
            </a:extLst>
          </p:cNvPr>
          <p:cNvGraphicFramePr>
            <a:graphicFrameLocks noGrp="1"/>
          </p:cNvGraphicFramePr>
          <p:nvPr>
            <p:extLst>
              <p:ext uri="{D42A27DB-BD31-4B8C-83A1-F6EECF244321}">
                <p14:modId xmlns:p14="http://schemas.microsoft.com/office/powerpoint/2010/main" val="1081064024"/>
              </p:ext>
            </p:extLst>
          </p:nvPr>
        </p:nvGraphicFramePr>
        <p:xfrm>
          <a:off x="1887794" y="2302184"/>
          <a:ext cx="8416412" cy="2563114"/>
        </p:xfrm>
        <a:graphic>
          <a:graphicData uri="http://schemas.openxmlformats.org/drawingml/2006/table">
            <a:tbl>
              <a:tblPr firstRow="1" firstCol="1" bandRow="1"/>
              <a:tblGrid>
                <a:gridCol w="8416412">
                  <a:extLst>
                    <a:ext uri="{9D8B030D-6E8A-4147-A177-3AD203B41FA5}">
                      <a16:colId xmlns:a16="http://schemas.microsoft.com/office/drawing/2014/main" val="3930132678"/>
                    </a:ext>
                  </a:extLst>
                </a:gridCol>
              </a:tblGrid>
              <a:tr h="2554952">
                <a:tc>
                  <a:txBody>
                    <a:bodyPr/>
                    <a:lstStyle/>
                    <a:p>
                      <a:pPr algn="just">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Facteurs de risque de développement : </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800"/>
                        </a:spcAft>
                        <a:buFont typeface="Symbol" panose="05050102010706020507" pitchFamily="18" charset="2"/>
                        <a:buChar char=""/>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Le manque d'activité du membre</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800"/>
                        </a:spcAft>
                        <a:buFont typeface="Symbol" panose="05050102010706020507" pitchFamily="18" charset="2"/>
                        <a:buChar char=""/>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La prise de poids</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800"/>
                        </a:spcAft>
                        <a:buFont typeface="Symbol" panose="05050102010706020507" pitchFamily="18" charset="2"/>
                        <a:buChar char=""/>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Les brèches infectieuses : piqûre d'insecte, égratignure de rosier, griffure de chat, arrachement de la peau autour de l'ongle</a:t>
                      </a:r>
                    </a:p>
                    <a:p>
                      <a:pPr marL="342900" lvl="0" indent="-342900" algn="just">
                        <a:lnSpc>
                          <a:spcPct val="150000"/>
                        </a:lnSpc>
                        <a:spcAft>
                          <a:spcPts val="800"/>
                        </a:spcAft>
                        <a:buFont typeface="Symbol" panose="05050102010706020507" pitchFamily="18" charset="2"/>
                        <a:buChar char=""/>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Pression longue et prolongée de l'avant-bras</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3786022"/>
                  </a:ext>
                </a:extLst>
              </a:tr>
            </a:tbl>
          </a:graphicData>
        </a:graphic>
      </p:graphicFrame>
      <p:sp>
        <p:nvSpPr>
          <p:cNvPr id="7" name="ZoneTexte 6">
            <a:extLst>
              <a:ext uri="{FF2B5EF4-FFF2-40B4-BE49-F238E27FC236}">
                <a16:creationId xmlns:a16="http://schemas.microsoft.com/office/drawing/2014/main" id="{CD491446-5F7F-7F42-C4B7-68AC71631145}"/>
              </a:ext>
            </a:extLst>
          </p:cNvPr>
          <p:cNvSpPr txBox="1"/>
          <p:nvPr/>
        </p:nvSpPr>
        <p:spPr>
          <a:xfrm>
            <a:off x="3030794" y="1211044"/>
            <a:ext cx="6130412" cy="464871"/>
          </a:xfrm>
          <a:prstGeom prst="rect">
            <a:avLst/>
          </a:prstGeom>
          <a:noFill/>
        </p:spPr>
        <p:txBody>
          <a:bodyPr wrap="square">
            <a:spAutoFit/>
          </a:bodyPr>
          <a:lstStyle/>
          <a:p>
            <a:pPr algn="just">
              <a:lnSpc>
                <a:spcPct val="150000"/>
              </a:lnSpc>
              <a:spcAft>
                <a:spcPts val="800"/>
              </a:spcAft>
            </a:pPr>
            <a:r>
              <a:rPr lang="fr-FR" sz="18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Le lymphœdème peut apparaître 12 à 18 mois après l'opération</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2998112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9F007137-95BE-8437-13A7-19021D8CEF8C}"/>
              </a:ext>
            </a:extLst>
          </p:cNvPr>
          <p:cNvSpPr txBox="1"/>
          <p:nvPr/>
        </p:nvSpPr>
        <p:spPr>
          <a:xfrm>
            <a:off x="0" y="0"/>
            <a:ext cx="6709144" cy="584775"/>
          </a:xfrm>
          <a:prstGeom prst="rect">
            <a:avLst/>
          </a:prstGeom>
          <a:solidFill>
            <a:srgbClr val="941651">
              <a:alpha val="58039"/>
            </a:srgbClr>
          </a:solidFill>
        </p:spPr>
        <p:txBody>
          <a:bodyPr wrap="square" rtlCol="0">
            <a:spAutoFit/>
          </a:bodyPr>
          <a:lstStyle/>
          <a:p>
            <a:r>
              <a:rPr lang="fr-FR" sz="3200" dirty="0">
                <a:latin typeface="+mj-lt"/>
              </a:rPr>
              <a:t> Lymphœdème du membre supérieur</a:t>
            </a:r>
          </a:p>
        </p:txBody>
      </p:sp>
      <p:sp>
        <p:nvSpPr>
          <p:cNvPr id="5" name="ZoneTexte 4">
            <a:extLst>
              <a:ext uri="{FF2B5EF4-FFF2-40B4-BE49-F238E27FC236}">
                <a16:creationId xmlns:a16="http://schemas.microsoft.com/office/drawing/2014/main" id="{E09D92AD-FB40-2009-E43B-AB4553853022}"/>
              </a:ext>
            </a:extLst>
          </p:cNvPr>
          <p:cNvSpPr txBox="1"/>
          <p:nvPr/>
        </p:nvSpPr>
        <p:spPr>
          <a:xfrm>
            <a:off x="1150374" y="1303122"/>
            <a:ext cx="9753600" cy="3685881"/>
          </a:xfrm>
          <a:prstGeom prst="rect">
            <a:avLst/>
          </a:prstGeom>
          <a:noFill/>
        </p:spPr>
        <p:txBody>
          <a:bodyPr wrap="square">
            <a:spAutoFit/>
          </a:bodyPr>
          <a:lstStyle/>
          <a:p>
            <a:pPr algn="just">
              <a:lnSpc>
                <a:spcPct val="150000"/>
              </a:lnSpc>
              <a:spcAft>
                <a:spcPts val="800"/>
              </a:spcAft>
            </a:pPr>
            <a:r>
              <a:rPr lang="fr-FR" sz="1600" b="1"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Diagnostic différentiel : </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600" b="1" u="sng"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a:t>
            </a:r>
            <a:r>
              <a:rPr lang="fr-FR" sz="1600" b="1" u="sng"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é</a:t>
            </a:r>
            <a:r>
              <a:rPr lang="fr-FR" sz="1600" b="1" u="sng"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rysipèle / dermohypodermite bactérienne </a:t>
            </a:r>
            <a:r>
              <a:rPr lang="fr-FR" sz="1600" b="1"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t>
            </a: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infection bactérienne du derme et de l’hypoderme à streptocoque ß hémolytique du groupe A. Il se développe sur un terrain à risque avec stagnation de la lymphe, typiquement sur un lymphœdème, et nécessite une porte d’entrée pour les bactéries : plaie, infection mycotique entre les orteils (intertrigo), griffure d’animal… </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Une plaque rouge bien délimitée, chaude et sensible va apparaître elle peut être accompagnée de fièvre (mauvais pronostic), la peau devient granuleuse. Un traitement antibiotique est prescrit pendant 1 semaine (Amoxicilline).</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600" b="1"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ATTENTION</a:t>
            </a: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 dermohypodermite nécrosante : dermohypodermite à germe anaérobie, la plaie et cartonnée, très douloureuse, impression de crépitant sous la peau, évolution rapide, patient très affaibli. </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4384404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2399C3F7-5431-AE7C-22B4-9E6C4076BD73}"/>
              </a:ext>
            </a:extLst>
          </p:cNvPr>
          <p:cNvSpPr txBox="1"/>
          <p:nvPr/>
        </p:nvSpPr>
        <p:spPr>
          <a:xfrm>
            <a:off x="1" y="0"/>
            <a:ext cx="5401339" cy="584775"/>
          </a:xfrm>
          <a:prstGeom prst="rect">
            <a:avLst/>
          </a:prstGeom>
          <a:solidFill>
            <a:srgbClr val="941651">
              <a:alpha val="58039"/>
            </a:srgbClr>
          </a:solidFill>
        </p:spPr>
        <p:txBody>
          <a:bodyPr wrap="square" rtlCol="0">
            <a:spAutoFit/>
          </a:bodyPr>
          <a:lstStyle/>
          <a:p>
            <a:r>
              <a:rPr lang="fr-FR" sz="3200" dirty="0">
                <a:latin typeface="+mj-lt"/>
              </a:rPr>
              <a:t> Drainage lymphatique manuel</a:t>
            </a:r>
          </a:p>
        </p:txBody>
      </p:sp>
      <p:pic>
        <p:nvPicPr>
          <p:cNvPr id="2" name="Image 1" descr="Curage axillaire : actualisation des recommandations - Actusoins">
            <a:extLst>
              <a:ext uri="{FF2B5EF4-FFF2-40B4-BE49-F238E27FC236}">
                <a16:creationId xmlns:a16="http://schemas.microsoft.com/office/drawing/2014/main" id="{C62FC389-E083-8405-765C-576A1BA5B7DE}"/>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36147" y="1202865"/>
            <a:ext cx="6347182" cy="4863639"/>
          </a:xfrm>
          <a:prstGeom prst="rect">
            <a:avLst/>
          </a:prstGeom>
          <a:noFill/>
          <a:ln>
            <a:solidFill>
              <a:schemeClr val="bg1">
                <a:lumMod val="65000"/>
              </a:schemeClr>
            </a:solidFill>
          </a:ln>
        </p:spPr>
      </p:pic>
    </p:spTree>
    <p:extLst>
      <p:ext uri="{BB962C8B-B14F-4D97-AF65-F5344CB8AC3E}">
        <p14:creationId xmlns:p14="http://schemas.microsoft.com/office/powerpoint/2010/main" val="31897794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2399C3F7-5431-AE7C-22B4-9E6C4076BD73}"/>
              </a:ext>
            </a:extLst>
          </p:cNvPr>
          <p:cNvSpPr txBox="1"/>
          <p:nvPr/>
        </p:nvSpPr>
        <p:spPr>
          <a:xfrm>
            <a:off x="1" y="0"/>
            <a:ext cx="3870250" cy="584775"/>
          </a:xfrm>
          <a:prstGeom prst="rect">
            <a:avLst/>
          </a:prstGeom>
          <a:solidFill>
            <a:srgbClr val="941651">
              <a:alpha val="58039"/>
            </a:srgbClr>
          </a:solidFill>
        </p:spPr>
        <p:txBody>
          <a:bodyPr wrap="square" rtlCol="0">
            <a:spAutoFit/>
          </a:bodyPr>
          <a:lstStyle/>
          <a:p>
            <a:r>
              <a:rPr lang="fr-FR" sz="3200" dirty="0">
                <a:latin typeface="+mj-lt"/>
              </a:rPr>
              <a:t>Lymphœdème du sein</a:t>
            </a:r>
          </a:p>
        </p:txBody>
      </p:sp>
      <p:sp>
        <p:nvSpPr>
          <p:cNvPr id="4" name="ZoneTexte 3">
            <a:extLst>
              <a:ext uri="{FF2B5EF4-FFF2-40B4-BE49-F238E27FC236}">
                <a16:creationId xmlns:a16="http://schemas.microsoft.com/office/drawing/2014/main" id="{CE0F527A-E7FE-E2BA-49CB-3E9E83EED6BD}"/>
              </a:ext>
            </a:extLst>
          </p:cNvPr>
          <p:cNvSpPr txBox="1"/>
          <p:nvPr/>
        </p:nvSpPr>
        <p:spPr>
          <a:xfrm>
            <a:off x="1828800" y="791170"/>
            <a:ext cx="8259096" cy="2947217"/>
          </a:xfrm>
          <a:prstGeom prst="rect">
            <a:avLst/>
          </a:prstGeom>
          <a:noFill/>
        </p:spPr>
        <p:txBody>
          <a:bodyPr wrap="square">
            <a:spAutoFit/>
          </a:bodyPr>
          <a:lstStyle/>
          <a:p>
            <a:pPr algn="just">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Celui-ci peut apparaître en post-opératoire immédiat en cas de tumorectomie. Dans ce cas il est juste réactionnel à la chirurgie, un drainage et une pause de </a:t>
            </a:r>
            <a:r>
              <a:rPr lang="fr-FR" sz="1600" kern="0" dirty="0" err="1">
                <a:solidFill>
                  <a:srgbClr val="000000"/>
                </a:solidFill>
                <a:latin typeface="Calibri" panose="020F0502020204030204" pitchFamily="34" charset="0"/>
                <a:ea typeface="Calibri" panose="020F0502020204030204" pitchFamily="34" charset="0"/>
                <a:cs typeface="Times New Roman" panose="02020603050405020304" pitchFamily="18" charset="0"/>
              </a:rPr>
              <a:t>K</a:t>
            </a:r>
            <a:r>
              <a:rPr lang="fr-FR" sz="1600" kern="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tape</a:t>
            </a: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permettront de le faire disparaître.</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Attention aux contentions trop serrées, brassière, soutien-gorge.</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Evidemment il faut écarter un risque d’</a:t>
            </a:r>
            <a:r>
              <a:rPr lang="fr-FR" sz="1600"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é</a:t>
            </a: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rysipèle et de sein inflammatoire.</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Il est plus fréquent en suite de radiothérapie car on a une diminution des capacités de drainage du bras, des lésions capillaires et des fibroses cicatricielles.</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ZoneTexte 8">
            <a:extLst>
              <a:ext uri="{FF2B5EF4-FFF2-40B4-BE49-F238E27FC236}">
                <a16:creationId xmlns:a16="http://schemas.microsoft.com/office/drawing/2014/main" id="{669B6FA5-456C-35F4-2BB5-E4E15E805555}"/>
              </a:ext>
            </a:extLst>
          </p:cNvPr>
          <p:cNvSpPr txBox="1"/>
          <p:nvPr/>
        </p:nvSpPr>
        <p:spPr>
          <a:xfrm>
            <a:off x="1828800" y="3944782"/>
            <a:ext cx="8819536" cy="584775"/>
          </a:xfrm>
          <a:prstGeom prst="rect">
            <a:avLst/>
          </a:prstGeom>
          <a:noFill/>
        </p:spPr>
        <p:txBody>
          <a:bodyPr wrap="square">
            <a:spAutoFit/>
          </a:bodyPr>
          <a:lstStyle/>
          <a:p>
            <a:r>
              <a:rPr lang="fr-FR" sz="1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Pour drainer on va du sein vers l’aréole et de l’aréole vers le plexus profond puis vers les quadrants internes et externes.</a:t>
            </a:r>
            <a:endParaRPr lang="fr-FR" sz="1600" dirty="0"/>
          </a:p>
        </p:txBody>
      </p:sp>
      <p:sp>
        <p:nvSpPr>
          <p:cNvPr id="11" name="ZoneTexte 10">
            <a:extLst>
              <a:ext uri="{FF2B5EF4-FFF2-40B4-BE49-F238E27FC236}">
                <a16:creationId xmlns:a16="http://schemas.microsoft.com/office/drawing/2014/main" id="{16F375E4-A66E-C16F-693E-E42CF8B11B06}"/>
              </a:ext>
            </a:extLst>
          </p:cNvPr>
          <p:cNvSpPr txBox="1"/>
          <p:nvPr/>
        </p:nvSpPr>
        <p:spPr>
          <a:xfrm>
            <a:off x="1833716" y="4603809"/>
            <a:ext cx="8711381" cy="1367297"/>
          </a:xfrm>
          <a:prstGeom prst="rect">
            <a:avLst/>
          </a:prstGeom>
          <a:noFill/>
        </p:spPr>
        <p:txBody>
          <a:bodyPr wrap="square">
            <a:spAutoFit/>
          </a:bodyPr>
          <a:lstStyle/>
          <a:p>
            <a:pPr algn="just">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Il existe chez Anita des </a:t>
            </a:r>
            <a:r>
              <a:rPr lang="fr-FR" sz="1600"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soutien-gorge</a:t>
            </a: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drainant (Lymphofit).</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Penser à rafraichir, contenir et assouplir la zo</a:t>
            </a:r>
            <a:r>
              <a:rPr lang="fr-FR" sz="1600" kern="0" dirty="0">
                <a:solidFill>
                  <a:srgbClr val="000000"/>
                </a:solidFill>
                <a:latin typeface="Calibri" panose="020F0502020204030204" pitchFamily="34" charset="0"/>
                <a:ea typeface="Calibri" panose="020F0502020204030204" pitchFamily="34" charset="0"/>
                <a:cs typeface="Times New Roman" panose="02020603050405020304" pitchFamily="18" charset="0"/>
              </a:rPr>
              <a:t>ne (</a:t>
            </a:r>
            <a:r>
              <a:rPr lang="fr-FR" sz="1600" kern="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Mobiderm / eau thermale au frigo / Tape).</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2369005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2399C3F7-5431-AE7C-22B4-9E6C4076BD73}"/>
              </a:ext>
            </a:extLst>
          </p:cNvPr>
          <p:cNvSpPr txBox="1"/>
          <p:nvPr/>
        </p:nvSpPr>
        <p:spPr>
          <a:xfrm>
            <a:off x="1" y="0"/>
            <a:ext cx="5816008" cy="584775"/>
          </a:xfrm>
          <a:prstGeom prst="rect">
            <a:avLst/>
          </a:prstGeom>
          <a:solidFill>
            <a:srgbClr val="941651">
              <a:alpha val="58039"/>
            </a:srgbClr>
          </a:solidFill>
        </p:spPr>
        <p:txBody>
          <a:bodyPr wrap="square" rtlCol="0">
            <a:spAutoFit/>
          </a:bodyPr>
          <a:lstStyle/>
          <a:p>
            <a:r>
              <a:rPr lang="fr-FR" sz="3200" dirty="0">
                <a:latin typeface="+mj-lt"/>
              </a:rPr>
              <a:t> Douleurs liées à la chimiothérapie</a:t>
            </a:r>
          </a:p>
        </p:txBody>
      </p:sp>
      <p:sp>
        <p:nvSpPr>
          <p:cNvPr id="3" name="ZoneTexte 2">
            <a:extLst>
              <a:ext uri="{FF2B5EF4-FFF2-40B4-BE49-F238E27FC236}">
                <a16:creationId xmlns:a16="http://schemas.microsoft.com/office/drawing/2014/main" id="{3CA4FD4D-F5DE-A6B8-C463-E4FCE4172FD9}"/>
              </a:ext>
            </a:extLst>
          </p:cNvPr>
          <p:cNvSpPr txBox="1"/>
          <p:nvPr/>
        </p:nvSpPr>
        <p:spPr>
          <a:xfrm>
            <a:off x="1128651" y="661615"/>
            <a:ext cx="10313581" cy="1736629"/>
          </a:xfrm>
          <a:prstGeom prst="rect">
            <a:avLst/>
          </a:prstGeom>
          <a:noFill/>
        </p:spPr>
        <p:txBody>
          <a:bodyPr wrap="square">
            <a:spAutoFit/>
          </a:bodyPr>
          <a:lstStyle/>
          <a:p>
            <a:pPr algn="just">
              <a:lnSpc>
                <a:spcPct val="150000"/>
              </a:lnSpc>
              <a:spcAft>
                <a:spcPts val="800"/>
              </a:spcAft>
            </a:pPr>
            <a:r>
              <a:rPr lang="fr-FR" sz="1600" kern="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Les douleurs secondaires à la chimiothérapie sont notamment d'ordre sensitive et musculaire.</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600" kern="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Les troubles neuropathiques mains et pieds sont fréquents.</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fr-FR" sz="1600" kern="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La sarcopénie est fréquente aussi et accentuée par la fatigue générale que le patient ressent et qui le limite dans une activité musculaire satisfaisante.</a:t>
            </a:r>
            <a:endParaRPr lang="fr-FR"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Image 5" descr="Une image contenant personne, orteil, Pieds nus, veine&#10;&#10;Description générée automatiquement">
            <a:extLst>
              <a:ext uri="{FF2B5EF4-FFF2-40B4-BE49-F238E27FC236}">
                <a16:creationId xmlns:a16="http://schemas.microsoft.com/office/drawing/2014/main" id="{2D9EAA2F-C248-3C87-A69E-6B90373F06F8}"/>
              </a:ext>
            </a:extLst>
          </p:cNvPr>
          <p:cNvPicPr>
            <a:picLocks noChangeAspect="1"/>
          </p:cNvPicPr>
          <p:nvPr/>
        </p:nvPicPr>
        <p:blipFill>
          <a:blip r:embed="rId2"/>
          <a:stretch>
            <a:fillRect/>
          </a:stretch>
        </p:blipFill>
        <p:spPr>
          <a:xfrm>
            <a:off x="8994915" y="3137846"/>
            <a:ext cx="2263775" cy="2643822"/>
          </a:xfrm>
          <a:prstGeom prst="rect">
            <a:avLst/>
          </a:prstGeom>
        </p:spPr>
      </p:pic>
      <p:sp>
        <p:nvSpPr>
          <p:cNvPr id="4" name="ZoneTexte 3">
            <a:extLst>
              <a:ext uri="{FF2B5EF4-FFF2-40B4-BE49-F238E27FC236}">
                <a16:creationId xmlns:a16="http://schemas.microsoft.com/office/drawing/2014/main" id="{43393D09-D5E6-1E8B-941B-1955E10114F6}"/>
              </a:ext>
            </a:extLst>
          </p:cNvPr>
          <p:cNvSpPr txBox="1"/>
          <p:nvPr/>
        </p:nvSpPr>
        <p:spPr>
          <a:xfrm>
            <a:off x="1128651" y="2475084"/>
            <a:ext cx="7297594" cy="3891065"/>
          </a:xfrm>
          <a:prstGeom prst="rect">
            <a:avLst/>
          </a:prstGeom>
          <a:noFill/>
        </p:spPr>
        <p:txBody>
          <a:bodyPr wrap="square">
            <a:spAutoFit/>
          </a:bodyPr>
          <a:lstStyle/>
          <a:p>
            <a:pPr algn="just">
              <a:lnSpc>
                <a:spcPct val="150000"/>
              </a:lnSpc>
              <a:spcAft>
                <a:spcPts val="800"/>
              </a:spcAft>
            </a:pPr>
            <a:r>
              <a:rPr lang="fr-FR" sz="1600" kern="0" dirty="0">
                <a:solidFill>
                  <a:srgbClr val="000000"/>
                </a:solidFill>
                <a:latin typeface="Calibri Light" panose="020F0302020204030204" pitchFamily="34" charset="0"/>
                <a:ea typeface="Calibri" panose="020F0502020204030204" pitchFamily="34" charset="0"/>
                <a:cs typeface="Times New Roman" panose="02020603050405020304" pitchFamily="18" charset="0"/>
              </a:rPr>
              <a:t>Tout au cours des soins de chimiothérapie il est important de</a:t>
            </a:r>
          </a:p>
          <a:p>
            <a:pPr marL="342900" lvl="0" indent="-342900" algn="just">
              <a:lnSpc>
                <a:spcPct val="150000"/>
              </a:lnSpc>
              <a:spcAft>
                <a:spcPts val="800"/>
              </a:spcAft>
              <a:buFont typeface="Symbol" panose="05050102010706020507" pitchFamily="18" charset="2"/>
              <a:buChar char=""/>
            </a:pPr>
            <a:r>
              <a:rPr lang="fr-FR" sz="1600" kern="0" dirty="0">
                <a:solidFill>
                  <a:srgbClr val="000000"/>
                </a:solidFill>
                <a:latin typeface="Calibri Light" panose="020F0302020204030204" pitchFamily="34" charset="0"/>
                <a:ea typeface="Calibri" panose="020F0502020204030204" pitchFamily="34" charset="0"/>
                <a:cs typeface="Times New Roman" panose="02020603050405020304" pitchFamily="18" charset="0"/>
              </a:rPr>
              <a:t>Mobiliser les articulations dans toute l'amplitude.</a:t>
            </a:r>
          </a:p>
          <a:p>
            <a:pPr marL="342900" lvl="0" indent="-342900" algn="just">
              <a:lnSpc>
                <a:spcPct val="150000"/>
              </a:lnSpc>
              <a:spcAft>
                <a:spcPts val="800"/>
              </a:spcAft>
              <a:buFont typeface="Symbol" panose="05050102010706020507" pitchFamily="18" charset="2"/>
              <a:buChar char=""/>
            </a:pPr>
            <a:r>
              <a:rPr lang="fr-FR" sz="1600" kern="0" dirty="0">
                <a:solidFill>
                  <a:srgbClr val="000000"/>
                </a:solidFill>
                <a:latin typeface="Calibri Light" panose="020F0302020204030204" pitchFamily="34" charset="0"/>
                <a:ea typeface="Calibri" panose="020F0502020204030204" pitchFamily="34" charset="0"/>
                <a:cs typeface="Times New Roman" panose="02020603050405020304" pitchFamily="18" charset="0"/>
              </a:rPr>
              <a:t>Masser pieds et mains et proposer un automassage</a:t>
            </a:r>
          </a:p>
          <a:p>
            <a:pPr marL="342900" lvl="0" indent="-342900" algn="just">
              <a:lnSpc>
                <a:spcPct val="150000"/>
              </a:lnSpc>
              <a:spcAft>
                <a:spcPts val="800"/>
              </a:spcAft>
              <a:buFont typeface="Symbol" panose="05050102010706020507" pitchFamily="18" charset="2"/>
              <a:buChar char=""/>
            </a:pPr>
            <a:r>
              <a:rPr lang="fr-FR" sz="1600" kern="0" dirty="0">
                <a:solidFill>
                  <a:srgbClr val="000000"/>
                </a:solidFill>
                <a:latin typeface="Calibri Light" panose="020F0302020204030204" pitchFamily="34" charset="0"/>
                <a:ea typeface="Calibri" panose="020F0502020204030204" pitchFamily="34" charset="0"/>
                <a:cs typeface="Times New Roman" panose="02020603050405020304" pitchFamily="18" charset="0"/>
              </a:rPr>
              <a:t>Faire travailler le patient dans un travail musculaire global du corps idéalement en endurance et en renforcement musculaire. Par exemple rameur, pilâtes, marche nordique.</a:t>
            </a:r>
          </a:p>
          <a:p>
            <a:pPr marL="342900" lvl="0" indent="-342900" algn="just">
              <a:lnSpc>
                <a:spcPct val="150000"/>
              </a:lnSpc>
              <a:spcAft>
                <a:spcPts val="800"/>
              </a:spcAft>
              <a:buFont typeface="Symbol" panose="05050102010706020507" pitchFamily="18" charset="2"/>
              <a:buChar char=""/>
            </a:pPr>
            <a:r>
              <a:rPr lang="fr-FR" sz="1600" kern="0" dirty="0">
                <a:solidFill>
                  <a:srgbClr val="000000"/>
                </a:solidFill>
                <a:latin typeface="Calibri Light" panose="020F0302020204030204" pitchFamily="34" charset="0"/>
                <a:ea typeface="Calibri" panose="020F0502020204030204" pitchFamily="34" charset="0"/>
                <a:cs typeface="Times New Roman" panose="02020603050405020304" pitchFamily="18" charset="0"/>
              </a:rPr>
              <a:t>Sensibiliser le patient à l'importance de l'activité physique pour limiter les troubles trophiques musculaire et sensitif.</a:t>
            </a:r>
          </a:p>
          <a:p>
            <a:pPr marL="342900" lvl="0" indent="-342900" algn="just">
              <a:lnSpc>
                <a:spcPct val="150000"/>
              </a:lnSpc>
              <a:spcAft>
                <a:spcPts val="800"/>
              </a:spcAft>
              <a:buFont typeface="Symbol" panose="05050102010706020507" pitchFamily="18" charset="2"/>
              <a:buChar char=""/>
            </a:pPr>
            <a:r>
              <a:rPr lang="fr-FR" sz="1600" kern="0" dirty="0">
                <a:solidFill>
                  <a:srgbClr val="000000"/>
                </a:solidFill>
                <a:latin typeface="Calibri Light" panose="020F0302020204030204" pitchFamily="34" charset="0"/>
                <a:ea typeface="Calibri" panose="020F0502020204030204" pitchFamily="34" charset="0"/>
                <a:cs typeface="Times New Roman" panose="02020603050405020304" pitchFamily="18" charset="0"/>
              </a:rPr>
              <a:t>Le travail de la capacité respiratoire ne doit pas être négligé.</a:t>
            </a:r>
          </a:p>
        </p:txBody>
      </p:sp>
    </p:spTree>
    <p:extLst>
      <p:ext uri="{BB962C8B-B14F-4D97-AF65-F5344CB8AC3E}">
        <p14:creationId xmlns:p14="http://schemas.microsoft.com/office/powerpoint/2010/main" val="407117635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2399C3F7-5431-AE7C-22B4-9E6C4076BD73}"/>
              </a:ext>
            </a:extLst>
          </p:cNvPr>
          <p:cNvSpPr txBox="1"/>
          <p:nvPr/>
        </p:nvSpPr>
        <p:spPr>
          <a:xfrm>
            <a:off x="1" y="0"/>
            <a:ext cx="3357562" cy="584775"/>
          </a:xfrm>
          <a:prstGeom prst="rect">
            <a:avLst/>
          </a:prstGeom>
          <a:solidFill>
            <a:srgbClr val="941651">
              <a:alpha val="58039"/>
            </a:srgbClr>
          </a:solidFill>
        </p:spPr>
        <p:txBody>
          <a:bodyPr wrap="square" rtlCol="0">
            <a:spAutoFit/>
          </a:bodyPr>
          <a:lstStyle/>
          <a:p>
            <a:r>
              <a:rPr lang="fr-FR" sz="3200" dirty="0">
                <a:latin typeface="+mj-lt"/>
              </a:rPr>
              <a:t>Psoas et piriforme</a:t>
            </a:r>
          </a:p>
        </p:txBody>
      </p:sp>
      <p:sp>
        <p:nvSpPr>
          <p:cNvPr id="3" name="ZoneTexte 2">
            <a:extLst>
              <a:ext uri="{FF2B5EF4-FFF2-40B4-BE49-F238E27FC236}">
                <a16:creationId xmlns:a16="http://schemas.microsoft.com/office/drawing/2014/main" id="{AF61B01C-0616-90E5-A0E3-DEC5F0469787}"/>
              </a:ext>
            </a:extLst>
          </p:cNvPr>
          <p:cNvSpPr txBox="1"/>
          <p:nvPr/>
        </p:nvSpPr>
        <p:spPr>
          <a:xfrm>
            <a:off x="3504009" y="57387"/>
            <a:ext cx="6179344" cy="470000"/>
          </a:xfrm>
          <a:prstGeom prst="rect">
            <a:avLst/>
          </a:prstGeom>
          <a:noFill/>
        </p:spPr>
        <p:txBody>
          <a:bodyPr wrap="square">
            <a:spAutoFit/>
          </a:bodyPr>
          <a:lstStyle/>
          <a:p>
            <a:pPr>
              <a:lnSpc>
                <a:spcPct val="107000"/>
              </a:lnSpc>
              <a:spcBef>
                <a:spcPts val="200"/>
              </a:spcBef>
              <a:spcAft>
                <a:spcPts val="800"/>
              </a:spcAft>
            </a:pPr>
            <a:r>
              <a:rPr lang="fr-FR" sz="2400" kern="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muscles poubelle chimio</a:t>
            </a:r>
            <a:endParaRPr lang="fr-FR" sz="20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ZoneTexte 4">
            <a:extLst>
              <a:ext uri="{FF2B5EF4-FFF2-40B4-BE49-F238E27FC236}">
                <a16:creationId xmlns:a16="http://schemas.microsoft.com/office/drawing/2014/main" id="{55193AFA-2C2F-D50A-53C9-54C469EBDBD2}"/>
              </a:ext>
            </a:extLst>
          </p:cNvPr>
          <p:cNvSpPr txBox="1"/>
          <p:nvPr/>
        </p:nvSpPr>
        <p:spPr>
          <a:xfrm>
            <a:off x="604002" y="1881749"/>
            <a:ext cx="6179344" cy="2633478"/>
          </a:xfrm>
          <a:prstGeom prst="rect">
            <a:avLst/>
          </a:prstGeom>
          <a:noFill/>
          <a:ln>
            <a:solidFill>
              <a:schemeClr val="bg1">
                <a:lumMod val="65000"/>
              </a:schemeClr>
            </a:solidFill>
          </a:ln>
        </p:spPr>
        <p:txBody>
          <a:bodyPr wrap="square">
            <a:spAutoFit/>
          </a:bodyPr>
          <a:lstStyle/>
          <a:p>
            <a:pPr>
              <a:lnSpc>
                <a:spcPct val="107000"/>
              </a:lnSpc>
              <a:spcBef>
                <a:spcPts val="200"/>
              </a:spcBef>
              <a:spcAft>
                <a:spcPts val="800"/>
              </a:spcAft>
            </a:pPr>
            <a:r>
              <a:rPr lang="fr-FR" sz="2800" kern="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Faire faire étirements psoas et piriforme.</a:t>
            </a:r>
            <a:endParaRPr lang="fr-FR" sz="24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200"/>
              </a:spcBef>
              <a:spcAft>
                <a:spcPts val="800"/>
              </a:spcAft>
            </a:pPr>
            <a:r>
              <a:rPr lang="fr-FR" sz="2800" kern="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Tape détente psoas.</a:t>
            </a:r>
            <a:endParaRPr lang="fr-FR" sz="24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200"/>
              </a:spcBef>
              <a:spcAft>
                <a:spcPts val="800"/>
              </a:spcAft>
            </a:pPr>
            <a:r>
              <a:rPr lang="fr-FR" sz="2800" kern="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On part en étirement du psoas de l’insertion petit trochanter vers les faisceaux lombaires.</a:t>
            </a:r>
            <a:endParaRPr lang="fr-FR" sz="24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352865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28688FEB-361A-D017-D784-525C9CFD14DA}"/>
              </a:ext>
            </a:extLst>
          </p:cNvPr>
          <p:cNvSpPr txBox="1"/>
          <p:nvPr/>
        </p:nvSpPr>
        <p:spPr>
          <a:xfrm>
            <a:off x="0" y="0"/>
            <a:ext cx="5528930" cy="584775"/>
          </a:xfrm>
          <a:prstGeom prst="rect">
            <a:avLst/>
          </a:prstGeom>
          <a:solidFill>
            <a:srgbClr val="941651">
              <a:alpha val="58039"/>
            </a:srgbClr>
          </a:solidFill>
        </p:spPr>
        <p:txBody>
          <a:bodyPr wrap="square" rtlCol="0">
            <a:spAutoFit/>
          </a:bodyPr>
          <a:lstStyle/>
          <a:p>
            <a:r>
              <a:rPr lang="fr-FR" sz="3200" dirty="0">
                <a:latin typeface="+mj-lt"/>
              </a:rPr>
              <a:t>Epidémiologie du cancer du sein</a:t>
            </a:r>
          </a:p>
        </p:txBody>
      </p:sp>
      <p:sp>
        <p:nvSpPr>
          <p:cNvPr id="5" name="ZoneTexte 4">
            <a:extLst>
              <a:ext uri="{FF2B5EF4-FFF2-40B4-BE49-F238E27FC236}">
                <a16:creationId xmlns:a16="http://schemas.microsoft.com/office/drawing/2014/main" id="{3D7E27F1-8E8E-4889-1EE6-B39B5E6CEBFC}"/>
              </a:ext>
            </a:extLst>
          </p:cNvPr>
          <p:cNvSpPr txBox="1"/>
          <p:nvPr/>
        </p:nvSpPr>
        <p:spPr>
          <a:xfrm>
            <a:off x="2833425" y="1284046"/>
            <a:ext cx="3221075" cy="369332"/>
          </a:xfrm>
          <a:prstGeom prst="rect">
            <a:avLst/>
          </a:prstGeom>
          <a:noFill/>
          <a:ln>
            <a:solidFill>
              <a:schemeClr val="bg1">
                <a:lumMod val="65000"/>
              </a:schemeClr>
            </a:solidFill>
          </a:ln>
        </p:spPr>
        <p:txBody>
          <a:bodyPr wrap="none" rtlCol="0">
            <a:spAutoFit/>
          </a:bodyPr>
          <a:lstStyle/>
          <a:p>
            <a:r>
              <a:rPr lang="fr-FR" dirty="0">
                <a:latin typeface="+mj-lt"/>
              </a:rPr>
              <a:t>Âge médian au diagnostic 64 ans</a:t>
            </a:r>
          </a:p>
        </p:txBody>
      </p:sp>
      <p:cxnSp>
        <p:nvCxnSpPr>
          <p:cNvPr id="7" name="Connecteur droit avec flèche 6">
            <a:extLst>
              <a:ext uri="{FF2B5EF4-FFF2-40B4-BE49-F238E27FC236}">
                <a16:creationId xmlns:a16="http://schemas.microsoft.com/office/drawing/2014/main" id="{B7CC3407-0107-AFA1-E46E-EB2A51466CF0}"/>
              </a:ext>
            </a:extLst>
          </p:cNvPr>
          <p:cNvCxnSpPr>
            <a:cxnSpLocks/>
            <a:stCxn id="5" idx="3"/>
            <a:endCxn id="9" idx="1"/>
          </p:cNvCxnSpPr>
          <p:nvPr/>
        </p:nvCxnSpPr>
        <p:spPr>
          <a:xfrm flipV="1">
            <a:off x="6054500" y="800217"/>
            <a:ext cx="902162" cy="668495"/>
          </a:xfrm>
          <a:prstGeom prst="straightConnector1">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9" name="ZoneTexte 8">
            <a:extLst>
              <a:ext uri="{FF2B5EF4-FFF2-40B4-BE49-F238E27FC236}">
                <a16:creationId xmlns:a16="http://schemas.microsoft.com/office/drawing/2014/main" id="{D52D264F-C19C-6D8D-42B4-A16A09F1CEA8}"/>
              </a:ext>
            </a:extLst>
          </p:cNvPr>
          <p:cNvSpPr txBox="1"/>
          <p:nvPr/>
        </p:nvSpPr>
        <p:spPr>
          <a:xfrm>
            <a:off x="6956662" y="646328"/>
            <a:ext cx="2091150" cy="307777"/>
          </a:xfrm>
          <a:prstGeom prst="rect">
            <a:avLst/>
          </a:prstGeom>
          <a:noFill/>
        </p:spPr>
        <p:txBody>
          <a:bodyPr wrap="none" rtlCol="0">
            <a:spAutoFit/>
          </a:bodyPr>
          <a:lstStyle/>
          <a:p>
            <a:r>
              <a:rPr lang="fr-FR" sz="1400" dirty="0">
                <a:latin typeface="+mj-lt"/>
              </a:rPr>
              <a:t>Exceptionnel avant 20 ans </a:t>
            </a:r>
          </a:p>
        </p:txBody>
      </p:sp>
      <p:sp>
        <p:nvSpPr>
          <p:cNvPr id="10" name="ZoneTexte 9">
            <a:extLst>
              <a:ext uri="{FF2B5EF4-FFF2-40B4-BE49-F238E27FC236}">
                <a16:creationId xmlns:a16="http://schemas.microsoft.com/office/drawing/2014/main" id="{4ECAA85F-AA45-FC29-7E38-076F124AEDF7}"/>
              </a:ext>
            </a:extLst>
          </p:cNvPr>
          <p:cNvSpPr txBox="1"/>
          <p:nvPr/>
        </p:nvSpPr>
        <p:spPr>
          <a:xfrm>
            <a:off x="6969063" y="1013605"/>
            <a:ext cx="1507144" cy="307777"/>
          </a:xfrm>
          <a:prstGeom prst="rect">
            <a:avLst/>
          </a:prstGeom>
          <a:noFill/>
        </p:spPr>
        <p:txBody>
          <a:bodyPr wrap="none" rtlCol="0">
            <a:spAutoFit/>
          </a:bodyPr>
          <a:lstStyle/>
          <a:p>
            <a:pPr algn="just"/>
            <a:r>
              <a:rPr lang="fr-FR" sz="1400" kern="0" dirty="0">
                <a:solidFill>
                  <a:srgbClr val="000000"/>
                </a:solidFill>
                <a:effectLst/>
                <a:latin typeface="+mj-lt"/>
                <a:ea typeface="Calibri" panose="020F0502020204030204" pitchFamily="34" charset="0"/>
                <a:cs typeface="Times New Roman" panose="02020603050405020304" pitchFamily="18" charset="0"/>
              </a:rPr>
              <a:t>Rare avant 35 ans </a:t>
            </a:r>
            <a:endParaRPr lang="fr-FR" sz="1200" kern="100" dirty="0">
              <a:effectLst/>
              <a:latin typeface="+mj-lt"/>
              <a:ea typeface="Calibri" panose="020F0502020204030204" pitchFamily="34" charset="0"/>
              <a:cs typeface="Times New Roman" panose="02020603050405020304" pitchFamily="18" charset="0"/>
            </a:endParaRPr>
          </a:p>
        </p:txBody>
      </p:sp>
      <p:sp>
        <p:nvSpPr>
          <p:cNvPr id="11" name="ZoneTexte 10">
            <a:extLst>
              <a:ext uri="{FF2B5EF4-FFF2-40B4-BE49-F238E27FC236}">
                <a16:creationId xmlns:a16="http://schemas.microsoft.com/office/drawing/2014/main" id="{2E38294F-8758-9CE2-14EB-804E7E891E5C}"/>
              </a:ext>
            </a:extLst>
          </p:cNvPr>
          <p:cNvSpPr txBox="1"/>
          <p:nvPr/>
        </p:nvSpPr>
        <p:spPr>
          <a:xfrm>
            <a:off x="6969063" y="1388489"/>
            <a:ext cx="1484702" cy="307777"/>
          </a:xfrm>
          <a:prstGeom prst="rect">
            <a:avLst/>
          </a:prstGeom>
          <a:noFill/>
        </p:spPr>
        <p:txBody>
          <a:bodyPr wrap="none" rtlCol="0">
            <a:spAutoFit/>
          </a:bodyPr>
          <a:lstStyle/>
          <a:p>
            <a:pPr algn="just"/>
            <a:r>
              <a:rPr lang="fr-FR" sz="1400" kern="0" dirty="0">
                <a:solidFill>
                  <a:srgbClr val="000000"/>
                </a:solidFill>
                <a:effectLst/>
                <a:latin typeface="+mj-lt"/>
                <a:ea typeface="Calibri" panose="020F0502020204030204" pitchFamily="34" charset="0"/>
                <a:cs typeface="Times New Roman" panose="02020603050405020304" pitchFamily="18" charset="0"/>
              </a:rPr>
              <a:t>10 % avant </a:t>
            </a:r>
            <a:r>
              <a:rPr lang="fr-FR" sz="1400" kern="0" dirty="0">
                <a:solidFill>
                  <a:srgbClr val="000000"/>
                </a:solidFill>
                <a:latin typeface="+mj-lt"/>
                <a:ea typeface="Calibri" panose="020F0502020204030204" pitchFamily="34" charset="0"/>
                <a:cs typeface="Times New Roman" panose="02020603050405020304" pitchFamily="18" charset="0"/>
              </a:rPr>
              <a:t>35</a:t>
            </a:r>
            <a:r>
              <a:rPr lang="fr-FR" sz="1400" kern="0" dirty="0">
                <a:solidFill>
                  <a:srgbClr val="000000"/>
                </a:solidFill>
                <a:effectLst/>
                <a:latin typeface="+mj-lt"/>
                <a:ea typeface="Calibri" panose="020F0502020204030204" pitchFamily="34" charset="0"/>
                <a:cs typeface="Times New Roman" panose="02020603050405020304" pitchFamily="18" charset="0"/>
              </a:rPr>
              <a:t> ans</a:t>
            </a:r>
            <a:endParaRPr lang="fr-FR" sz="1200" kern="100" dirty="0">
              <a:effectLst/>
              <a:latin typeface="+mj-lt"/>
              <a:ea typeface="Calibri" panose="020F0502020204030204" pitchFamily="34" charset="0"/>
              <a:cs typeface="Times New Roman" panose="02020603050405020304" pitchFamily="18" charset="0"/>
            </a:endParaRPr>
          </a:p>
        </p:txBody>
      </p:sp>
      <p:sp>
        <p:nvSpPr>
          <p:cNvPr id="12" name="ZoneTexte 11">
            <a:extLst>
              <a:ext uri="{FF2B5EF4-FFF2-40B4-BE49-F238E27FC236}">
                <a16:creationId xmlns:a16="http://schemas.microsoft.com/office/drawing/2014/main" id="{16367090-E55D-3D06-20B1-0E0649AA7C29}"/>
              </a:ext>
            </a:extLst>
          </p:cNvPr>
          <p:cNvSpPr txBox="1"/>
          <p:nvPr/>
        </p:nvSpPr>
        <p:spPr>
          <a:xfrm>
            <a:off x="6956662" y="1830378"/>
            <a:ext cx="1481496" cy="307777"/>
          </a:xfrm>
          <a:prstGeom prst="rect">
            <a:avLst/>
          </a:prstGeom>
          <a:noFill/>
        </p:spPr>
        <p:txBody>
          <a:bodyPr wrap="none" rtlCol="0">
            <a:spAutoFit/>
          </a:bodyPr>
          <a:lstStyle/>
          <a:p>
            <a:pPr algn="just"/>
            <a:r>
              <a:rPr lang="fr-FR" sz="1400" kern="0" dirty="0">
                <a:solidFill>
                  <a:srgbClr val="000000"/>
                </a:solidFill>
                <a:effectLst/>
                <a:latin typeface="+mj-lt"/>
                <a:ea typeface="Calibri" panose="020F0502020204030204" pitchFamily="34" charset="0"/>
                <a:cs typeface="Times New Roman" panose="02020603050405020304" pitchFamily="18" charset="0"/>
              </a:rPr>
              <a:t>75 % après 50 ans</a:t>
            </a:r>
            <a:endParaRPr lang="fr-FR" sz="1200" kern="100" dirty="0">
              <a:effectLst/>
              <a:latin typeface="+mj-lt"/>
              <a:ea typeface="Calibri" panose="020F0502020204030204" pitchFamily="34" charset="0"/>
              <a:cs typeface="Times New Roman" panose="02020603050405020304" pitchFamily="18" charset="0"/>
            </a:endParaRPr>
          </a:p>
        </p:txBody>
      </p:sp>
      <p:cxnSp>
        <p:nvCxnSpPr>
          <p:cNvPr id="15" name="Connecteur droit avec flèche 14">
            <a:extLst>
              <a:ext uri="{FF2B5EF4-FFF2-40B4-BE49-F238E27FC236}">
                <a16:creationId xmlns:a16="http://schemas.microsoft.com/office/drawing/2014/main" id="{5D2709E9-B032-0617-2703-11451800E293}"/>
              </a:ext>
            </a:extLst>
          </p:cNvPr>
          <p:cNvCxnSpPr>
            <a:cxnSpLocks/>
            <a:stCxn id="5" idx="3"/>
            <a:endCxn id="10" idx="1"/>
          </p:cNvCxnSpPr>
          <p:nvPr/>
        </p:nvCxnSpPr>
        <p:spPr>
          <a:xfrm flipV="1">
            <a:off x="6054500" y="1167494"/>
            <a:ext cx="914563" cy="301218"/>
          </a:xfrm>
          <a:prstGeom prst="straightConnector1">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8" name="Connecteur droit avec flèche 17">
            <a:extLst>
              <a:ext uri="{FF2B5EF4-FFF2-40B4-BE49-F238E27FC236}">
                <a16:creationId xmlns:a16="http://schemas.microsoft.com/office/drawing/2014/main" id="{8AE3F2C5-AACD-A6C2-87C3-9719E6D9673D}"/>
              </a:ext>
            </a:extLst>
          </p:cNvPr>
          <p:cNvCxnSpPr>
            <a:cxnSpLocks/>
            <a:stCxn id="5" idx="3"/>
            <a:endCxn id="11" idx="1"/>
          </p:cNvCxnSpPr>
          <p:nvPr/>
        </p:nvCxnSpPr>
        <p:spPr>
          <a:xfrm>
            <a:off x="6054500" y="1468712"/>
            <a:ext cx="914563" cy="73666"/>
          </a:xfrm>
          <a:prstGeom prst="straightConnector1">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3" name="Connecteur droit avec flèche 22">
            <a:extLst>
              <a:ext uri="{FF2B5EF4-FFF2-40B4-BE49-F238E27FC236}">
                <a16:creationId xmlns:a16="http://schemas.microsoft.com/office/drawing/2014/main" id="{D8B71A98-1443-B74B-601F-465E0E8D5111}"/>
              </a:ext>
            </a:extLst>
          </p:cNvPr>
          <p:cNvCxnSpPr>
            <a:cxnSpLocks/>
            <a:endCxn id="12" idx="1"/>
          </p:cNvCxnSpPr>
          <p:nvPr/>
        </p:nvCxnSpPr>
        <p:spPr>
          <a:xfrm>
            <a:off x="6074159" y="1461105"/>
            <a:ext cx="882503" cy="523162"/>
          </a:xfrm>
          <a:prstGeom prst="straightConnector1">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 name="ZoneTexte 1">
            <a:extLst>
              <a:ext uri="{FF2B5EF4-FFF2-40B4-BE49-F238E27FC236}">
                <a16:creationId xmlns:a16="http://schemas.microsoft.com/office/drawing/2014/main" id="{3AA687B5-2C8F-3C75-D54F-ECEBE4D3A984}"/>
              </a:ext>
            </a:extLst>
          </p:cNvPr>
          <p:cNvSpPr txBox="1"/>
          <p:nvPr/>
        </p:nvSpPr>
        <p:spPr>
          <a:xfrm>
            <a:off x="1842107" y="2708195"/>
            <a:ext cx="3825048" cy="369332"/>
          </a:xfrm>
          <a:prstGeom prst="rect">
            <a:avLst/>
          </a:prstGeom>
          <a:noFill/>
        </p:spPr>
        <p:txBody>
          <a:bodyPr wrap="square">
            <a:spAutoFit/>
          </a:bodyPr>
          <a:lstStyle/>
          <a:p>
            <a:pPr algn="just"/>
            <a:r>
              <a:rPr lang="fr-FR" kern="0" dirty="0">
                <a:solidFill>
                  <a:srgbClr val="000000"/>
                </a:solidFill>
                <a:effectLst/>
                <a:latin typeface="+mj-lt"/>
                <a:ea typeface="Calibri" panose="020F0502020204030204" pitchFamily="34" charset="0"/>
                <a:cs typeface="Times New Roman" panose="02020603050405020304" pitchFamily="18" charset="0"/>
              </a:rPr>
              <a:t>1 femme sur 8 sera touchée dans sa vie </a:t>
            </a:r>
            <a:endParaRPr lang="fr-FR" sz="1600" kern="100" dirty="0">
              <a:effectLst/>
              <a:latin typeface="+mj-lt"/>
              <a:ea typeface="Calibri" panose="020F0502020204030204" pitchFamily="34" charset="0"/>
              <a:cs typeface="Times New Roman" panose="02020603050405020304" pitchFamily="18" charset="0"/>
            </a:endParaRPr>
          </a:p>
        </p:txBody>
      </p:sp>
      <p:sp>
        <p:nvSpPr>
          <p:cNvPr id="8" name="ZoneTexte 7">
            <a:extLst>
              <a:ext uri="{FF2B5EF4-FFF2-40B4-BE49-F238E27FC236}">
                <a16:creationId xmlns:a16="http://schemas.microsoft.com/office/drawing/2014/main" id="{70DD003E-CC91-6999-07CB-20306D9F33C5}"/>
              </a:ext>
            </a:extLst>
          </p:cNvPr>
          <p:cNvSpPr txBox="1"/>
          <p:nvPr/>
        </p:nvSpPr>
        <p:spPr>
          <a:xfrm>
            <a:off x="6870022" y="2708195"/>
            <a:ext cx="6177516" cy="369332"/>
          </a:xfrm>
          <a:prstGeom prst="rect">
            <a:avLst/>
          </a:prstGeom>
          <a:noFill/>
        </p:spPr>
        <p:txBody>
          <a:bodyPr wrap="square">
            <a:spAutoFit/>
          </a:bodyPr>
          <a:lstStyle/>
          <a:p>
            <a:pPr algn="just"/>
            <a:r>
              <a:rPr lang="fr-FR" sz="1800" kern="0" dirty="0">
                <a:solidFill>
                  <a:srgbClr val="000000"/>
                </a:solidFill>
                <a:effectLst/>
                <a:latin typeface="+mj-lt"/>
                <a:ea typeface="Calibri" panose="020F0502020204030204" pitchFamily="34" charset="0"/>
                <a:cs typeface="Times New Roman" panose="02020603050405020304" pitchFamily="18" charset="0"/>
              </a:rPr>
              <a:t>3 cancers du sein sur 4 seront guéris</a:t>
            </a:r>
            <a:endParaRPr lang="fr-FR" sz="1600" kern="100" dirty="0">
              <a:effectLst/>
              <a:latin typeface="+mj-lt"/>
              <a:ea typeface="Calibri" panose="020F0502020204030204" pitchFamily="34" charset="0"/>
              <a:cs typeface="Times New Roman" panose="02020603050405020304" pitchFamily="18" charset="0"/>
            </a:endParaRPr>
          </a:p>
        </p:txBody>
      </p:sp>
      <p:pic>
        <p:nvPicPr>
          <p:cNvPr id="13" name="Image 12">
            <a:extLst>
              <a:ext uri="{FF2B5EF4-FFF2-40B4-BE49-F238E27FC236}">
                <a16:creationId xmlns:a16="http://schemas.microsoft.com/office/drawing/2014/main" id="{78CD8B08-6853-98C3-C0DB-77A926CDBF62}"/>
              </a:ext>
            </a:extLst>
          </p:cNvPr>
          <p:cNvPicPr>
            <a:picLocks noChangeAspect="1"/>
          </p:cNvPicPr>
          <p:nvPr/>
        </p:nvPicPr>
        <p:blipFill>
          <a:blip r:embed="rId2"/>
          <a:stretch>
            <a:fillRect/>
          </a:stretch>
        </p:blipFill>
        <p:spPr>
          <a:xfrm>
            <a:off x="2341838" y="3077528"/>
            <a:ext cx="430771" cy="430771"/>
          </a:xfrm>
          <a:prstGeom prst="rect">
            <a:avLst/>
          </a:prstGeom>
        </p:spPr>
      </p:pic>
      <p:pic>
        <p:nvPicPr>
          <p:cNvPr id="14" name="Image 13">
            <a:extLst>
              <a:ext uri="{FF2B5EF4-FFF2-40B4-BE49-F238E27FC236}">
                <a16:creationId xmlns:a16="http://schemas.microsoft.com/office/drawing/2014/main" id="{04842CB3-7065-F8E3-4970-55FF7E5FBE57}"/>
              </a:ext>
            </a:extLst>
          </p:cNvPr>
          <p:cNvPicPr>
            <a:picLocks noChangeAspect="1"/>
          </p:cNvPicPr>
          <p:nvPr/>
        </p:nvPicPr>
        <p:blipFill>
          <a:blip r:embed="rId2"/>
          <a:stretch>
            <a:fillRect/>
          </a:stretch>
        </p:blipFill>
        <p:spPr>
          <a:xfrm>
            <a:off x="2618529" y="3077528"/>
            <a:ext cx="430771" cy="430771"/>
          </a:xfrm>
          <a:prstGeom prst="rect">
            <a:avLst/>
          </a:prstGeom>
        </p:spPr>
      </p:pic>
      <p:pic>
        <p:nvPicPr>
          <p:cNvPr id="16" name="Image 15">
            <a:extLst>
              <a:ext uri="{FF2B5EF4-FFF2-40B4-BE49-F238E27FC236}">
                <a16:creationId xmlns:a16="http://schemas.microsoft.com/office/drawing/2014/main" id="{0049AB6C-1BC2-A06B-BBC2-76A512770C1D}"/>
              </a:ext>
            </a:extLst>
          </p:cNvPr>
          <p:cNvPicPr>
            <a:picLocks noChangeAspect="1"/>
          </p:cNvPicPr>
          <p:nvPr/>
        </p:nvPicPr>
        <p:blipFill>
          <a:blip r:embed="rId2"/>
          <a:stretch>
            <a:fillRect/>
          </a:stretch>
        </p:blipFill>
        <p:spPr>
          <a:xfrm>
            <a:off x="2886588" y="3077527"/>
            <a:ext cx="430771" cy="430771"/>
          </a:xfrm>
          <a:prstGeom prst="rect">
            <a:avLst/>
          </a:prstGeom>
        </p:spPr>
      </p:pic>
      <p:pic>
        <p:nvPicPr>
          <p:cNvPr id="17" name="Image 16">
            <a:extLst>
              <a:ext uri="{FF2B5EF4-FFF2-40B4-BE49-F238E27FC236}">
                <a16:creationId xmlns:a16="http://schemas.microsoft.com/office/drawing/2014/main" id="{C4AE7564-D4B4-5CD2-BB81-11EBBC4D5269}"/>
              </a:ext>
            </a:extLst>
          </p:cNvPr>
          <p:cNvPicPr>
            <a:picLocks noChangeAspect="1"/>
          </p:cNvPicPr>
          <p:nvPr/>
        </p:nvPicPr>
        <p:blipFill>
          <a:blip r:embed="rId2"/>
          <a:stretch>
            <a:fillRect/>
          </a:stretch>
        </p:blipFill>
        <p:spPr>
          <a:xfrm>
            <a:off x="3154647" y="3077527"/>
            <a:ext cx="430771" cy="430771"/>
          </a:xfrm>
          <a:prstGeom prst="rect">
            <a:avLst/>
          </a:prstGeom>
        </p:spPr>
      </p:pic>
      <p:pic>
        <p:nvPicPr>
          <p:cNvPr id="19" name="Image 18">
            <a:extLst>
              <a:ext uri="{FF2B5EF4-FFF2-40B4-BE49-F238E27FC236}">
                <a16:creationId xmlns:a16="http://schemas.microsoft.com/office/drawing/2014/main" id="{DECF8E0D-68C3-5189-9F86-84EFADC4C700}"/>
              </a:ext>
            </a:extLst>
          </p:cNvPr>
          <p:cNvPicPr>
            <a:picLocks noChangeAspect="1"/>
          </p:cNvPicPr>
          <p:nvPr/>
        </p:nvPicPr>
        <p:blipFill>
          <a:blip r:embed="rId2"/>
          <a:stretch>
            <a:fillRect/>
          </a:stretch>
        </p:blipFill>
        <p:spPr>
          <a:xfrm>
            <a:off x="3414807" y="3077527"/>
            <a:ext cx="430771" cy="430771"/>
          </a:xfrm>
          <a:prstGeom prst="rect">
            <a:avLst/>
          </a:prstGeom>
        </p:spPr>
      </p:pic>
      <p:pic>
        <p:nvPicPr>
          <p:cNvPr id="20" name="Image 19">
            <a:extLst>
              <a:ext uri="{FF2B5EF4-FFF2-40B4-BE49-F238E27FC236}">
                <a16:creationId xmlns:a16="http://schemas.microsoft.com/office/drawing/2014/main" id="{C0D96D40-C4EF-9D27-D993-B7B2DE512C75}"/>
              </a:ext>
            </a:extLst>
          </p:cNvPr>
          <p:cNvPicPr>
            <a:picLocks noChangeAspect="1"/>
          </p:cNvPicPr>
          <p:nvPr/>
        </p:nvPicPr>
        <p:blipFill>
          <a:blip r:embed="rId2"/>
          <a:stretch>
            <a:fillRect/>
          </a:stretch>
        </p:blipFill>
        <p:spPr>
          <a:xfrm>
            <a:off x="3672508" y="3077527"/>
            <a:ext cx="430771" cy="430771"/>
          </a:xfrm>
          <a:prstGeom prst="rect">
            <a:avLst/>
          </a:prstGeom>
        </p:spPr>
      </p:pic>
      <p:pic>
        <p:nvPicPr>
          <p:cNvPr id="21" name="Image 20">
            <a:extLst>
              <a:ext uri="{FF2B5EF4-FFF2-40B4-BE49-F238E27FC236}">
                <a16:creationId xmlns:a16="http://schemas.microsoft.com/office/drawing/2014/main" id="{013C99F0-5BF0-85D0-ECA6-C919BB16F52A}"/>
              </a:ext>
            </a:extLst>
          </p:cNvPr>
          <p:cNvPicPr>
            <a:picLocks noChangeAspect="1"/>
          </p:cNvPicPr>
          <p:nvPr/>
        </p:nvPicPr>
        <p:blipFill>
          <a:blip r:embed="rId2"/>
          <a:stretch>
            <a:fillRect/>
          </a:stretch>
        </p:blipFill>
        <p:spPr>
          <a:xfrm>
            <a:off x="3910238" y="3077527"/>
            <a:ext cx="430771" cy="430771"/>
          </a:xfrm>
          <a:prstGeom prst="rect">
            <a:avLst/>
          </a:prstGeom>
        </p:spPr>
      </p:pic>
      <p:pic>
        <p:nvPicPr>
          <p:cNvPr id="22" name="Image 21">
            <a:extLst>
              <a:ext uri="{FF2B5EF4-FFF2-40B4-BE49-F238E27FC236}">
                <a16:creationId xmlns:a16="http://schemas.microsoft.com/office/drawing/2014/main" id="{FF0AA30A-84EA-00A9-AF83-706645D2F9B3}"/>
              </a:ext>
            </a:extLst>
          </p:cNvPr>
          <p:cNvPicPr>
            <a:picLocks noChangeAspect="1"/>
          </p:cNvPicPr>
          <p:nvPr/>
        </p:nvPicPr>
        <p:blipFill>
          <a:blip r:embed="rId2"/>
          <a:stretch>
            <a:fillRect/>
          </a:stretch>
        </p:blipFill>
        <p:spPr>
          <a:xfrm>
            <a:off x="4167939" y="3077527"/>
            <a:ext cx="430771" cy="430771"/>
          </a:xfrm>
          <a:prstGeom prst="rect">
            <a:avLst/>
          </a:prstGeom>
        </p:spPr>
      </p:pic>
      <p:pic>
        <p:nvPicPr>
          <p:cNvPr id="24" name="Image 23">
            <a:extLst>
              <a:ext uri="{FF2B5EF4-FFF2-40B4-BE49-F238E27FC236}">
                <a16:creationId xmlns:a16="http://schemas.microsoft.com/office/drawing/2014/main" id="{8DB55CE4-1479-3246-0E77-E58E7ED41F39}"/>
              </a:ext>
            </a:extLst>
          </p:cNvPr>
          <p:cNvPicPr>
            <a:picLocks noChangeAspect="1"/>
          </p:cNvPicPr>
          <p:nvPr/>
        </p:nvPicPr>
        <p:blipFill>
          <a:blip r:embed="rId2">
            <a:duotone>
              <a:schemeClr val="accent2">
                <a:shade val="45000"/>
                <a:satMod val="135000"/>
              </a:schemeClr>
              <a:prstClr val="white"/>
            </a:duotone>
          </a:blip>
          <a:stretch>
            <a:fillRect/>
          </a:stretch>
        </p:blipFill>
        <p:spPr>
          <a:xfrm>
            <a:off x="4405669" y="3080328"/>
            <a:ext cx="430771" cy="430771"/>
          </a:xfrm>
          <a:prstGeom prst="rect">
            <a:avLst/>
          </a:prstGeom>
        </p:spPr>
      </p:pic>
      <p:pic>
        <p:nvPicPr>
          <p:cNvPr id="28" name="Image 27">
            <a:extLst>
              <a:ext uri="{FF2B5EF4-FFF2-40B4-BE49-F238E27FC236}">
                <a16:creationId xmlns:a16="http://schemas.microsoft.com/office/drawing/2014/main" id="{0E66DDC3-19F8-B337-9152-6E67F0E89A1E}"/>
              </a:ext>
            </a:extLst>
          </p:cNvPr>
          <p:cNvPicPr>
            <a:picLocks noChangeAspect="1"/>
          </p:cNvPicPr>
          <p:nvPr/>
        </p:nvPicPr>
        <p:blipFill>
          <a:blip r:embed="rId3">
            <a:duotone>
              <a:schemeClr val="accent6">
                <a:shade val="45000"/>
                <a:satMod val="135000"/>
              </a:schemeClr>
              <a:prstClr val="white"/>
            </a:duotone>
          </a:blip>
          <a:stretch>
            <a:fillRect/>
          </a:stretch>
        </p:blipFill>
        <p:spPr>
          <a:xfrm>
            <a:off x="7892083" y="3077526"/>
            <a:ext cx="430772" cy="430772"/>
          </a:xfrm>
          <a:prstGeom prst="rect">
            <a:avLst/>
          </a:prstGeom>
        </p:spPr>
      </p:pic>
      <p:pic>
        <p:nvPicPr>
          <p:cNvPr id="29" name="Image 28">
            <a:extLst>
              <a:ext uri="{FF2B5EF4-FFF2-40B4-BE49-F238E27FC236}">
                <a16:creationId xmlns:a16="http://schemas.microsoft.com/office/drawing/2014/main" id="{06D20ABE-D4E9-5A81-9CDF-37C86B0E7D4D}"/>
              </a:ext>
            </a:extLst>
          </p:cNvPr>
          <p:cNvPicPr>
            <a:picLocks noChangeAspect="1"/>
          </p:cNvPicPr>
          <p:nvPr/>
        </p:nvPicPr>
        <p:blipFill>
          <a:blip r:embed="rId3">
            <a:duotone>
              <a:schemeClr val="accent6">
                <a:shade val="45000"/>
                <a:satMod val="135000"/>
              </a:schemeClr>
              <a:prstClr val="white"/>
            </a:duotone>
          </a:blip>
          <a:stretch>
            <a:fillRect/>
          </a:stretch>
        </p:blipFill>
        <p:spPr>
          <a:xfrm>
            <a:off x="8322855" y="3077525"/>
            <a:ext cx="430772" cy="430772"/>
          </a:xfrm>
          <a:prstGeom prst="rect">
            <a:avLst/>
          </a:prstGeom>
        </p:spPr>
      </p:pic>
      <p:pic>
        <p:nvPicPr>
          <p:cNvPr id="30" name="Image 29">
            <a:extLst>
              <a:ext uri="{FF2B5EF4-FFF2-40B4-BE49-F238E27FC236}">
                <a16:creationId xmlns:a16="http://schemas.microsoft.com/office/drawing/2014/main" id="{E62652E9-D9F3-EB04-F5A9-62D8F0BC13B1}"/>
              </a:ext>
            </a:extLst>
          </p:cNvPr>
          <p:cNvPicPr>
            <a:picLocks noChangeAspect="1"/>
          </p:cNvPicPr>
          <p:nvPr/>
        </p:nvPicPr>
        <p:blipFill>
          <a:blip r:embed="rId3">
            <a:duotone>
              <a:schemeClr val="accent6">
                <a:shade val="45000"/>
                <a:satMod val="135000"/>
              </a:schemeClr>
              <a:prstClr val="white"/>
            </a:duotone>
          </a:blip>
          <a:stretch>
            <a:fillRect/>
          </a:stretch>
        </p:blipFill>
        <p:spPr>
          <a:xfrm>
            <a:off x="8769104" y="3077525"/>
            <a:ext cx="430772" cy="430772"/>
          </a:xfrm>
          <a:prstGeom prst="rect">
            <a:avLst/>
          </a:prstGeom>
        </p:spPr>
      </p:pic>
      <p:pic>
        <p:nvPicPr>
          <p:cNvPr id="31" name="Image 30">
            <a:extLst>
              <a:ext uri="{FF2B5EF4-FFF2-40B4-BE49-F238E27FC236}">
                <a16:creationId xmlns:a16="http://schemas.microsoft.com/office/drawing/2014/main" id="{61F21D29-824A-77A7-0EDB-F1A2A6CBB72B}"/>
              </a:ext>
            </a:extLst>
          </p:cNvPr>
          <p:cNvPicPr>
            <a:picLocks noChangeAspect="1"/>
          </p:cNvPicPr>
          <p:nvPr/>
        </p:nvPicPr>
        <p:blipFill>
          <a:blip r:embed="rId3"/>
          <a:stretch>
            <a:fillRect/>
          </a:stretch>
        </p:blipFill>
        <p:spPr>
          <a:xfrm>
            <a:off x="9235685" y="3077525"/>
            <a:ext cx="430772" cy="430772"/>
          </a:xfrm>
          <a:prstGeom prst="rect">
            <a:avLst/>
          </a:prstGeom>
        </p:spPr>
      </p:pic>
      <p:sp>
        <p:nvSpPr>
          <p:cNvPr id="33" name="ZoneTexte 32">
            <a:extLst>
              <a:ext uri="{FF2B5EF4-FFF2-40B4-BE49-F238E27FC236}">
                <a16:creationId xmlns:a16="http://schemas.microsoft.com/office/drawing/2014/main" id="{823E1BD8-1D8B-BB72-8E8E-7D1D5EB6044A}"/>
              </a:ext>
            </a:extLst>
          </p:cNvPr>
          <p:cNvSpPr txBox="1"/>
          <p:nvPr/>
        </p:nvSpPr>
        <p:spPr>
          <a:xfrm>
            <a:off x="4103279" y="5927832"/>
            <a:ext cx="6602818" cy="369332"/>
          </a:xfrm>
          <a:prstGeom prst="rect">
            <a:avLst/>
          </a:prstGeom>
          <a:noFill/>
        </p:spPr>
        <p:txBody>
          <a:bodyPr wrap="square">
            <a:spAutoFit/>
          </a:bodyPr>
          <a:lstStyle/>
          <a:p>
            <a:r>
              <a:rPr lang="fr-FR" sz="1800" kern="0" dirty="0">
                <a:solidFill>
                  <a:srgbClr val="000000"/>
                </a:solidFill>
                <a:effectLst/>
                <a:latin typeface="+mj-lt"/>
                <a:ea typeface="Calibri" panose="020F0502020204030204" pitchFamily="34" charset="0"/>
                <a:cs typeface="Times New Roman" panose="02020603050405020304" pitchFamily="18" charset="0"/>
              </a:rPr>
              <a:t>12100 décès liés directement au cancer du sein </a:t>
            </a:r>
            <a:endParaRPr lang="fr-FR" dirty="0">
              <a:latin typeface="+mj-lt"/>
            </a:endParaRPr>
          </a:p>
        </p:txBody>
      </p:sp>
      <p:sp>
        <p:nvSpPr>
          <p:cNvPr id="34" name="ZoneTexte 33">
            <a:extLst>
              <a:ext uri="{FF2B5EF4-FFF2-40B4-BE49-F238E27FC236}">
                <a16:creationId xmlns:a16="http://schemas.microsoft.com/office/drawing/2014/main" id="{C7D37480-6E20-DEDB-0F19-471A622A1CD4}"/>
              </a:ext>
            </a:extLst>
          </p:cNvPr>
          <p:cNvSpPr txBox="1"/>
          <p:nvPr/>
        </p:nvSpPr>
        <p:spPr>
          <a:xfrm>
            <a:off x="3630192" y="4353956"/>
            <a:ext cx="1754006" cy="615553"/>
          </a:xfrm>
          <a:prstGeom prst="rect">
            <a:avLst/>
          </a:prstGeom>
          <a:noFill/>
        </p:spPr>
        <p:txBody>
          <a:bodyPr wrap="none" rtlCol="0">
            <a:spAutoFit/>
          </a:bodyPr>
          <a:lstStyle/>
          <a:p>
            <a:r>
              <a:rPr lang="fr-FR" kern="0" dirty="0">
                <a:solidFill>
                  <a:srgbClr val="000000"/>
                </a:solidFill>
                <a:effectLst/>
                <a:latin typeface="+mj-lt"/>
                <a:ea typeface="Calibri" panose="020F0502020204030204" pitchFamily="34" charset="0"/>
                <a:cs typeface="Times New Roman" panose="02020603050405020304" pitchFamily="18" charset="0"/>
              </a:rPr>
              <a:t>1990 : 29970 cas</a:t>
            </a:r>
            <a:endParaRPr lang="fr-FR" kern="100" dirty="0">
              <a:effectLst/>
              <a:latin typeface="+mj-lt"/>
              <a:ea typeface="Calibri" panose="020F0502020204030204" pitchFamily="34" charset="0"/>
              <a:cs typeface="Times New Roman" panose="02020603050405020304" pitchFamily="18" charset="0"/>
            </a:endParaRPr>
          </a:p>
          <a:p>
            <a:endParaRPr lang="fr-FR" sz="1600" dirty="0"/>
          </a:p>
        </p:txBody>
      </p:sp>
      <p:sp>
        <p:nvSpPr>
          <p:cNvPr id="35" name="ZoneTexte 34">
            <a:extLst>
              <a:ext uri="{FF2B5EF4-FFF2-40B4-BE49-F238E27FC236}">
                <a16:creationId xmlns:a16="http://schemas.microsoft.com/office/drawing/2014/main" id="{0A2CE816-6980-557B-323F-C4AF8BDFAA66}"/>
              </a:ext>
            </a:extLst>
          </p:cNvPr>
          <p:cNvSpPr txBox="1"/>
          <p:nvPr/>
        </p:nvSpPr>
        <p:spPr>
          <a:xfrm>
            <a:off x="6628047" y="4361905"/>
            <a:ext cx="1806905" cy="646331"/>
          </a:xfrm>
          <a:prstGeom prst="rect">
            <a:avLst/>
          </a:prstGeom>
          <a:noFill/>
        </p:spPr>
        <p:txBody>
          <a:bodyPr wrap="none" rtlCol="0">
            <a:spAutoFit/>
          </a:bodyPr>
          <a:lstStyle/>
          <a:p>
            <a:r>
              <a:rPr lang="fr-FR" sz="1800" kern="0" dirty="0">
                <a:solidFill>
                  <a:srgbClr val="000000"/>
                </a:solidFill>
                <a:effectLst/>
                <a:latin typeface="+mj-lt"/>
                <a:ea typeface="Calibri" panose="020F0502020204030204" pitchFamily="34" charset="0"/>
                <a:cs typeface="Times New Roman" panose="02020603050405020304" pitchFamily="18" charset="0"/>
              </a:rPr>
              <a:t>2020 : 58500 cas</a:t>
            </a:r>
          </a:p>
          <a:p>
            <a:r>
              <a:rPr lang="fr-FR" kern="0" dirty="0">
                <a:solidFill>
                  <a:srgbClr val="000000"/>
                </a:solidFill>
                <a:latin typeface="+mj-lt"/>
                <a:ea typeface="Calibri" panose="020F0502020204030204" pitchFamily="34" charset="0"/>
                <a:cs typeface="Times New Roman" panose="02020603050405020304" pitchFamily="18" charset="0"/>
              </a:rPr>
              <a:t>2023 : 61214 </a:t>
            </a:r>
            <a:r>
              <a:rPr lang="fr-FR" sz="1800" kern="0" dirty="0">
                <a:solidFill>
                  <a:srgbClr val="000000"/>
                </a:solidFill>
                <a:effectLst/>
                <a:latin typeface="+mj-lt"/>
                <a:ea typeface="Calibri" panose="020F0502020204030204" pitchFamily="34" charset="0"/>
                <a:cs typeface="Times New Roman" panose="02020603050405020304" pitchFamily="18" charset="0"/>
              </a:rPr>
              <a:t> cas</a:t>
            </a:r>
            <a:endParaRPr lang="fr-FR" dirty="0">
              <a:latin typeface="+mj-lt"/>
            </a:endParaRPr>
          </a:p>
        </p:txBody>
      </p:sp>
      <p:pic>
        <p:nvPicPr>
          <p:cNvPr id="36" name="Image 35">
            <a:extLst>
              <a:ext uri="{FF2B5EF4-FFF2-40B4-BE49-F238E27FC236}">
                <a16:creationId xmlns:a16="http://schemas.microsoft.com/office/drawing/2014/main" id="{7FCFFDA4-22B4-EAA0-FAA4-F42CA4DA9AE6}"/>
              </a:ext>
            </a:extLst>
          </p:cNvPr>
          <p:cNvPicPr>
            <a:picLocks noChangeAspect="1"/>
          </p:cNvPicPr>
          <p:nvPr/>
        </p:nvPicPr>
        <p:blipFill>
          <a:blip r:embed="rId4"/>
          <a:stretch>
            <a:fillRect/>
          </a:stretch>
        </p:blipFill>
        <p:spPr>
          <a:xfrm>
            <a:off x="3534333" y="5708870"/>
            <a:ext cx="622489" cy="622489"/>
          </a:xfrm>
          <a:prstGeom prst="rect">
            <a:avLst/>
          </a:prstGeom>
        </p:spPr>
      </p:pic>
      <p:pic>
        <p:nvPicPr>
          <p:cNvPr id="37" name="Image 36">
            <a:extLst>
              <a:ext uri="{FF2B5EF4-FFF2-40B4-BE49-F238E27FC236}">
                <a16:creationId xmlns:a16="http://schemas.microsoft.com/office/drawing/2014/main" id="{620C5E5B-992E-3764-D3F3-0F2497D307DB}"/>
              </a:ext>
            </a:extLst>
          </p:cNvPr>
          <p:cNvPicPr>
            <a:picLocks noChangeAspect="1"/>
          </p:cNvPicPr>
          <p:nvPr/>
        </p:nvPicPr>
        <p:blipFill>
          <a:blip r:embed="rId5"/>
          <a:stretch>
            <a:fillRect/>
          </a:stretch>
        </p:blipFill>
        <p:spPr>
          <a:xfrm>
            <a:off x="5512372" y="4263004"/>
            <a:ext cx="1032588" cy="1032588"/>
          </a:xfrm>
          <a:prstGeom prst="rect">
            <a:avLst/>
          </a:prstGeom>
        </p:spPr>
      </p:pic>
    </p:spTree>
    <p:extLst>
      <p:ext uri="{BB962C8B-B14F-4D97-AF65-F5344CB8AC3E}">
        <p14:creationId xmlns:p14="http://schemas.microsoft.com/office/powerpoint/2010/main" val="142866858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88AE59E0-EAEF-ED7D-5606-C53A2CDE4100}"/>
              </a:ext>
            </a:extLst>
          </p:cNvPr>
          <p:cNvSpPr txBox="1"/>
          <p:nvPr/>
        </p:nvSpPr>
        <p:spPr>
          <a:xfrm>
            <a:off x="1" y="0"/>
            <a:ext cx="2543174" cy="584775"/>
          </a:xfrm>
          <a:prstGeom prst="rect">
            <a:avLst/>
          </a:prstGeom>
          <a:solidFill>
            <a:srgbClr val="941651">
              <a:alpha val="58039"/>
            </a:srgbClr>
          </a:solidFill>
        </p:spPr>
        <p:txBody>
          <a:bodyPr wrap="square" rtlCol="0">
            <a:spAutoFit/>
          </a:bodyPr>
          <a:lstStyle/>
          <a:p>
            <a:r>
              <a:rPr lang="fr-FR" sz="3200" dirty="0">
                <a:latin typeface="+mj-lt"/>
              </a:rPr>
              <a:t>Radiothérapie</a:t>
            </a:r>
          </a:p>
        </p:txBody>
      </p:sp>
      <p:sp>
        <p:nvSpPr>
          <p:cNvPr id="6" name="ZoneTexte 5">
            <a:extLst>
              <a:ext uri="{FF2B5EF4-FFF2-40B4-BE49-F238E27FC236}">
                <a16:creationId xmlns:a16="http://schemas.microsoft.com/office/drawing/2014/main" id="{2355C0D4-DE09-1BCF-71D5-A97672898FAF}"/>
              </a:ext>
            </a:extLst>
          </p:cNvPr>
          <p:cNvSpPr txBox="1"/>
          <p:nvPr/>
        </p:nvSpPr>
        <p:spPr>
          <a:xfrm>
            <a:off x="249865" y="1373914"/>
            <a:ext cx="4066954" cy="4306948"/>
          </a:xfrm>
          <a:prstGeom prst="rect">
            <a:avLst/>
          </a:prstGeom>
          <a:noFill/>
          <a:ln w="28575">
            <a:solidFill>
              <a:srgbClr val="941651"/>
            </a:solidFill>
          </a:ln>
        </p:spPr>
        <p:txBody>
          <a:bodyPr wrap="square">
            <a:spAutoFit/>
          </a:bodyPr>
          <a:lstStyle/>
          <a:p>
            <a:pPr algn="just">
              <a:lnSpc>
                <a:spcPct val="150000"/>
              </a:lnSpc>
              <a:spcAft>
                <a:spcPts val="800"/>
              </a:spcAft>
            </a:pPr>
            <a:r>
              <a:rPr lang="fr-FR" sz="1800" kern="0" dirty="0">
                <a:solidFill>
                  <a:srgbClr val="000000"/>
                </a:solidFill>
                <a:effectLst/>
                <a:latin typeface="+mj-lt"/>
                <a:ea typeface="Calibri" panose="020F0502020204030204" pitchFamily="34" charset="0"/>
                <a:cs typeface="Times New Roman" panose="02020603050405020304" pitchFamily="18" charset="0"/>
              </a:rPr>
              <a:t>Pour pouvoir effectuer les séances de radiothérapie l'épaule du patient doit être libre, il doit pouvoir la placer au moins à 90° d'abduction et de rotation externe.</a:t>
            </a:r>
            <a:endParaRPr lang="fr-FR" sz="1600" kern="100" dirty="0">
              <a:effectLst/>
              <a:latin typeface="+mj-lt"/>
              <a:ea typeface="Calibri" panose="020F0502020204030204" pitchFamily="34" charset="0"/>
              <a:cs typeface="Times New Roman" panose="02020603050405020304" pitchFamily="18" charset="0"/>
            </a:endParaRPr>
          </a:p>
          <a:p>
            <a:pPr algn="just">
              <a:lnSpc>
                <a:spcPct val="150000"/>
              </a:lnSpc>
              <a:spcAft>
                <a:spcPts val="800"/>
              </a:spcAft>
            </a:pPr>
            <a:r>
              <a:rPr lang="fr-FR" sz="1800" kern="0" dirty="0">
                <a:solidFill>
                  <a:srgbClr val="000000"/>
                </a:solidFill>
                <a:effectLst/>
                <a:latin typeface="+mj-lt"/>
                <a:ea typeface="Calibri" panose="020F0502020204030204" pitchFamily="34" charset="0"/>
                <a:cs typeface="Times New Roman" panose="02020603050405020304" pitchFamily="18" charset="0"/>
              </a:rPr>
              <a:t>La kinésithérapie </a:t>
            </a:r>
            <a:r>
              <a:rPr lang="fr-FR" kern="0" dirty="0">
                <a:solidFill>
                  <a:srgbClr val="000000"/>
                </a:solidFill>
                <a:latin typeface="+mj-lt"/>
                <a:ea typeface="Calibri" panose="020F0502020204030204" pitchFamily="34" charset="0"/>
                <a:cs typeface="Times New Roman" panose="02020603050405020304" pitchFamily="18" charset="0"/>
              </a:rPr>
              <a:t>a</a:t>
            </a:r>
            <a:r>
              <a:rPr lang="fr-FR" sz="1800" kern="0" dirty="0">
                <a:solidFill>
                  <a:srgbClr val="000000"/>
                </a:solidFill>
                <a:effectLst/>
                <a:latin typeface="+mj-lt"/>
                <a:ea typeface="Calibri" panose="020F0502020204030204" pitchFamily="34" charset="0"/>
                <a:cs typeface="Times New Roman" panose="02020603050405020304" pitchFamily="18" charset="0"/>
              </a:rPr>
              <a:t> donc un rôle fondamental dans cette période du traitement car l'attitude en protection du sein peut accentuer les raideurs de l'épaule, les cordes lymphatiques aussi tout comme la rétraction du pectoral.</a:t>
            </a:r>
            <a:endParaRPr lang="fr-FR" sz="1600" kern="100" dirty="0">
              <a:effectLst/>
              <a:latin typeface="+mj-lt"/>
              <a:ea typeface="Calibri" panose="020F0502020204030204" pitchFamily="34" charset="0"/>
              <a:cs typeface="Times New Roman" panose="02020603050405020304" pitchFamily="18" charset="0"/>
            </a:endParaRPr>
          </a:p>
        </p:txBody>
      </p:sp>
      <p:graphicFrame>
        <p:nvGraphicFramePr>
          <p:cNvPr id="8" name="Tableau 7">
            <a:extLst>
              <a:ext uri="{FF2B5EF4-FFF2-40B4-BE49-F238E27FC236}">
                <a16:creationId xmlns:a16="http://schemas.microsoft.com/office/drawing/2014/main" id="{8D845F6A-C65B-DF5A-C63F-2D521105D147}"/>
              </a:ext>
            </a:extLst>
          </p:cNvPr>
          <p:cNvGraphicFramePr>
            <a:graphicFrameLocks noGrp="1"/>
          </p:cNvGraphicFramePr>
          <p:nvPr>
            <p:extLst>
              <p:ext uri="{D42A27DB-BD31-4B8C-83A1-F6EECF244321}">
                <p14:modId xmlns:p14="http://schemas.microsoft.com/office/powerpoint/2010/main" val="2227693248"/>
              </p:ext>
            </p:extLst>
          </p:nvPr>
        </p:nvGraphicFramePr>
        <p:xfrm>
          <a:off x="4965290" y="389789"/>
          <a:ext cx="6479457" cy="6066433"/>
        </p:xfrm>
        <a:graphic>
          <a:graphicData uri="http://schemas.openxmlformats.org/drawingml/2006/table">
            <a:tbl>
              <a:tblPr firstRow="1" firstCol="1" bandRow="1"/>
              <a:tblGrid>
                <a:gridCol w="6479457">
                  <a:extLst>
                    <a:ext uri="{9D8B030D-6E8A-4147-A177-3AD203B41FA5}">
                      <a16:colId xmlns:a16="http://schemas.microsoft.com/office/drawing/2014/main" val="3343957140"/>
                    </a:ext>
                  </a:extLst>
                </a:gridCol>
              </a:tblGrid>
              <a:tr h="1486196">
                <a:tc>
                  <a:txBody>
                    <a:bodyPr/>
                    <a:lstStyle/>
                    <a:p>
                      <a:pPr algn="just">
                        <a:lnSpc>
                          <a:spcPct val="150000"/>
                        </a:lnSpc>
                        <a:spcAft>
                          <a:spcPts val="800"/>
                        </a:spcAft>
                      </a:pPr>
                      <a:r>
                        <a:rPr lang="fr-FR" sz="1200" b="1" kern="0" dirty="0">
                          <a:solidFill>
                            <a:srgbClr val="000000"/>
                          </a:solidFill>
                          <a:effectLst/>
                          <a:latin typeface="+mj-lt"/>
                          <a:ea typeface="Calibri" panose="020F0502020204030204" pitchFamily="34" charset="0"/>
                          <a:cs typeface="Times New Roman" panose="02020603050405020304" pitchFamily="18" charset="0"/>
                        </a:rPr>
                        <a:t>AVANT LA SEANCE :</a:t>
                      </a:r>
                      <a:endParaRPr lang="fr-FR" sz="1200" kern="100" dirty="0">
                        <a:effectLst/>
                        <a:latin typeface="+mj-lt"/>
                        <a:ea typeface="Calibri" panose="020F0502020204030204" pitchFamily="34" charset="0"/>
                        <a:cs typeface="Times New Roman" panose="02020603050405020304" pitchFamily="18" charset="0"/>
                      </a:endParaRPr>
                    </a:p>
                    <a:p>
                      <a:pPr marL="342900" lvl="0" indent="-342900" algn="just" defTabSz="914400" rtl="0" eaLnBrk="1" latinLnBrk="0" hangingPunct="1">
                        <a:lnSpc>
                          <a:spcPct val="150000"/>
                        </a:lnSpc>
                        <a:spcAft>
                          <a:spcPts val="800"/>
                        </a:spcAft>
                        <a:buFont typeface="Symbol" panose="05050102010706020507" pitchFamily="18" charset="2"/>
                        <a:buChar char=""/>
                      </a:pPr>
                      <a:r>
                        <a:rPr lang="fr-FR" sz="1200" kern="0" dirty="0">
                          <a:solidFill>
                            <a:srgbClr val="000000"/>
                          </a:solidFill>
                          <a:effectLst/>
                          <a:latin typeface="+mj-lt"/>
                          <a:ea typeface="Calibri" panose="020F0502020204030204" pitchFamily="34" charset="0"/>
                          <a:cs typeface="Times New Roman" panose="02020603050405020304" pitchFamily="18" charset="0"/>
                        </a:rPr>
                        <a:t>Laver à l’eau et au savon neutre ou avec des huiles lavantes.</a:t>
                      </a:r>
                    </a:p>
                    <a:p>
                      <a:pPr marL="342900" lvl="0" indent="-342900" algn="just" defTabSz="914400" rtl="0" eaLnBrk="1" latinLnBrk="0" hangingPunct="1">
                        <a:lnSpc>
                          <a:spcPct val="150000"/>
                        </a:lnSpc>
                        <a:spcAft>
                          <a:spcPts val="800"/>
                        </a:spcAft>
                        <a:buFont typeface="Symbol" panose="05050102010706020507" pitchFamily="18" charset="2"/>
                        <a:buChar char=""/>
                      </a:pPr>
                      <a:r>
                        <a:rPr lang="fr-FR" sz="1200" kern="0" dirty="0">
                          <a:solidFill>
                            <a:srgbClr val="000000"/>
                          </a:solidFill>
                          <a:effectLst/>
                          <a:latin typeface="+mj-lt"/>
                          <a:ea typeface="Calibri" panose="020F0502020204030204" pitchFamily="34" charset="0"/>
                          <a:cs typeface="Times New Roman" panose="02020603050405020304" pitchFamily="18" charset="0"/>
                        </a:rPr>
                        <a:t>Il ne faut surtout pas appliquer de produits contenant des acides gras sur la zone irradiée car celui-ci pourrait nuire à l'efficacité des rayons et créer un effet bolus.  </a:t>
                      </a:r>
                    </a:p>
                    <a:p>
                      <a:pPr marL="342900" lvl="0" indent="-342900" algn="just" defTabSz="914400" rtl="0" eaLnBrk="1" latinLnBrk="0" hangingPunct="1">
                        <a:lnSpc>
                          <a:spcPct val="150000"/>
                        </a:lnSpc>
                        <a:spcAft>
                          <a:spcPts val="800"/>
                        </a:spcAft>
                        <a:buFont typeface="Symbol" panose="05050102010706020507" pitchFamily="18" charset="2"/>
                        <a:buChar char=""/>
                      </a:pPr>
                      <a:r>
                        <a:rPr lang="fr-FR" sz="1200" kern="0" dirty="0">
                          <a:solidFill>
                            <a:srgbClr val="000000"/>
                          </a:solidFill>
                          <a:effectLst/>
                          <a:latin typeface="+mj-lt"/>
                          <a:ea typeface="Calibri" panose="020F0502020204030204" pitchFamily="34" charset="0"/>
                          <a:cs typeface="Times New Roman" panose="02020603050405020304" pitchFamily="18" charset="0"/>
                        </a:rPr>
                        <a:t>Vitamine E seule (VEA OIL)</a:t>
                      </a:r>
                    </a:p>
                  </a:txBody>
                  <a:tcPr marL="47555" marR="475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31305298"/>
                  </a:ext>
                </a:extLst>
              </a:tr>
              <a:tr h="1611992">
                <a:tc>
                  <a:txBody>
                    <a:bodyPr/>
                    <a:lstStyle/>
                    <a:p>
                      <a:pPr algn="just">
                        <a:lnSpc>
                          <a:spcPct val="150000"/>
                        </a:lnSpc>
                        <a:spcAft>
                          <a:spcPts val="800"/>
                        </a:spcAft>
                      </a:pPr>
                      <a:r>
                        <a:rPr lang="fr-FR" sz="1200" b="1" kern="0" dirty="0">
                          <a:solidFill>
                            <a:srgbClr val="000000"/>
                          </a:solidFill>
                          <a:effectLst/>
                          <a:latin typeface="+mj-lt"/>
                          <a:ea typeface="Calibri" panose="020F0502020204030204" pitchFamily="34" charset="0"/>
                          <a:cs typeface="Times New Roman" panose="02020603050405020304" pitchFamily="18" charset="0"/>
                        </a:rPr>
                        <a:t>TOUT AU LONG DE LA RADIOTHÉRAPIE :</a:t>
                      </a:r>
                      <a:endParaRPr lang="fr-FR" sz="1200" kern="100" dirty="0">
                        <a:effectLst/>
                        <a:latin typeface="+mj-lt"/>
                        <a:ea typeface="Calibri" panose="020F0502020204030204" pitchFamily="34" charset="0"/>
                        <a:cs typeface="Times New Roman" panose="02020603050405020304" pitchFamily="18" charset="0"/>
                      </a:endParaRPr>
                    </a:p>
                    <a:p>
                      <a:pPr marL="342900" lvl="0" indent="-342900" algn="just" defTabSz="914400" rtl="0" eaLnBrk="1" latinLnBrk="0" hangingPunct="1">
                        <a:lnSpc>
                          <a:spcPct val="150000"/>
                        </a:lnSpc>
                        <a:spcAft>
                          <a:spcPts val="800"/>
                        </a:spcAft>
                        <a:buFont typeface="Symbol" panose="05050102010706020507" pitchFamily="18" charset="2"/>
                        <a:buChar char=""/>
                      </a:pPr>
                      <a:r>
                        <a:rPr lang="fr-FR" sz="1200" kern="0" dirty="0">
                          <a:solidFill>
                            <a:srgbClr val="000000"/>
                          </a:solidFill>
                          <a:effectLst/>
                          <a:latin typeface="+mj-lt"/>
                          <a:ea typeface="Calibri" panose="020F0502020204030204" pitchFamily="34" charset="0"/>
                          <a:cs typeface="Times New Roman" panose="02020603050405020304" pitchFamily="18" charset="0"/>
                        </a:rPr>
                        <a:t>Boire régulièrement de l’eau mais pas de produit diurétique</a:t>
                      </a:r>
                    </a:p>
                    <a:p>
                      <a:pPr marL="342900" lvl="0" indent="-342900" algn="just" defTabSz="914400" rtl="0" eaLnBrk="1" latinLnBrk="0" hangingPunct="1">
                        <a:lnSpc>
                          <a:spcPct val="150000"/>
                        </a:lnSpc>
                        <a:spcAft>
                          <a:spcPts val="800"/>
                        </a:spcAft>
                        <a:buFont typeface="Symbol" panose="05050102010706020507" pitchFamily="18" charset="2"/>
                        <a:buChar char=""/>
                      </a:pPr>
                      <a:r>
                        <a:rPr lang="fr-FR" sz="1200" kern="0" dirty="0">
                          <a:solidFill>
                            <a:srgbClr val="000000"/>
                          </a:solidFill>
                          <a:effectLst/>
                          <a:latin typeface="+mj-lt"/>
                          <a:ea typeface="Calibri" panose="020F0502020204030204" pitchFamily="34" charset="0"/>
                          <a:cs typeface="Times New Roman" panose="02020603050405020304" pitchFamily="18" charset="0"/>
                        </a:rPr>
                        <a:t>Hydrater la peau avant le début du traitement </a:t>
                      </a:r>
                    </a:p>
                    <a:p>
                      <a:pPr marL="342900" lvl="0" indent="-342900" algn="just" defTabSz="914400" rtl="0" eaLnBrk="1" latinLnBrk="0" hangingPunct="1">
                        <a:lnSpc>
                          <a:spcPct val="150000"/>
                        </a:lnSpc>
                        <a:spcAft>
                          <a:spcPts val="800"/>
                        </a:spcAft>
                        <a:buFont typeface="Symbol" panose="05050102010706020507" pitchFamily="18" charset="2"/>
                        <a:buChar char=""/>
                      </a:pPr>
                      <a:r>
                        <a:rPr lang="fr-FR" sz="1200" kern="0" dirty="0">
                          <a:solidFill>
                            <a:srgbClr val="000000"/>
                          </a:solidFill>
                          <a:effectLst/>
                          <a:latin typeface="+mj-lt"/>
                          <a:ea typeface="Calibri" panose="020F0502020204030204" pitchFamily="34" charset="0"/>
                          <a:cs typeface="Times New Roman" panose="02020603050405020304" pitchFamily="18" charset="0"/>
                        </a:rPr>
                        <a:t>Nourrir la peau </a:t>
                      </a:r>
                    </a:p>
                    <a:p>
                      <a:pPr marL="342900" lvl="0" indent="-342900" algn="just" defTabSz="914400" rtl="0" eaLnBrk="1" latinLnBrk="0" hangingPunct="1">
                        <a:lnSpc>
                          <a:spcPct val="150000"/>
                        </a:lnSpc>
                        <a:spcAft>
                          <a:spcPts val="800"/>
                        </a:spcAft>
                        <a:buFont typeface="Symbol" panose="05050102010706020507" pitchFamily="18" charset="2"/>
                        <a:buChar char=""/>
                      </a:pPr>
                      <a:r>
                        <a:rPr lang="fr-FR" sz="1200" kern="0" dirty="0">
                          <a:solidFill>
                            <a:srgbClr val="000000"/>
                          </a:solidFill>
                          <a:effectLst/>
                          <a:latin typeface="+mj-lt"/>
                          <a:ea typeface="Calibri" panose="020F0502020204030204" pitchFamily="34" charset="0"/>
                          <a:cs typeface="Times New Roman" panose="02020603050405020304" pitchFamily="18" charset="0"/>
                        </a:rPr>
                        <a:t>Pas de colorant ni de parfum</a:t>
                      </a:r>
                    </a:p>
                  </a:txBody>
                  <a:tcPr marL="47555" marR="475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66203623"/>
                  </a:ext>
                </a:extLst>
              </a:tr>
              <a:tr h="2668675">
                <a:tc>
                  <a:txBody>
                    <a:bodyPr/>
                    <a:lstStyle/>
                    <a:p>
                      <a:pPr algn="just">
                        <a:lnSpc>
                          <a:spcPct val="150000"/>
                        </a:lnSpc>
                        <a:spcAft>
                          <a:spcPts val="800"/>
                        </a:spcAft>
                      </a:pPr>
                      <a:r>
                        <a:rPr lang="fr-FR" sz="1200" b="1" kern="0" dirty="0">
                          <a:solidFill>
                            <a:srgbClr val="000000"/>
                          </a:solidFill>
                          <a:effectLst/>
                          <a:latin typeface="+mj-lt"/>
                          <a:ea typeface="Calibri" panose="020F0502020204030204" pitchFamily="34" charset="0"/>
                          <a:cs typeface="Times New Roman" panose="02020603050405020304" pitchFamily="18" charset="0"/>
                        </a:rPr>
                        <a:t>CRÈMES ADAPTÉES :</a:t>
                      </a:r>
                      <a:endParaRPr lang="fr-FR" sz="1200" kern="100" dirty="0">
                        <a:effectLst/>
                        <a:latin typeface="+mj-lt"/>
                        <a:ea typeface="Calibri" panose="020F0502020204030204" pitchFamily="34" charset="0"/>
                        <a:cs typeface="Times New Roman" panose="02020603050405020304" pitchFamily="18" charset="0"/>
                      </a:endParaRPr>
                    </a:p>
                    <a:p>
                      <a:pPr marL="342900" lvl="0" indent="-342900" algn="just" defTabSz="914400" rtl="0" eaLnBrk="1" latinLnBrk="0" hangingPunct="1">
                        <a:lnSpc>
                          <a:spcPct val="150000"/>
                        </a:lnSpc>
                        <a:spcAft>
                          <a:spcPts val="800"/>
                        </a:spcAft>
                        <a:buFont typeface="Symbol" panose="05050102010706020507" pitchFamily="18" charset="2"/>
                        <a:buChar char=""/>
                      </a:pPr>
                      <a:r>
                        <a:rPr lang="fr-FR" sz="1200" kern="0" dirty="0">
                          <a:solidFill>
                            <a:srgbClr val="000000"/>
                          </a:solidFill>
                          <a:effectLst/>
                          <a:latin typeface="+mj-lt"/>
                          <a:ea typeface="Calibri" panose="020F0502020204030204" pitchFamily="34" charset="0"/>
                          <a:cs typeface="Times New Roman" panose="02020603050405020304" pitchFamily="18" charset="0"/>
                        </a:rPr>
                        <a:t>Marque VEA (LIPOGEL, ZINCO, SPRAY)</a:t>
                      </a:r>
                    </a:p>
                    <a:p>
                      <a:pPr marL="342900" lvl="0" indent="-342900" algn="just" defTabSz="914400" rtl="0" eaLnBrk="1" latinLnBrk="0" hangingPunct="1">
                        <a:lnSpc>
                          <a:spcPct val="150000"/>
                        </a:lnSpc>
                        <a:spcAft>
                          <a:spcPts val="800"/>
                        </a:spcAft>
                        <a:buFont typeface="Symbol" panose="05050102010706020507" pitchFamily="18" charset="2"/>
                        <a:buChar char=""/>
                      </a:pPr>
                      <a:r>
                        <a:rPr lang="fr-FR" sz="1200" kern="0" dirty="0">
                          <a:solidFill>
                            <a:srgbClr val="000000"/>
                          </a:solidFill>
                          <a:effectLst/>
                          <a:latin typeface="+mj-lt"/>
                          <a:ea typeface="Calibri" panose="020F0502020204030204" pitchFamily="34" charset="0"/>
                          <a:cs typeface="Times New Roman" panose="02020603050405020304" pitchFamily="18" charset="0"/>
                        </a:rPr>
                        <a:t>Ialuset </a:t>
                      </a:r>
                    </a:p>
                    <a:p>
                      <a:pPr marL="342900" lvl="0" indent="-342900" algn="just">
                        <a:lnSpc>
                          <a:spcPct val="150000"/>
                        </a:lnSpc>
                        <a:spcAft>
                          <a:spcPts val="800"/>
                        </a:spcAft>
                        <a:buFont typeface="Symbol" panose="05050102010706020507" pitchFamily="18" charset="2"/>
                        <a:buChar char=""/>
                      </a:pPr>
                      <a:r>
                        <a:rPr lang="fr-FR" sz="1200" kern="0" dirty="0">
                          <a:solidFill>
                            <a:srgbClr val="000000"/>
                          </a:solidFill>
                          <a:effectLst/>
                          <a:latin typeface="+mj-lt"/>
                          <a:ea typeface="Calibri" panose="020F0502020204030204" pitchFamily="34" charset="0"/>
                          <a:cs typeface="Times New Roman" panose="02020603050405020304" pitchFamily="18" charset="0"/>
                        </a:rPr>
                        <a:t>Pas aloe vera </a:t>
                      </a:r>
                      <a:endParaRPr lang="fr-FR" sz="1200" kern="100" dirty="0">
                        <a:effectLst/>
                        <a:latin typeface="+mj-lt"/>
                        <a:ea typeface="Calibri" panose="020F0502020204030204" pitchFamily="34" charset="0"/>
                        <a:cs typeface="Times New Roman" panose="02020603050405020304" pitchFamily="18" charset="0"/>
                      </a:endParaRPr>
                    </a:p>
                    <a:p>
                      <a:pPr marL="342900" lvl="0" indent="-342900" algn="just">
                        <a:lnSpc>
                          <a:spcPct val="150000"/>
                        </a:lnSpc>
                        <a:spcAft>
                          <a:spcPts val="800"/>
                        </a:spcAft>
                        <a:buFont typeface="Symbol" panose="05050102010706020507" pitchFamily="18" charset="2"/>
                        <a:buChar char=""/>
                      </a:pPr>
                      <a:r>
                        <a:rPr lang="fr-FR" sz="1200" kern="0" dirty="0">
                          <a:solidFill>
                            <a:srgbClr val="000000"/>
                          </a:solidFill>
                          <a:effectLst/>
                          <a:latin typeface="+mj-lt"/>
                          <a:ea typeface="Calibri" panose="020F0502020204030204" pitchFamily="34" charset="0"/>
                          <a:cs typeface="Times New Roman" panose="02020603050405020304" pitchFamily="18" charset="0"/>
                        </a:rPr>
                        <a:t>La Roche Posay (attention acide hyaluronique)</a:t>
                      </a:r>
                      <a:endParaRPr lang="fr-FR" sz="1200" kern="100" dirty="0">
                        <a:effectLst/>
                        <a:latin typeface="+mj-lt"/>
                        <a:ea typeface="Calibri" panose="020F0502020204030204" pitchFamily="34" charset="0"/>
                        <a:cs typeface="Times New Roman" panose="02020603050405020304" pitchFamily="18" charset="0"/>
                      </a:endParaRPr>
                    </a:p>
                    <a:p>
                      <a:pPr marL="342900" lvl="0" indent="-342900" algn="just">
                        <a:lnSpc>
                          <a:spcPct val="150000"/>
                        </a:lnSpc>
                        <a:spcAft>
                          <a:spcPts val="800"/>
                        </a:spcAft>
                        <a:buFont typeface="Symbol" panose="05050102010706020507" pitchFamily="18" charset="2"/>
                        <a:buChar char=""/>
                      </a:pPr>
                      <a:r>
                        <a:rPr lang="fr-FR" sz="1200" kern="0" dirty="0">
                          <a:solidFill>
                            <a:srgbClr val="000000"/>
                          </a:solidFill>
                          <a:effectLst/>
                          <a:latin typeface="+mj-lt"/>
                          <a:ea typeface="Calibri" panose="020F0502020204030204" pitchFamily="34" charset="0"/>
                          <a:cs typeface="Times New Roman" panose="02020603050405020304" pitchFamily="18" charset="0"/>
                        </a:rPr>
                        <a:t>Avène, Jonzac, St Gervais, Uriage </a:t>
                      </a:r>
                      <a:endParaRPr lang="fr-FR" sz="1200" kern="100" dirty="0">
                        <a:effectLst/>
                        <a:latin typeface="+mj-lt"/>
                        <a:ea typeface="Calibri" panose="020F0502020204030204" pitchFamily="34" charset="0"/>
                        <a:cs typeface="Times New Roman" panose="02020603050405020304" pitchFamily="18" charset="0"/>
                      </a:endParaRPr>
                    </a:p>
                    <a:p>
                      <a:pPr marL="342900" lvl="0" indent="-342900" algn="just">
                        <a:lnSpc>
                          <a:spcPct val="150000"/>
                        </a:lnSpc>
                        <a:spcAft>
                          <a:spcPts val="800"/>
                        </a:spcAft>
                        <a:buFont typeface="Symbol" panose="05050102010706020507" pitchFamily="18" charset="2"/>
                        <a:buChar char=""/>
                      </a:pPr>
                      <a:r>
                        <a:rPr lang="fr-FR" sz="1200" kern="0" dirty="0">
                          <a:solidFill>
                            <a:srgbClr val="000000"/>
                          </a:solidFill>
                          <a:effectLst/>
                          <a:latin typeface="+mj-lt"/>
                          <a:ea typeface="Calibri" panose="020F0502020204030204" pitchFamily="34" charset="0"/>
                          <a:cs typeface="Times New Roman" panose="02020603050405020304" pitchFamily="18" charset="0"/>
                        </a:rPr>
                        <a:t>Même</a:t>
                      </a:r>
                      <a:endParaRPr lang="fr-FR" sz="1200" kern="100" dirty="0">
                        <a:effectLst/>
                        <a:latin typeface="+mj-lt"/>
                        <a:ea typeface="Calibri" panose="020F0502020204030204" pitchFamily="34" charset="0"/>
                        <a:cs typeface="Times New Roman" panose="02020603050405020304" pitchFamily="18" charset="0"/>
                      </a:endParaRPr>
                    </a:p>
                  </a:txBody>
                  <a:tcPr marL="47555" marR="4755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45799253"/>
                  </a:ext>
                </a:extLst>
              </a:tr>
            </a:tbl>
          </a:graphicData>
        </a:graphic>
      </p:graphicFrame>
    </p:spTree>
    <p:extLst>
      <p:ext uri="{BB962C8B-B14F-4D97-AF65-F5344CB8AC3E}">
        <p14:creationId xmlns:p14="http://schemas.microsoft.com/office/powerpoint/2010/main" val="256426811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F726B899-8943-E9B0-4B9B-E9B2386CCAD3}"/>
              </a:ext>
            </a:extLst>
          </p:cNvPr>
          <p:cNvSpPr txBox="1"/>
          <p:nvPr/>
        </p:nvSpPr>
        <p:spPr>
          <a:xfrm>
            <a:off x="2146003" y="1644212"/>
            <a:ext cx="8472835" cy="589072"/>
          </a:xfrm>
          <a:prstGeom prst="rect">
            <a:avLst/>
          </a:prstGeom>
          <a:noFill/>
          <a:ln>
            <a:solidFill>
              <a:schemeClr val="bg1">
                <a:lumMod val="65000"/>
              </a:schemeClr>
            </a:solidFill>
          </a:ln>
        </p:spPr>
        <p:txBody>
          <a:bodyPr wrap="square">
            <a:spAutoFit/>
          </a:bodyPr>
          <a:lstStyle/>
          <a:p>
            <a:pPr algn="just">
              <a:lnSpc>
                <a:spcPct val="150000"/>
              </a:lnSpc>
              <a:spcAft>
                <a:spcPts val="800"/>
              </a:spcAft>
            </a:pPr>
            <a:r>
              <a:rPr lang="fr-FR" sz="2400" kern="0" dirty="0">
                <a:solidFill>
                  <a:srgbClr val="000000"/>
                </a:solidFill>
                <a:effectLst/>
                <a:latin typeface="+mj-lt"/>
                <a:ea typeface="Calibri" panose="020F0502020204030204" pitchFamily="34" charset="0"/>
                <a:cs typeface="Times New Roman" panose="02020603050405020304" pitchFamily="18" charset="0"/>
              </a:rPr>
              <a:t>Pendant la radiothérapie les cicatrices sont mises </a:t>
            </a:r>
            <a:r>
              <a:rPr lang="fr-FR" sz="2400" kern="0" dirty="0">
                <a:solidFill>
                  <a:srgbClr val="000000"/>
                </a:solidFill>
                <a:latin typeface="+mj-lt"/>
                <a:ea typeface="Calibri" panose="020F0502020204030204" pitchFamily="34" charset="0"/>
                <a:cs typeface="Times New Roman" panose="02020603050405020304" pitchFamily="18" charset="0"/>
              </a:rPr>
              <a:t>à</a:t>
            </a:r>
            <a:r>
              <a:rPr lang="fr-FR" sz="2400" kern="0" dirty="0">
                <a:solidFill>
                  <a:srgbClr val="000000"/>
                </a:solidFill>
                <a:effectLst/>
                <a:latin typeface="+mj-lt"/>
                <a:ea typeface="Calibri" panose="020F0502020204030204" pitchFamily="34" charset="0"/>
                <a:cs typeface="Times New Roman" panose="02020603050405020304" pitchFamily="18" charset="0"/>
              </a:rPr>
              <a:t> mal :  </a:t>
            </a:r>
            <a:r>
              <a:rPr lang="fr-FR" sz="2400" kern="0" dirty="0">
                <a:solidFill>
                  <a:srgbClr val="000000"/>
                </a:solidFill>
                <a:latin typeface="+mj-lt"/>
                <a:ea typeface="Calibri" panose="020F0502020204030204" pitchFamily="34" charset="0"/>
                <a:cs typeface="Times New Roman" panose="02020603050405020304" pitchFamily="18" charset="0"/>
              </a:rPr>
              <a:t>é</a:t>
            </a:r>
            <a:r>
              <a:rPr lang="fr-FR" sz="2400" kern="0" dirty="0">
                <a:solidFill>
                  <a:srgbClr val="000000"/>
                </a:solidFill>
                <a:effectLst/>
                <a:latin typeface="+mj-lt"/>
                <a:ea typeface="Calibri" panose="020F0502020204030204" pitchFamily="34" charset="0"/>
                <a:cs typeface="Times New Roman" panose="02020603050405020304" pitchFamily="18" charset="0"/>
              </a:rPr>
              <a:t>tirer +++</a:t>
            </a:r>
            <a:endParaRPr lang="fr-FR" sz="2000" kern="100" dirty="0">
              <a:effectLst/>
              <a:latin typeface="+mj-lt"/>
              <a:ea typeface="Calibri" panose="020F0502020204030204" pitchFamily="34" charset="0"/>
              <a:cs typeface="Times New Roman" panose="02020603050405020304" pitchFamily="18" charset="0"/>
            </a:endParaRPr>
          </a:p>
        </p:txBody>
      </p:sp>
      <p:sp>
        <p:nvSpPr>
          <p:cNvPr id="5" name="ZoneTexte 4">
            <a:extLst>
              <a:ext uri="{FF2B5EF4-FFF2-40B4-BE49-F238E27FC236}">
                <a16:creationId xmlns:a16="http://schemas.microsoft.com/office/drawing/2014/main" id="{7A17F20A-6F57-DA3C-8D1F-59ADA40AAA65}"/>
              </a:ext>
            </a:extLst>
          </p:cNvPr>
          <p:cNvSpPr txBox="1"/>
          <p:nvPr/>
        </p:nvSpPr>
        <p:spPr>
          <a:xfrm>
            <a:off x="3312042" y="2791569"/>
            <a:ext cx="6177516" cy="2019142"/>
          </a:xfrm>
          <a:prstGeom prst="rect">
            <a:avLst/>
          </a:prstGeom>
          <a:noFill/>
        </p:spPr>
        <p:txBody>
          <a:bodyPr wrap="square">
            <a:spAutoFit/>
          </a:bodyPr>
          <a:lstStyle/>
          <a:p>
            <a:pPr algn="just">
              <a:lnSpc>
                <a:spcPct val="150000"/>
              </a:lnSpc>
              <a:spcAft>
                <a:spcPts val="800"/>
              </a:spcAft>
            </a:pPr>
            <a:r>
              <a:rPr lang="fr-FR" sz="1800" kern="100" dirty="0">
                <a:solidFill>
                  <a:srgbClr val="000000"/>
                </a:solidFill>
                <a:effectLst/>
                <a:latin typeface="+mj-lt"/>
                <a:ea typeface="Calibri" panose="020F0502020204030204" pitchFamily="34" charset="0"/>
                <a:cs typeface="Times New Roman" panose="02020603050405020304" pitchFamily="18" charset="0"/>
              </a:rPr>
              <a:t>Prise en charge : </a:t>
            </a:r>
            <a:endParaRPr lang="fr-FR" sz="1600" kern="100" dirty="0">
              <a:effectLst/>
              <a:latin typeface="+mj-lt"/>
              <a:ea typeface="Calibri" panose="020F0502020204030204" pitchFamily="34" charset="0"/>
              <a:cs typeface="Times New Roman" panose="02020603050405020304" pitchFamily="18" charset="0"/>
            </a:endParaRPr>
          </a:p>
          <a:p>
            <a:pPr marL="342900" lvl="0" indent="-342900" algn="just">
              <a:lnSpc>
                <a:spcPct val="150000"/>
              </a:lnSpc>
              <a:spcAft>
                <a:spcPts val="800"/>
              </a:spcAft>
              <a:buFont typeface="Symbol" pitchFamily="2" charset="2"/>
              <a:buChar char=""/>
            </a:pPr>
            <a:r>
              <a:rPr lang="fr-FR" sz="1800" kern="100" dirty="0">
                <a:solidFill>
                  <a:srgbClr val="000000"/>
                </a:solidFill>
                <a:effectLst/>
                <a:latin typeface="+mj-lt"/>
                <a:ea typeface="Calibri" panose="020F0502020204030204" pitchFamily="34" charset="0"/>
                <a:cs typeface="Times New Roman" panose="02020603050405020304" pitchFamily="18" charset="0"/>
              </a:rPr>
              <a:t>Pansement doux absorbant,  vaporisation film asséchant </a:t>
            </a:r>
            <a:endParaRPr lang="fr-FR" sz="1600" kern="100" dirty="0">
              <a:effectLst/>
              <a:latin typeface="+mj-lt"/>
              <a:ea typeface="Calibri" panose="020F0502020204030204" pitchFamily="34" charset="0"/>
              <a:cs typeface="Times New Roman" panose="02020603050405020304" pitchFamily="18" charset="0"/>
            </a:endParaRPr>
          </a:p>
          <a:p>
            <a:pPr marL="342900" lvl="0" indent="-342900" algn="just">
              <a:lnSpc>
                <a:spcPct val="150000"/>
              </a:lnSpc>
              <a:spcAft>
                <a:spcPts val="800"/>
              </a:spcAft>
              <a:buFont typeface="Symbol" pitchFamily="2" charset="2"/>
              <a:buChar char=""/>
            </a:pPr>
            <a:r>
              <a:rPr lang="fr-FR" sz="1800" kern="100" dirty="0">
                <a:solidFill>
                  <a:srgbClr val="000000"/>
                </a:solidFill>
                <a:effectLst/>
                <a:latin typeface="+mj-lt"/>
                <a:ea typeface="Calibri" panose="020F0502020204030204" pitchFamily="34" charset="0"/>
                <a:cs typeface="Times New Roman" panose="02020603050405020304" pitchFamily="18" charset="0"/>
              </a:rPr>
              <a:t>Diprosone si inconfort +++ (dermo-corticoïde)</a:t>
            </a:r>
            <a:endParaRPr lang="fr-FR" sz="1600" kern="100" dirty="0">
              <a:latin typeface="+mj-lt"/>
              <a:ea typeface="Calibri" panose="020F0502020204030204" pitchFamily="34" charset="0"/>
              <a:cs typeface="Times New Roman" panose="02020603050405020304" pitchFamily="18" charset="0"/>
            </a:endParaRPr>
          </a:p>
          <a:p>
            <a:pPr marL="342900" lvl="0" indent="-342900" algn="just">
              <a:lnSpc>
                <a:spcPct val="150000"/>
              </a:lnSpc>
              <a:spcAft>
                <a:spcPts val="800"/>
              </a:spcAft>
              <a:buFont typeface="Symbol" pitchFamily="2" charset="2"/>
              <a:buChar char=""/>
            </a:pPr>
            <a:r>
              <a:rPr lang="fr-FR" sz="1800" dirty="0">
                <a:solidFill>
                  <a:srgbClr val="000000"/>
                </a:solidFill>
                <a:effectLst/>
                <a:latin typeface="+mj-lt"/>
                <a:ea typeface="Calibri" panose="020F0502020204030204" pitchFamily="34" charset="0"/>
                <a:cs typeface="Times New Roman" panose="02020603050405020304" pitchFamily="18" charset="0"/>
              </a:rPr>
              <a:t>Mise à nu, si suintant :  Flammazine</a:t>
            </a:r>
            <a:r>
              <a:rPr lang="fr-FR" dirty="0">
                <a:effectLst/>
                <a:latin typeface="+mj-lt"/>
              </a:rPr>
              <a:t> </a:t>
            </a:r>
            <a:endParaRPr lang="fr-FR" dirty="0">
              <a:latin typeface="+mj-lt"/>
            </a:endParaRPr>
          </a:p>
        </p:txBody>
      </p:sp>
      <p:pic>
        <p:nvPicPr>
          <p:cNvPr id="6" name="Graphique 5" descr="Retour contour">
            <a:extLst>
              <a:ext uri="{FF2B5EF4-FFF2-40B4-BE49-F238E27FC236}">
                <a16:creationId xmlns:a16="http://schemas.microsoft.com/office/drawing/2014/main" id="{869120EF-F8B7-061E-C2A4-B0B8AB519B5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12517973">
            <a:off x="2309180" y="2463380"/>
            <a:ext cx="914400" cy="914400"/>
          </a:xfrm>
          <a:prstGeom prst="rect">
            <a:avLst/>
          </a:prstGeom>
        </p:spPr>
      </p:pic>
      <p:sp>
        <p:nvSpPr>
          <p:cNvPr id="11" name="ZoneTexte 10">
            <a:extLst>
              <a:ext uri="{FF2B5EF4-FFF2-40B4-BE49-F238E27FC236}">
                <a16:creationId xmlns:a16="http://schemas.microsoft.com/office/drawing/2014/main" id="{377CEE88-A989-EBD4-218C-F3967F901609}"/>
              </a:ext>
            </a:extLst>
          </p:cNvPr>
          <p:cNvSpPr txBox="1"/>
          <p:nvPr/>
        </p:nvSpPr>
        <p:spPr>
          <a:xfrm>
            <a:off x="3896834" y="875309"/>
            <a:ext cx="6177516" cy="523220"/>
          </a:xfrm>
          <a:prstGeom prst="rect">
            <a:avLst/>
          </a:prstGeom>
          <a:noFill/>
        </p:spPr>
        <p:txBody>
          <a:bodyPr wrap="square">
            <a:spAutoFit/>
          </a:bodyPr>
          <a:lstStyle/>
          <a:p>
            <a:r>
              <a:rPr lang="fr-FR" sz="2800" dirty="0">
                <a:solidFill>
                  <a:srgbClr val="941651"/>
                </a:solidFill>
                <a:latin typeface="+mj-lt"/>
              </a:rPr>
              <a:t>Lésion locale, irritation</a:t>
            </a:r>
          </a:p>
        </p:txBody>
      </p:sp>
      <p:sp>
        <p:nvSpPr>
          <p:cNvPr id="12" name="ZoneTexte 11">
            <a:extLst>
              <a:ext uri="{FF2B5EF4-FFF2-40B4-BE49-F238E27FC236}">
                <a16:creationId xmlns:a16="http://schemas.microsoft.com/office/drawing/2014/main" id="{173D0CCE-4D92-3FE1-C961-06729CA6274F}"/>
              </a:ext>
            </a:extLst>
          </p:cNvPr>
          <p:cNvSpPr txBox="1"/>
          <p:nvPr/>
        </p:nvSpPr>
        <p:spPr>
          <a:xfrm>
            <a:off x="1" y="0"/>
            <a:ext cx="2543174" cy="584775"/>
          </a:xfrm>
          <a:prstGeom prst="rect">
            <a:avLst/>
          </a:prstGeom>
          <a:solidFill>
            <a:srgbClr val="941651">
              <a:alpha val="58039"/>
            </a:srgbClr>
          </a:solidFill>
        </p:spPr>
        <p:txBody>
          <a:bodyPr wrap="square" rtlCol="0">
            <a:spAutoFit/>
          </a:bodyPr>
          <a:lstStyle/>
          <a:p>
            <a:r>
              <a:rPr lang="fr-FR" sz="3200" dirty="0">
                <a:latin typeface="+mj-lt"/>
              </a:rPr>
              <a:t>Radiothérapie</a:t>
            </a:r>
          </a:p>
        </p:txBody>
      </p:sp>
    </p:spTree>
    <p:extLst>
      <p:ext uri="{BB962C8B-B14F-4D97-AF65-F5344CB8AC3E}">
        <p14:creationId xmlns:p14="http://schemas.microsoft.com/office/powerpoint/2010/main" val="298287275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BFEBB1FF-C197-930E-7A57-3973C38634E3}"/>
              </a:ext>
            </a:extLst>
          </p:cNvPr>
          <p:cNvSpPr txBox="1"/>
          <p:nvPr/>
        </p:nvSpPr>
        <p:spPr>
          <a:xfrm>
            <a:off x="1" y="0"/>
            <a:ext cx="5752213" cy="584775"/>
          </a:xfrm>
          <a:prstGeom prst="rect">
            <a:avLst/>
          </a:prstGeom>
          <a:solidFill>
            <a:srgbClr val="941651">
              <a:alpha val="58039"/>
            </a:srgbClr>
          </a:solidFill>
        </p:spPr>
        <p:txBody>
          <a:bodyPr wrap="square" rtlCol="0">
            <a:spAutoFit/>
          </a:bodyPr>
          <a:lstStyle/>
          <a:p>
            <a:r>
              <a:rPr lang="fr-FR" sz="3200" dirty="0">
                <a:latin typeface="+mj-lt"/>
              </a:rPr>
              <a:t> Douleurs liées à la radiothérapie</a:t>
            </a:r>
          </a:p>
        </p:txBody>
      </p:sp>
      <p:sp>
        <p:nvSpPr>
          <p:cNvPr id="4" name="ZoneTexte 3">
            <a:extLst>
              <a:ext uri="{FF2B5EF4-FFF2-40B4-BE49-F238E27FC236}">
                <a16:creationId xmlns:a16="http://schemas.microsoft.com/office/drawing/2014/main" id="{82C38C65-C677-902E-3F46-B2FA032C6D53}"/>
              </a:ext>
            </a:extLst>
          </p:cNvPr>
          <p:cNvSpPr txBox="1"/>
          <p:nvPr/>
        </p:nvSpPr>
        <p:spPr>
          <a:xfrm>
            <a:off x="556437" y="853005"/>
            <a:ext cx="11079126" cy="2963055"/>
          </a:xfrm>
          <a:prstGeom prst="rect">
            <a:avLst/>
          </a:prstGeom>
          <a:noFill/>
        </p:spPr>
        <p:txBody>
          <a:bodyPr wrap="square" rtlCol="0">
            <a:spAutoFit/>
          </a:bodyPr>
          <a:lstStyle/>
          <a:p>
            <a:pPr algn="just">
              <a:lnSpc>
                <a:spcPct val="107000"/>
              </a:lnSpc>
              <a:spcAft>
                <a:spcPts val="800"/>
              </a:spcAft>
            </a:pPr>
            <a:r>
              <a:rPr lang="fr-FR" kern="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Après avoir </a:t>
            </a:r>
            <a:r>
              <a:rPr lang="fr-FR" b="1" kern="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exclu la présence de cordes lymphatiques </a:t>
            </a:r>
            <a:r>
              <a:rPr lang="fr-FR" kern="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qui limitent l'amplitude de l'épaule et donc rendent douloureuses la position lors de la radiothérapie, les troubles trophiques cutanés de la paroi thoracique secondaires aux rayons sont fréquents.</a:t>
            </a:r>
            <a:endParaRPr lang="fr-FR"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fr-FR" kern="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Ils s'accentuent dans le temps au fur et à mesure des séances démarrant souvent à partir de la 10ième séance.</a:t>
            </a:r>
            <a:endParaRPr lang="fr-FR"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fr-FR" kern="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 </a:t>
            </a:r>
            <a:endParaRPr lang="fr-FR" kern="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800"/>
              </a:spcAft>
            </a:pPr>
            <a:r>
              <a:rPr lang="fr-FR" b="1" kern="0" dirty="0">
                <a:solidFill>
                  <a:srgbClr val="941651"/>
                </a:solidFill>
                <a:effectLst/>
                <a:latin typeface="Calibri Light" panose="020F0302020204030204" pitchFamily="34" charset="0"/>
                <a:ea typeface="Calibri" panose="020F0502020204030204" pitchFamily="34" charset="0"/>
                <a:cs typeface="Times New Roman" panose="02020603050405020304" pitchFamily="18" charset="0"/>
              </a:rPr>
              <a:t>La cicatrice doit rester souple, l'épaule doit rester mobile.</a:t>
            </a:r>
            <a:endParaRPr lang="fr-FR" b="1" kern="100" dirty="0">
              <a:solidFill>
                <a:srgbClr val="941651"/>
              </a:solidFill>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800"/>
              </a:spcAft>
            </a:pPr>
            <a:r>
              <a:rPr lang="fr-FR" b="1" kern="0" dirty="0">
                <a:solidFill>
                  <a:srgbClr val="941651"/>
                </a:solidFill>
                <a:effectLst/>
                <a:latin typeface="Calibri Light" panose="020F0302020204030204" pitchFamily="34" charset="0"/>
                <a:ea typeface="Calibri" panose="020F0502020204030204" pitchFamily="34" charset="0"/>
                <a:cs typeface="Times New Roman" panose="02020603050405020304" pitchFamily="18" charset="0"/>
              </a:rPr>
              <a:t>Surveillance accrue de l’œdème du membre supérieur lors d'une brûlure importante de la paroi thoracique.</a:t>
            </a:r>
            <a:endParaRPr lang="fr-FR" b="1" kern="100" dirty="0">
              <a:solidFill>
                <a:srgbClr val="941651"/>
              </a:solidFill>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800"/>
              </a:spcAft>
            </a:pPr>
            <a:r>
              <a:rPr lang="fr-FR" b="1" kern="0" dirty="0">
                <a:solidFill>
                  <a:srgbClr val="941651"/>
                </a:solidFill>
                <a:effectLst/>
                <a:latin typeface="Calibri Light" panose="020F0302020204030204" pitchFamily="34" charset="0"/>
                <a:ea typeface="Calibri" panose="020F0502020204030204" pitchFamily="34" charset="0"/>
                <a:cs typeface="Times New Roman" panose="02020603050405020304" pitchFamily="18" charset="0"/>
              </a:rPr>
              <a:t>C'est une période d’enraidissement qui nécessite des mouvements réguliers à domicile</a:t>
            </a:r>
            <a:r>
              <a:rPr lang="fr-FR" sz="1400" b="1" kern="0" dirty="0">
                <a:solidFill>
                  <a:srgbClr val="941651"/>
                </a:solidFill>
                <a:effectLst/>
                <a:latin typeface="Calibri Light" panose="020F0302020204030204" pitchFamily="34" charset="0"/>
                <a:ea typeface="Calibri" panose="020F0502020204030204" pitchFamily="34" charset="0"/>
                <a:cs typeface="Times New Roman" panose="02020603050405020304" pitchFamily="18" charset="0"/>
              </a:rPr>
              <a:t>.</a:t>
            </a:r>
            <a:endParaRPr lang="fr-FR" sz="1400" b="1" kern="100" dirty="0">
              <a:solidFill>
                <a:srgbClr val="94165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ZoneTexte 4">
            <a:extLst>
              <a:ext uri="{FF2B5EF4-FFF2-40B4-BE49-F238E27FC236}">
                <a16:creationId xmlns:a16="http://schemas.microsoft.com/office/drawing/2014/main" id="{DEDE5D40-9C3F-BA51-F2B5-136FA5F3DFA3}"/>
              </a:ext>
            </a:extLst>
          </p:cNvPr>
          <p:cNvSpPr txBox="1"/>
          <p:nvPr/>
        </p:nvSpPr>
        <p:spPr>
          <a:xfrm>
            <a:off x="730388" y="4157596"/>
            <a:ext cx="8246463" cy="880369"/>
          </a:xfrm>
          <a:prstGeom prst="rect">
            <a:avLst/>
          </a:prstGeom>
          <a:noFill/>
        </p:spPr>
        <p:txBody>
          <a:bodyPr wrap="square">
            <a:spAutoFit/>
          </a:bodyPr>
          <a:lstStyle/>
          <a:p>
            <a:pPr algn="just">
              <a:lnSpc>
                <a:spcPct val="150000"/>
              </a:lnSpc>
              <a:spcAft>
                <a:spcPts val="800"/>
              </a:spcAft>
            </a:pPr>
            <a:r>
              <a:rPr lang="fr-FR" kern="0" dirty="0">
                <a:solidFill>
                  <a:srgbClr val="000000"/>
                </a:solidFill>
                <a:latin typeface="Calibri Light" panose="020F0302020204030204" pitchFamily="34" charset="0"/>
                <a:ea typeface="Calibri" panose="020F0502020204030204" pitchFamily="34" charset="0"/>
                <a:cs typeface="Times New Roman" panose="02020603050405020304" pitchFamily="18" charset="0"/>
              </a:rPr>
              <a:t>On prend en charge la peau, les pectoraux, les cicatrices, les cordes, la posture et on lutte contre l’œdème résiduel sans oublier le travail respiratoire.</a:t>
            </a:r>
          </a:p>
        </p:txBody>
      </p:sp>
    </p:spTree>
    <p:extLst>
      <p:ext uri="{BB962C8B-B14F-4D97-AF65-F5344CB8AC3E}">
        <p14:creationId xmlns:p14="http://schemas.microsoft.com/office/powerpoint/2010/main" val="263271645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F997EC29-BB60-936B-44DA-20E927FCD7C9}"/>
              </a:ext>
            </a:extLst>
          </p:cNvPr>
          <p:cNvSpPr txBox="1"/>
          <p:nvPr/>
        </p:nvSpPr>
        <p:spPr>
          <a:xfrm>
            <a:off x="1" y="0"/>
            <a:ext cx="5752213" cy="584775"/>
          </a:xfrm>
          <a:prstGeom prst="rect">
            <a:avLst/>
          </a:prstGeom>
          <a:solidFill>
            <a:srgbClr val="941651">
              <a:alpha val="58039"/>
            </a:srgbClr>
          </a:solidFill>
        </p:spPr>
        <p:txBody>
          <a:bodyPr wrap="square" rtlCol="0">
            <a:spAutoFit/>
          </a:bodyPr>
          <a:lstStyle/>
          <a:p>
            <a:r>
              <a:rPr lang="fr-FR" sz="3200" dirty="0">
                <a:latin typeface="+mj-lt"/>
              </a:rPr>
              <a:t> Douleurs liées à la radiothérapie</a:t>
            </a:r>
          </a:p>
        </p:txBody>
      </p:sp>
      <p:sp>
        <p:nvSpPr>
          <p:cNvPr id="5" name="ZoneTexte 4">
            <a:extLst>
              <a:ext uri="{FF2B5EF4-FFF2-40B4-BE49-F238E27FC236}">
                <a16:creationId xmlns:a16="http://schemas.microsoft.com/office/drawing/2014/main" id="{BE895B0C-369E-521E-BE1A-37CE3AD5CAD7}"/>
              </a:ext>
            </a:extLst>
          </p:cNvPr>
          <p:cNvSpPr txBox="1"/>
          <p:nvPr/>
        </p:nvSpPr>
        <p:spPr>
          <a:xfrm>
            <a:off x="3090130" y="1550351"/>
            <a:ext cx="6130412" cy="3521733"/>
          </a:xfrm>
          <a:prstGeom prst="rect">
            <a:avLst/>
          </a:prstGeom>
          <a:noFill/>
        </p:spPr>
        <p:txBody>
          <a:bodyPr wrap="square">
            <a:spAutoFit/>
          </a:bodyPr>
          <a:lstStyle/>
          <a:p>
            <a:pPr algn="just">
              <a:lnSpc>
                <a:spcPct val="150000"/>
              </a:lnSpc>
              <a:spcAft>
                <a:spcPts val="800"/>
              </a:spcAft>
            </a:pPr>
            <a:r>
              <a:rPr lang="fr-FR" sz="1600" kern="0" dirty="0">
                <a:solidFill>
                  <a:srgbClr val="000000"/>
                </a:solidFill>
                <a:ea typeface="Calibri" panose="020F0502020204030204" pitchFamily="34" charset="0"/>
                <a:cs typeface="Times New Roman" panose="02020603050405020304" pitchFamily="18" charset="0"/>
              </a:rPr>
              <a:t>Plusieurs grades pour codifier les radiodermites :    </a:t>
            </a:r>
          </a:p>
          <a:p>
            <a:pPr algn="just">
              <a:lnSpc>
                <a:spcPct val="150000"/>
              </a:lnSpc>
              <a:spcAft>
                <a:spcPts val="800"/>
              </a:spcAft>
            </a:pPr>
            <a:r>
              <a:rPr lang="fr-FR" sz="1600" u="sng" kern="0" dirty="0">
                <a:solidFill>
                  <a:srgbClr val="000000"/>
                </a:solidFill>
                <a:ea typeface="Calibri" panose="020F0502020204030204" pitchFamily="34" charset="0"/>
                <a:cs typeface="Times New Roman" panose="02020603050405020304" pitchFamily="18" charset="0"/>
              </a:rPr>
              <a:t>Grade 0</a:t>
            </a:r>
            <a:r>
              <a:rPr lang="fr-FR" sz="1600" kern="0" dirty="0">
                <a:solidFill>
                  <a:srgbClr val="000000"/>
                </a:solidFill>
                <a:ea typeface="Calibri" panose="020F0502020204030204" pitchFamily="34" charset="0"/>
                <a:cs typeface="Times New Roman" panose="02020603050405020304" pitchFamily="18" charset="0"/>
              </a:rPr>
              <a:t> : pas de modification</a:t>
            </a:r>
          </a:p>
          <a:p>
            <a:pPr algn="just">
              <a:lnSpc>
                <a:spcPct val="150000"/>
              </a:lnSpc>
              <a:spcAft>
                <a:spcPts val="800"/>
              </a:spcAft>
            </a:pPr>
            <a:r>
              <a:rPr lang="fr-FR" sz="1600" u="sng" kern="0" dirty="0">
                <a:solidFill>
                  <a:srgbClr val="000000"/>
                </a:solidFill>
                <a:ea typeface="Calibri" panose="020F0502020204030204" pitchFamily="34" charset="0"/>
                <a:cs typeface="Times New Roman" panose="02020603050405020304" pitchFamily="18" charset="0"/>
              </a:rPr>
              <a:t>Grade 1</a:t>
            </a:r>
            <a:r>
              <a:rPr lang="fr-FR" sz="1600" kern="0" dirty="0">
                <a:solidFill>
                  <a:srgbClr val="000000"/>
                </a:solidFill>
                <a:ea typeface="Calibri" panose="020F0502020204030204" pitchFamily="34" charset="0"/>
                <a:cs typeface="Times New Roman" panose="02020603050405020304" pitchFamily="18" charset="0"/>
              </a:rPr>
              <a:t> : érythème folliculaire modéré, dépilation, desquamation sèche </a:t>
            </a:r>
          </a:p>
          <a:p>
            <a:pPr algn="just">
              <a:lnSpc>
                <a:spcPct val="150000"/>
              </a:lnSpc>
              <a:spcAft>
                <a:spcPts val="800"/>
              </a:spcAft>
            </a:pPr>
            <a:r>
              <a:rPr lang="fr-FR" sz="1600" u="sng" kern="0" dirty="0">
                <a:solidFill>
                  <a:srgbClr val="000000"/>
                </a:solidFill>
                <a:ea typeface="Calibri" panose="020F0502020204030204" pitchFamily="34" charset="0"/>
                <a:cs typeface="Times New Roman" panose="02020603050405020304" pitchFamily="18" charset="0"/>
              </a:rPr>
              <a:t>Grade 2</a:t>
            </a:r>
            <a:r>
              <a:rPr lang="fr-FR" sz="1600" kern="0" dirty="0">
                <a:solidFill>
                  <a:srgbClr val="000000"/>
                </a:solidFill>
                <a:ea typeface="Calibri" panose="020F0502020204030204" pitchFamily="34" charset="0"/>
                <a:cs typeface="Times New Roman" panose="02020603050405020304" pitchFamily="18" charset="0"/>
              </a:rPr>
              <a:t> : érythème brillant, rouge, desquamation suintante des plis, œdème modéré</a:t>
            </a:r>
          </a:p>
          <a:p>
            <a:pPr algn="just">
              <a:lnSpc>
                <a:spcPct val="150000"/>
              </a:lnSpc>
              <a:spcAft>
                <a:spcPts val="800"/>
              </a:spcAft>
            </a:pPr>
            <a:r>
              <a:rPr lang="fr-FR" sz="1600" u="sng" kern="0" dirty="0">
                <a:solidFill>
                  <a:srgbClr val="000000"/>
                </a:solidFill>
                <a:ea typeface="Calibri" panose="020F0502020204030204" pitchFamily="34" charset="0"/>
                <a:cs typeface="Times New Roman" panose="02020603050405020304" pitchFamily="18" charset="0"/>
              </a:rPr>
              <a:t>Grade 3</a:t>
            </a:r>
            <a:r>
              <a:rPr lang="fr-FR" sz="1600" kern="0" dirty="0">
                <a:solidFill>
                  <a:srgbClr val="000000"/>
                </a:solidFill>
                <a:ea typeface="Calibri" panose="020F0502020204030204" pitchFamily="34" charset="0"/>
                <a:cs typeface="Times New Roman" panose="02020603050405020304" pitchFamily="18" charset="0"/>
              </a:rPr>
              <a:t> : desquamation de la zone non limitée aux plis cutanés,  œdème à  godet</a:t>
            </a:r>
          </a:p>
          <a:p>
            <a:pPr algn="just">
              <a:lnSpc>
                <a:spcPct val="150000"/>
              </a:lnSpc>
              <a:spcAft>
                <a:spcPts val="800"/>
              </a:spcAft>
            </a:pPr>
            <a:r>
              <a:rPr lang="fr-FR" sz="1600" u="sng" kern="0" dirty="0">
                <a:solidFill>
                  <a:srgbClr val="000000"/>
                </a:solidFill>
                <a:ea typeface="Calibri" panose="020F0502020204030204" pitchFamily="34" charset="0"/>
                <a:cs typeface="Times New Roman" panose="02020603050405020304" pitchFamily="18" charset="0"/>
              </a:rPr>
              <a:t>Grade 4</a:t>
            </a:r>
            <a:r>
              <a:rPr lang="fr-FR" sz="1600" kern="0" dirty="0">
                <a:solidFill>
                  <a:srgbClr val="000000"/>
                </a:solidFill>
                <a:ea typeface="Calibri" panose="020F0502020204030204" pitchFamily="34" charset="0"/>
                <a:cs typeface="Times New Roman" panose="02020603050405020304" pitchFamily="18" charset="0"/>
              </a:rPr>
              <a:t> : ulcération, hémorragie, nécrose </a:t>
            </a:r>
          </a:p>
        </p:txBody>
      </p:sp>
    </p:spTree>
    <p:extLst>
      <p:ext uri="{BB962C8B-B14F-4D97-AF65-F5344CB8AC3E}">
        <p14:creationId xmlns:p14="http://schemas.microsoft.com/office/powerpoint/2010/main" val="269691436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34B9FC5F-BC92-ADCA-FD6D-04CE7DA727FC}"/>
              </a:ext>
            </a:extLst>
          </p:cNvPr>
          <p:cNvSpPr txBox="1"/>
          <p:nvPr/>
        </p:nvSpPr>
        <p:spPr>
          <a:xfrm>
            <a:off x="536501" y="1198873"/>
            <a:ext cx="11118997" cy="1754326"/>
          </a:xfrm>
          <a:prstGeom prst="rect">
            <a:avLst/>
          </a:prstGeom>
          <a:noFill/>
        </p:spPr>
        <p:txBody>
          <a:bodyPr wrap="square">
            <a:spAutoFit/>
          </a:bodyPr>
          <a:lstStyle/>
          <a:p>
            <a:pPr algn="just"/>
            <a:r>
              <a:rPr lang="fr-FR" kern="0" dirty="0">
                <a:solidFill>
                  <a:srgbClr val="000000"/>
                </a:solidFill>
                <a:effectLst/>
                <a:latin typeface="+mj-lt"/>
                <a:ea typeface="Calibri" panose="020F0502020204030204" pitchFamily="34" charset="0"/>
                <a:cs typeface="Times New Roman" panose="02020603050405020304" pitchFamily="18" charset="0"/>
              </a:rPr>
              <a:t>Le grand pectoral s’enraidit, les lymphocèles s’indurent, les cicatrices se fibrosent, le tissu graisseux se transforme en cytostéatonécrose.</a:t>
            </a:r>
          </a:p>
          <a:p>
            <a:pPr algn="just"/>
            <a:endParaRPr lang="fr-FR" kern="100" dirty="0">
              <a:latin typeface="+mj-lt"/>
              <a:ea typeface="Calibri" panose="020F0502020204030204" pitchFamily="34" charset="0"/>
              <a:cs typeface="Times New Roman" panose="02020603050405020304" pitchFamily="18" charset="0"/>
            </a:endParaRPr>
          </a:p>
          <a:p>
            <a:pPr algn="just"/>
            <a:r>
              <a:rPr lang="fr-FR" kern="0" dirty="0">
                <a:solidFill>
                  <a:srgbClr val="000000"/>
                </a:solidFill>
                <a:latin typeface="+mj-lt"/>
                <a:ea typeface="Calibri" panose="020F0502020204030204" pitchFamily="34" charset="0"/>
                <a:cs typeface="Times New Roman" panose="02020603050405020304" pitchFamily="18" charset="0"/>
              </a:rPr>
              <a:t>Ré épithélialisation en 10 jours.</a:t>
            </a:r>
          </a:p>
          <a:p>
            <a:pPr algn="just"/>
            <a:endParaRPr lang="fr-FR" kern="0" dirty="0">
              <a:solidFill>
                <a:srgbClr val="000000"/>
              </a:solidFill>
              <a:latin typeface="+mj-lt"/>
              <a:ea typeface="Calibri" panose="020F0502020204030204" pitchFamily="34" charset="0"/>
              <a:cs typeface="Times New Roman" panose="02020603050405020304" pitchFamily="18" charset="0"/>
            </a:endParaRPr>
          </a:p>
          <a:p>
            <a:pPr algn="just"/>
            <a:r>
              <a:rPr lang="fr-FR" kern="0" dirty="0">
                <a:solidFill>
                  <a:srgbClr val="000000"/>
                </a:solidFill>
                <a:latin typeface="+mj-lt"/>
                <a:ea typeface="Calibri" panose="020F0502020204030204" pitchFamily="34" charset="0"/>
                <a:cs typeface="Times New Roman" panose="02020603050405020304" pitchFamily="18" charset="0"/>
              </a:rPr>
              <a:t>Renouvellement épiderme en 21 jours.</a:t>
            </a:r>
          </a:p>
        </p:txBody>
      </p:sp>
      <p:sp>
        <p:nvSpPr>
          <p:cNvPr id="5" name="ZoneTexte 4">
            <a:extLst>
              <a:ext uri="{FF2B5EF4-FFF2-40B4-BE49-F238E27FC236}">
                <a16:creationId xmlns:a16="http://schemas.microsoft.com/office/drawing/2014/main" id="{E30D8436-6F74-D796-66FF-BE5732E71FF6}"/>
              </a:ext>
            </a:extLst>
          </p:cNvPr>
          <p:cNvSpPr txBox="1"/>
          <p:nvPr/>
        </p:nvSpPr>
        <p:spPr>
          <a:xfrm>
            <a:off x="2876107" y="4693350"/>
            <a:ext cx="7167526" cy="1977721"/>
          </a:xfrm>
          <a:prstGeom prst="rect">
            <a:avLst/>
          </a:prstGeom>
          <a:noFill/>
        </p:spPr>
        <p:txBody>
          <a:bodyPr wrap="square">
            <a:spAutoFit/>
          </a:bodyPr>
          <a:lstStyle/>
          <a:p>
            <a:pPr algn="ctr">
              <a:lnSpc>
                <a:spcPct val="150000"/>
              </a:lnSpc>
              <a:spcAft>
                <a:spcPts val="800"/>
              </a:spcAft>
            </a:pPr>
            <a:r>
              <a:rPr lang="fr-FR" kern="100" dirty="0">
                <a:solidFill>
                  <a:srgbClr val="000000"/>
                </a:solidFill>
                <a:effectLst/>
                <a:latin typeface="+mj-lt"/>
                <a:ea typeface="Calibri" panose="020F0502020204030204" pitchFamily="34" charset="0"/>
                <a:cs typeface="Times New Roman" panose="02020603050405020304" pitchFamily="18" charset="0"/>
              </a:rPr>
              <a:t>ATTENTION : l’effet des rayons continue pendant 3 semaines à 3 mois </a:t>
            </a:r>
            <a:endParaRPr lang="fr-FR" kern="100" dirty="0">
              <a:effectLst/>
              <a:latin typeface="+mj-lt"/>
              <a:ea typeface="Calibri" panose="020F0502020204030204" pitchFamily="34" charset="0"/>
              <a:cs typeface="Times New Roman" panose="02020603050405020304" pitchFamily="18" charset="0"/>
            </a:endParaRPr>
          </a:p>
          <a:p>
            <a:pPr algn="ctr">
              <a:lnSpc>
                <a:spcPct val="150000"/>
              </a:lnSpc>
              <a:spcAft>
                <a:spcPts val="800"/>
              </a:spcAft>
            </a:pPr>
            <a:r>
              <a:rPr lang="fr-FR" kern="100" dirty="0">
                <a:solidFill>
                  <a:srgbClr val="000000"/>
                </a:solidFill>
                <a:effectLst/>
                <a:latin typeface="+mj-lt"/>
                <a:ea typeface="Calibri" panose="020F0502020204030204" pitchFamily="34" charset="0"/>
                <a:cs typeface="Times New Roman" panose="02020603050405020304" pitchFamily="18" charset="0"/>
              </a:rPr>
              <a:t>Ne pas décoller les adhésifs car lésions cutanées </a:t>
            </a:r>
            <a:r>
              <a:rPr lang="fr-FR" kern="100" dirty="0">
                <a:solidFill>
                  <a:srgbClr val="000000"/>
                </a:solidFill>
                <a:latin typeface="+mj-lt"/>
                <a:ea typeface="Calibri" panose="020F0502020204030204" pitchFamily="34" charset="0"/>
                <a:cs typeface="Times New Roman" panose="02020603050405020304" pitchFamily="18" charset="0"/>
              </a:rPr>
              <a:t>secondaires</a:t>
            </a:r>
            <a:endParaRPr lang="fr-FR" kern="100" dirty="0">
              <a:solidFill>
                <a:srgbClr val="000000"/>
              </a:solidFill>
              <a:effectLst/>
              <a:latin typeface="+mj-lt"/>
              <a:ea typeface="Calibri" panose="020F0502020204030204" pitchFamily="34" charset="0"/>
              <a:cs typeface="Times New Roman" panose="02020603050405020304" pitchFamily="18" charset="0"/>
            </a:endParaRPr>
          </a:p>
          <a:p>
            <a:pPr algn="ctr">
              <a:lnSpc>
                <a:spcPct val="150000"/>
              </a:lnSpc>
              <a:spcAft>
                <a:spcPts val="800"/>
              </a:spcAft>
            </a:pPr>
            <a:r>
              <a:rPr lang="fr-FR" kern="0" dirty="0">
                <a:solidFill>
                  <a:srgbClr val="000000"/>
                </a:solidFill>
                <a:latin typeface="+mj-lt"/>
                <a:ea typeface="Calibri" panose="020F0502020204030204" pitchFamily="34" charset="0"/>
                <a:cs typeface="Times New Roman" panose="02020603050405020304" pitchFamily="18" charset="0"/>
              </a:rPr>
              <a:t>Pas de soleil sur peau irradiée avant 1 an </a:t>
            </a:r>
          </a:p>
          <a:p>
            <a:pPr algn="ctr">
              <a:lnSpc>
                <a:spcPct val="150000"/>
              </a:lnSpc>
              <a:spcAft>
                <a:spcPts val="800"/>
              </a:spcAft>
            </a:pPr>
            <a:endParaRPr lang="fr-FR" sz="1600" kern="100" dirty="0">
              <a:effectLst/>
              <a:latin typeface="+mj-lt"/>
              <a:ea typeface="Calibri" panose="020F0502020204030204" pitchFamily="34" charset="0"/>
              <a:cs typeface="Times New Roman" panose="02020603050405020304" pitchFamily="18" charset="0"/>
            </a:endParaRPr>
          </a:p>
        </p:txBody>
      </p:sp>
      <p:pic>
        <p:nvPicPr>
          <p:cNvPr id="6" name="Image 5">
            <a:extLst>
              <a:ext uri="{FF2B5EF4-FFF2-40B4-BE49-F238E27FC236}">
                <a16:creationId xmlns:a16="http://schemas.microsoft.com/office/drawing/2014/main" id="{15CE99A5-4EBA-E937-E15C-A72BB66187F4}"/>
              </a:ext>
            </a:extLst>
          </p:cNvPr>
          <p:cNvPicPr>
            <a:picLocks noChangeAspect="1"/>
          </p:cNvPicPr>
          <p:nvPr/>
        </p:nvPicPr>
        <p:blipFill>
          <a:blip r:embed="rId2"/>
          <a:stretch>
            <a:fillRect/>
          </a:stretch>
        </p:blipFill>
        <p:spPr>
          <a:xfrm>
            <a:off x="4473167" y="3240714"/>
            <a:ext cx="3543300" cy="1092200"/>
          </a:xfrm>
          <a:prstGeom prst="rect">
            <a:avLst/>
          </a:prstGeom>
          <a:ln>
            <a:solidFill>
              <a:srgbClr val="941651"/>
            </a:solidFill>
          </a:ln>
        </p:spPr>
      </p:pic>
      <p:sp>
        <p:nvSpPr>
          <p:cNvPr id="7" name="ZoneTexte 6">
            <a:extLst>
              <a:ext uri="{FF2B5EF4-FFF2-40B4-BE49-F238E27FC236}">
                <a16:creationId xmlns:a16="http://schemas.microsoft.com/office/drawing/2014/main" id="{6EA879C3-0947-2D8F-2AFD-A27723E031E5}"/>
              </a:ext>
            </a:extLst>
          </p:cNvPr>
          <p:cNvSpPr txBox="1"/>
          <p:nvPr/>
        </p:nvSpPr>
        <p:spPr>
          <a:xfrm>
            <a:off x="1" y="0"/>
            <a:ext cx="5752213" cy="584775"/>
          </a:xfrm>
          <a:prstGeom prst="rect">
            <a:avLst/>
          </a:prstGeom>
          <a:solidFill>
            <a:srgbClr val="941651">
              <a:alpha val="58039"/>
            </a:srgbClr>
          </a:solidFill>
        </p:spPr>
        <p:txBody>
          <a:bodyPr wrap="square" rtlCol="0">
            <a:spAutoFit/>
          </a:bodyPr>
          <a:lstStyle/>
          <a:p>
            <a:r>
              <a:rPr lang="fr-FR" sz="3200" dirty="0">
                <a:latin typeface="+mj-lt"/>
              </a:rPr>
              <a:t> Douleurs liées à la radiothérapie</a:t>
            </a:r>
          </a:p>
        </p:txBody>
      </p:sp>
    </p:spTree>
    <p:extLst>
      <p:ext uri="{BB962C8B-B14F-4D97-AF65-F5344CB8AC3E}">
        <p14:creationId xmlns:p14="http://schemas.microsoft.com/office/powerpoint/2010/main" val="8714866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473FB4A-EE0D-1446-E152-335A879644D1}"/>
              </a:ext>
            </a:extLst>
          </p:cNvPr>
          <p:cNvSpPr>
            <a:spLocks noGrp="1"/>
          </p:cNvSpPr>
          <p:nvPr>
            <p:ph type="title"/>
          </p:nvPr>
        </p:nvSpPr>
        <p:spPr/>
        <p:txBody>
          <a:bodyPr/>
          <a:lstStyle/>
          <a:p>
            <a:r>
              <a:rPr lang="fr-FR" dirty="0"/>
              <a:t>Vit E</a:t>
            </a:r>
          </a:p>
        </p:txBody>
      </p:sp>
    </p:spTree>
    <p:extLst>
      <p:ext uri="{BB962C8B-B14F-4D97-AF65-F5344CB8AC3E}">
        <p14:creationId xmlns:p14="http://schemas.microsoft.com/office/powerpoint/2010/main" val="358570168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654C240A-4A03-E6FE-E247-FA0EE68CEF15}"/>
              </a:ext>
            </a:extLst>
          </p:cNvPr>
          <p:cNvSpPr txBox="1"/>
          <p:nvPr/>
        </p:nvSpPr>
        <p:spPr>
          <a:xfrm>
            <a:off x="2775347" y="584775"/>
            <a:ext cx="7054454" cy="2677656"/>
          </a:xfrm>
          <a:prstGeom prst="rect">
            <a:avLst/>
          </a:prstGeom>
          <a:noFill/>
          <a:ln>
            <a:solidFill>
              <a:schemeClr val="bg1">
                <a:lumMod val="65000"/>
              </a:schemeClr>
            </a:solidFill>
          </a:ln>
        </p:spPr>
        <p:txBody>
          <a:bodyPr wrap="square">
            <a:spAutoFit/>
          </a:bodyPr>
          <a:lstStyle/>
          <a:p>
            <a:pPr algn="ctr"/>
            <a:r>
              <a:rPr lang="fr-FR" sz="2400" kern="0" dirty="0">
                <a:solidFill>
                  <a:srgbClr val="000000"/>
                </a:solidFill>
                <a:latin typeface="+mj-lt"/>
                <a:ea typeface="Calibri" panose="020F0502020204030204" pitchFamily="34" charset="0"/>
                <a:cs typeface="Times New Roman" panose="02020603050405020304" pitchFamily="18" charset="0"/>
              </a:rPr>
              <a:t>A</a:t>
            </a:r>
            <a:r>
              <a:rPr lang="fr-FR" sz="2400" kern="0" dirty="0">
                <a:solidFill>
                  <a:srgbClr val="000000"/>
                </a:solidFill>
                <a:effectLst/>
                <a:latin typeface="+mj-lt"/>
                <a:ea typeface="Calibri" panose="020F0502020204030204" pitchFamily="34" charset="0"/>
                <a:cs typeface="Times New Roman" panose="02020603050405020304" pitchFamily="18" charset="0"/>
              </a:rPr>
              <a:t>près 2 - 3 semaines </a:t>
            </a:r>
            <a:endParaRPr lang="fr-FR" sz="2400" kern="0" dirty="0">
              <a:solidFill>
                <a:srgbClr val="000000"/>
              </a:solidFill>
              <a:latin typeface="+mj-lt"/>
              <a:ea typeface="Calibri" panose="020F0502020204030204" pitchFamily="34" charset="0"/>
              <a:cs typeface="Times New Roman" panose="02020603050405020304" pitchFamily="18" charset="0"/>
            </a:endParaRPr>
          </a:p>
          <a:p>
            <a:pPr algn="ctr"/>
            <a:r>
              <a:rPr lang="fr-FR" sz="2400" kern="0" dirty="0">
                <a:solidFill>
                  <a:srgbClr val="000000"/>
                </a:solidFill>
                <a:effectLst/>
                <a:latin typeface="+mj-lt"/>
                <a:ea typeface="Calibri" panose="020F0502020204030204" pitchFamily="34" charset="0"/>
                <a:cs typeface="Times New Roman" panose="02020603050405020304" pitchFamily="18" charset="0"/>
              </a:rPr>
              <a:t> 3 degrés </a:t>
            </a:r>
            <a:endParaRPr lang="fr-FR" sz="2000" kern="100" dirty="0">
              <a:effectLst/>
              <a:latin typeface="+mj-lt"/>
              <a:ea typeface="Calibri" panose="020F0502020204030204" pitchFamily="34" charset="0"/>
              <a:cs typeface="Times New Roman" panose="02020603050405020304" pitchFamily="18" charset="0"/>
            </a:endParaRPr>
          </a:p>
          <a:p>
            <a:pPr algn="just"/>
            <a:r>
              <a:rPr lang="fr-FR" sz="2400" kern="0" dirty="0">
                <a:solidFill>
                  <a:srgbClr val="000000"/>
                </a:solidFill>
                <a:effectLst/>
                <a:latin typeface="+mj-lt"/>
                <a:ea typeface="Calibri" panose="020F0502020204030204" pitchFamily="34" charset="0"/>
                <a:cs typeface="Times New Roman" panose="02020603050405020304" pitchFamily="18" charset="0"/>
              </a:rPr>
              <a:t>1   :  </a:t>
            </a:r>
            <a:r>
              <a:rPr lang="fr-FR" sz="2400" b="1" kern="0" dirty="0">
                <a:solidFill>
                  <a:srgbClr val="000000"/>
                </a:solidFill>
                <a:latin typeface="+mj-lt"/>
                <a:ea typeface="Calibri" panose="020F0502020204030204" pitchFamily="34" charset="0"/>
                <a:cs typeface="Times New Roman" panose="02020603050405020304" pitchFamily="18" charset="0"/>
              </a:rPr>
              <a:t>é</a:t>
            </a:r>
            <a:r>
              <a:rPr lang="fr-FR" sz="2400" b="1" kern="0" dirty="0">
                <a:solidFill>
                  <a:srgbClr val="000000"/>
                </a:solidFill>
                <a:effectLst/>
                <a:latin typeface="+mj-lt"/>
                <a:ea typeface="Calibri" panose="020F0502020204030204" pitchFamily="34" charset="0"/>
                <a:cs typeface="Times New Roman" panose="02020603050405020304" pitchFamily="18" charset="0"/>
              </a:rPr>
              <a:t>rythème</a:t>
            </a:r>
            <a:r>
              <a:rPr lang="fr-FR" sz="2400" kern="0" dirty="0">
                <a:solidFill>
                  <a:srgbClr val="000000"/>
                </a:solidFill>
                <a:effectLst/>
                <a:latin typeface="+mj-lt"/>
                <a:ea typeface="Calibri" panose="020F0502020204030204" pitchFamily="34" charset="0"/>
                <a:cs typeface="Times New Roman" panose="02020603050405020304" pitchFamily="18" charset="0"/>
              </a:rPr>
              <a:t> </a:t>
            </a:r>
            <a:endParaRPr lang="fr-FR" sz="2000" kern="100" dirty="0">
              <a:effectLst/>
              <a:latin typeface="+mj-lt"/>
              <a:ea typeface="Calibri" panose="020F0502020204030204" pitchFamily="34" charset="0"/>
              <a:cs typeface="Times New Roman" panose="02020603050405020304" pitchFamily="18" charset="0"/>
            </a:endParaRPr>
          </a:p>
          <a:p>
            <a:pPr algn="just"/>
            <a:r>
              <a:rPr lang="fr-FR" sz="2400" kern="0" dirty="0">
                <a:solidFill>
                  <a:srgbClr val="000000"/>
                </a:solidFill>
                <a:effectLst/>
                <a:latin typeface="+mj-lt"/>
                <a:ea typeface="Calibri" panose="020F0502020204030204" pitchFamily="34" charset="0"/>
                <a:cs typeface="Times New Roman" panose="02020603050405020304" pitchFamily="18" charset="0"/>
              </a:rPr>
              <a:t>2 : </a:t>
            </a:r>
            <a:r>
              <a:rPr lang="fr-FR" sz="2400" b="1" kern="0" dirty="0">
                <a:solidFill>
                  <a:srgbClr val="000000"/>
                </a:solidFill>
                <a:effectLst/>
                <a:latin typeface="+mj-lt"/>
                <a:ea typeface="Calibri" panose="020F0502020204030204" pitchFamily="34" charset="0"/>
                <a:cs typeface="Times New Roman" panose="02020603050405020304" pitchFamily="18" charset="0"/>
              </a:rPr>
              <a:t>radiodermite exsudative</a:t>
            </a:r>
            <a:r>
              <a:rPr lang="fr-FR" sz="2000" kern="100" dirty="0">
                <a:latin typeface="+mj-lt"/>
                <a:ea typeface="Calibri" panose="020F0502020204030204" pitchFamily="34" charset="0"/>
                <a:cs typeface="Times New Roman" panose="02020603050405020304" pitchFamily="18" charset="0"/>
              </a:rPr>
              <a:t>, </a:t>
            </a:r>
            <a:r>
              <a:rPr lang="fr-FR" sz="2400" kern="0" dirty="0">
                <a:solidFill>
                  <a:srgbClr val="000000"/>
                </a:solidFill>
                <a:effectLst/>
                <a:latin typeface="+mj-lt"/>
                <a:ea typeface="Calibri" panose="020F0502020204030204" pitchFamily="34" charset="0"/>
                <a:cs typeface="Times New Roman" panose="02020603050405020304" pitchFamily="18" charset="0"/>
              </a:rPr>
              <a:t>ulcération suintante et douloureuse, 2 mois de  guérison </a:t>
            </a:r>
            <a:endParaRPr lang="fr-FR" sz="2000" kern="100" dirty="0">
              <a:effectLst/>
              <a:latin typeface="+mj-lt"/>
              <a:ea typeface="Calibri" panose="020F0502020204030204" pitchFamily="34" charset="0"/>
              <a:cs typeface="Times New Roman" panose="02020603050405020304" pitchFamily="18" charset="0"/>
            </a:endParaRPr>
          </a:p>
          <a:p>
            <a:pPr algn="just"/>
            <a:r>
              <a:rPr lang="fr-FR" sz="2400" kern="0" dirty="0">
                <a:solidFill>
                  <a:srgbClr val="000000"/>
                </a:solidFill>
                <a:effectLst/>
                <a:latin typeface="+mj-lt"/>
                <a:ea typeface="Calibri" panose="020F0502020204030204" pitchFamily="34" charset="0"/>
                <a:cs typeface="Times New Roman" panose="02020603050405020304" pitchFamily="18" charset="0"/>
              </a:rPr>
              <a:t>3 : </a:t>
            </a:r>
            <a:r>
              <a:rPr lang="fr-FR" sz="2400" b="1" kern="0" dirty="0">
                <a:solidFill>
                  <a:srgbClr val="000000"/>
                </a:solidFill>
                <a:effectLst/>
                <a:latin typeface="+mj-lt"/>
                <a:ea typeface="Calibri" panose="020F0502020204030204" pitchFamily="34" charset="0"/>
                <a:cs typeface="Times New Roman" panose="02020603050405020304" pitchFamily="18" charset="0"/>
              </a:rPr>
              <a:t>radiodermite aigue ulcérant</a:t>
            </a:r>
            <a:r>
              <a:rPr lang="fr-FR" sz="2400" kern="0" dirty="0">
                <a:solidFill>
                  <a:srgbClr val="000000"/>
                </a:solidFill>
                <a:effectLst/>
                <a:latin typeface="+mj-lt"/>
                <a:ea typeface="Calibri" panose="020F0502020204030204" pitchFamily="34" charset="0"/>
                <a:cs typeface="Times New Roman" panose="02020603050405020304" pitchFamily="18" charset="0"/>
              </a:rPr>
              <a:t>, phlyctène nécrose  chronicité  </a:t>
            </a:r>
            <a:endParaRPr lang="fr-FR" sz="2000" kern="100" dirty="0">
              <a:effectLst/>
              <a:latin typeface="+mj-lt"/>
              <a:ea typeface="Calibri" panose="020F0502020204030204" pitchFamily="34" charset="0"/>
              <a:cs typeface="Times New Roman" panose="02020603050405020304" pitchFamily="18" charset="0"/>
            </a:endParaRPr>
          </a:p>
        </p:txBody>
      </p:sp>
      <p:sp>
        <p:nvSpPr>
          <p:cNvPr id="6" name="ZoneTexte 5">
            <a:extLst>
              <a:ext uri="{FF2B5EF4-FFF2-40B4-BE49-F238E27FC236}">
                <a16:creationId xmlns:a16="http://schemas.microsoft.com/office/drawing/2014/main" id="{BF2C1F0E-B71E-D092-843E-47CCFC1A71F0}"/>
              </a:ext>
            </a:extLst>
          </p:cNvPr>
          <p:cNvSpPr txBox="1"/>
          <p:nvPr/>
        </p:nvSpPr>
        <p:spPr>
          <a:xfrm>
            <a:off x="3431978" y="3897086"/>
            <a:ext cx="6147452" cy="2850139"/>
          </a:xfrm>
          <a:prstGeom prst="rect">
            <a:avLst/>
          </a:prstGeom>
          <a:noFill/>
        </p:spPr>
        <p:txBody>
          <a:bodyPr wrap="square">
            <a:spAutoFit/>
          </a:bodyPr>
          <a:lstStyle/>
          <a:p>
            <a:pPr lvl="0" algn="just">
              <a:lnSpc>
                <a:spcPct val="150000"/>
              </a:lnSpc>
              <a:spcAft>
                <a:spcPts val="800"/>
              </a:spcAft>
            </a:pPr>
            <a:r>
              <a:rPr lang="fr-FR" dirty="0">
                <a:latin typeface="+mj-lt"/>
              </a:rPr>
              <a:t>Effets secondaires immédiats:</a:t>
            </a:r>
          </a:p>
          <a:p>
            <a:pPr lvl="0" algn="just">
              <a:lnSpc>
                <a:spcPct val="150000"/>
              </a:lnSpc>
              <a:spcAft>
                <a:spcPts val="800"/>
              </a:spcAft>
            </a:pPr>
            <a:r>
              <a:rPr lang="fr-FR" dirty="0">
                <a:latin typeface="+mj-lt"/>
              </a:rPr>
              <a:t>rougeur ,gène à déglutir ,fatigue ,œdème du sein</a:t>
            </a:r>
          </a:p>
          <a:p>
            <a:pPr lvl="0" algn="just">
              <a:lnSpc>
                <a:spcPct val="150000"/>
              </a:lnSpc>
              <a:spcAft>
                <a:spcPts val="800"/>
              </a:spcAft>
            </a:pPr>
            <a:r>
              <a:rPr lang="fr-FR" dirty="0">
                <a:latin typeface="+mj-lt"/>
              </a:rPr>
              <a:t>Effets secondaires tardifs :</a:t>
            </a:r>
          </a:p>
          <a:p>
            <a:pPr lvl="0" algn="just">
              <a:lnSpc>
                <a:spcPct val="150000"/>
              </a:lnSpc>
              <a:spcAft>
                <a:spcPts val="800"/>
              </a:spcAft>
            </a:pPr>
            <a:r>
              <a:rPr lang="fr-FR" dirty="0">
                <a:latin typeface="+mj-lt"/>
              </a:rPr>
              <a:t>Irritation de peau ,</a:t>
            </a:r>
            <a:r>
              <a:rPr lang="fr-FR" dirty="0" err="1">
                <a:latin typeface="+mj-lt"/>
              </a:rPr>
              <a:t>télangièctasie,inconfort,douleur,lymphodeme</a:t>
            </a:r>
            <a:r>
              <a:rPr lang="fr-FR" dirty="0">
                <a:latin typeface="+mj-lt"/>
              </a:rPr>
              <a:t> du bras ,modification de l’apparence du sein par fibrose, troubles </a:t>
            </a:r>
            <a:r>
              <a:rPr lang="fr-FR" dirty="0" err="1">
                <a:latin typeface="+mj-lt"/>
              </a:rPr>
              <a:t>pulmonaires,troubles</a:t>
            </a:r>
            <a:r>
              <a:rPr lang="fr-FR" dirty="0">
                <a:latin typeface="+mj-lt"/>
              </a:rPr>
              <a:t> cardiaques , raideur épaule. </a:t>
            </a:r>
          </a:p>
        </p:txBody>
      </p:sp>
      <p:pic>
        <p:nvPicPr>
          <p:cNvPr id="9" name="Graphique 8" descr="Retour contour">
            <a:extLst>
              <a:ext uri="{FF2B5EF4-FFF2-40B4-BE49-F238E27FC236}">
                <a16:creationId xmlns:a16="http://schemas.microsoft.com/office/drawing/2014/main" id="{DFFB6597-6686-1347-9E1B-2407B536ABA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12517973">
            <a:off x="2525375" y="3360995"/>
            <a:ext cx="914400" cy="914400"/>
          </a:xfrm>
          <a:prstGeom prst="rect">
            <a:avLst/>
          </a:prstGeom>
        </p:spPr>
      </p:pic>
      <p:sp>
        <p:nvSpPr>
          <p:cNvPr id="10" name="ZoneTexte 9">
            <a:extLst>
              <a:ext uri="{FF2B5EF4-FFF2-40B4-BE49-F238E27FC236}">
                <a16:creationId xmlns:a16="http://schemas.microsoft.com/office/drawing/2014/main" id="{4A4EE7D1-406C-9ACA-FD4D-4F6CF25E8E03}"/>
              </a:ext>
            </a:extLst>
          </p:cNvPr>
          <p:cNvSpPr txBox="1"/>
          <p:nvPr/>
        </p:nvSpPr>
        <p:spPr>
          <a:xfrm>
            <a:off x="4073019" y="4967244"/>
            <a:ext cx="235962" cy="464871"/>
          </a:xfrm>
          <a:prstGeom prst="rect">
            <a:avLst/>
          </a:prstGeom>
          <a:noFill/>
        </p:spPr>
        <p:txBody>
          <a:bodyPr wrap="none" rtlCol="0">
            <a:spAutoFit/>
          </a:bodyPr>
          <a:lstStyle/>
          <a:p>
            <a:pPr algn="just">
              <a:lnSpc>
                <a:spcPct val="150000"/>
              </a:lnSpc>
              <a:spcAft>
                <a:spcPts val="800"/>
              </a:spcAft>
            </a:pPr>
            <a:r>
              <a:rPr lang="fr-FR" sz="1800" b="1" kern="0" dirty="0">
                <a:solidFill>
                  <a:srgbClr val="000000"/>
                </a:solidFill>
                <a:effectLst/>
                <a:latin typeface="+mj-lt"/>
                <a:ea typeface="Calibri" panose="020F0502020204030204" pitchFamily="34" charset="0"/>
                <a:cs typeface="Times New Roman" panose="02020603050405020304" pitchFamily="18" charset="0"/>
              </a:rPr>
              <a:t> </a:t>
            </a:r>
            <a:endParaRPr lang="fr-FR" dirty="0">
              <a:latin typeface="+mj-lt"/>
            </a:endParaRPr>
          </a:p>
        </p:txBody>
      </p:sp>
      <p:sp>
        <p:nvSpPr>
          <p:cNvPr id="11" name="ZoneTexte 10">
            <a:extLst>
              <a:ext uri="{FF2B5EF4-FFF2-40B4-BE49-F238E27FC236}">
                <a16:creationId xmlns:a16="http://schemas.microsoft.com/office/drawing/2014/main" id="{76A7AC4C-3EB2-44E0-9C1F-C169E6E6EC73}"/>
              </a:ext>
            </a:extLst>
          </p:cNvPr>
          <p:cNvSpPr txBox="1"/>
          <p:nvPr/>
        </p:nvSpPr>
        <p:spPr>
          <a:xfrm>
            <a:off x="1" y="0"/>
            <a:ext cx="2543174" cy="584775"/>
          </a:xfrm>
          <a:prstGeom prst="rect">
            <a:avLst/>
          </a:prstGeom>
          <a:solidFill>
            <a:srgbClr val="941651">
              <a:alpha val="58039"/>
            </a:srgbClr>
          </a:solidFill>
        </p:spPr>
        <p:txBody>
          <a:bodyPr wrap="square" rtlCol="0">
            <a:spAutoFit/>
          </a:bodyPr>
          <a:lstStyle/>
          <a:p>
            <a:r>
              <a:rPr lang="fr-FR" sz="3200" dirty="0">
                <a:latin typeface="+mj-lt"/>
              </a:rPr>
              <a:t>Radiothérapie</a:t>
            </a:r>
          </a:p>
        </p:txBody>
      </p:sp>
      <p:sp>
        <p:nvSpPr>
          <p:cNvPr id="12" name="ZoneTexte 11">
            <a:extLst>
              <a:ext uri="{FF2B5EF4-FFF2-40B4-BE49-F238E27FC236}">
                <a16:creationId xmlns:a16="http://schemas.microsoft.com/office/drawing/2014/main" id="{822D5CE2-FB9E-72A5-9BC1-B13177951267}"/>
              </a:ext>
            </a:extLst>
          </p:cNvPr>
          <p:cNvSpPr txBox="1"/>
          <p:nvPr/>
        </p:nvSpPr>
        <p:spPr>
          <a:xfrm>
            <a:off x="4933507" y="61555"/>
            <a:ext cx="2166940" cy="523220"/>
          </a:xfrm>
          <a:prstGeom prst="rect">
            <a:avLst/>
          </a:prstGeom>
          <a:noFill/>
        </p:spPr>
        <p:txBody>
          <a:bodyPr wrap="none" rtlCol="0">
            <a:spAutoFit/>
          </a:bodyPr>
          <a:lstStyle/>
          <a:p>
            <a:r>
              <a:rPr lang="fr-FR" sz="2800" dirty="0">
                <a:solidFill>
                  <a:srgbClr val="941651"/>
                </a:solidFill>
                <a:latin typeface="+mj-lt"/>
              </a:rPr>
              <a:t>Radiodermite</a:t>
            </a:r>
          </a:p>
        </p:txBody>
      </p:sp>
    </p:spTree>
    <p:extLst>
      <p:ext uri="{BB962C8B-B14F-4D97-AF65-F5344CB8AC3E}">
        <p14:creationId xmlns:p14="http://schemas.microsoft.com/office/powerpoint/2010/main" val="410049863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7BE65B59-63BC-986D-CF27-2D6FD85DEC75}"/>
              </a:ext>
            </a:extLst>
          </p:cNvPr>
          <p:cNvSpPr txBox="1"/>
          <p:nvPr/>
        </p:nvSpPr>
        <p:spPr>
          <a:xfrm>
            <a:off x="1" y="0"/>
            <a:ext cx="2543174" cy="584775"/>
          </a:xfrm>
          <a:prstGeom prst="rect">
            <a:avLst/>
          </a:prstGeom>
          <a:solidFill>
            <a:srgbClr val="941651">
              <a:alpha val="58039"/>
            </a:srgbClr>
          </a:solidFill>
        </p:spPr>
        <p:txBody>
          <a:bodyPr wrap="square" rtlCol="0">
            <a:spAutoFit/>
          </a:bodyPr>
          <a:lstStyle/>
          <a:p>
            <a:r>
              <a:rPr lang="fr-FR" sz="3200" dirty="0">
                <a:latin typeface="+mj-lt"/>
              </a:rPr>
              <a:t>Radiothérapie</a:t>
            </a:r>
          </a:p>
        </p:txBody>
      </p:sp>
      <p:sp>
        <p:nvSpPr>
          <p:cNvPr id="3" name="ZoneTexte 2">
            <a:extLst>
              <a:ext uri="{FF2B5EF4-FFF2-40B4-BE49-F238E27FC236}">
                <a16:creationId xmlns:a16="http://schemas.microsoft.com/office/drawing/2014/main" id="{97B780A1-C52C-3C1F-12D2-5010FF763E2A}"/>
              </a:ext>
            </a:extLst>
          </p:cNvPr>
          <p:cNvSpPr txBox="1"/>
          <p:nvPr/>
        </p:nvSpPr>
        <p:spPr>
          <a:xfrm>
            <a:off x="5293361" y="173291"/>
            <a:ext cx="1314334" cy="671851"/>
          </a:xfrm>
          <a:prstGeom prst="rect">
            <a:avLst/>
          </a:prstGeom>
          <a:noFill/>
        </p:spPr>
        <p:txBody>
          <a:bodyPr wrap="none" rtlCol="0">
            <a:spAutoFit/>
          </a:bodyPr>
          <a:lstStyle/>
          <a:p>
            <a:pPr algn="just">
              <a:lnSpc>
                <a:spcPct val="150000"/>
              </a:lnSpc>
              <a:spcAft>
                <a:spcPts val="800"/>
              </a:spcAft>
            </a:pPr>
            <a:r>
              <a:rPr lang="fr-FR" sz="2800" dirty="0">
                <a:solidFill>
                  <a:srgbClr val="941651"/>
                </a:solidFill>
                <a:latin typeface="+mj-lt"/>
              </a:rPr>
              <a:t>Œdème</a:t>
            </a:r>
          </a:p>
        </p:txBody>
      </p:sp>
      <p:sp>
        <p:nvSpPr>
          <p:cNvPr id="5" name="ZoneTexte 4">
            <a:extLst>
              <a:ext uri="{FF2B5EF4-FFF2-40B4-BE49-F238E27FC236}">
                <a16:creationId xmlns:a16="http://schemas.microsoft.com/office/drawing/2014/main" id="{EB50684D-1BE9-6B56-0FA2-CC1DE96663ED}"/>
              </a:ext>
            </a:extLst>
          </p:cNvPr>
          <p:cNvSpPr txBox="1"/>
          <p:nvPr/>
        </p:nvSpPr>
        <p:spPr>
          <a:xfrm>
            <a:off x="1845634" y="1105510"/>
            <a:ext cx="8500732" cy="1559401"/>
          </a:xfrm>
          <a:prstGeom prst="rect">
            <a:avLst/>
          </a:prstGeom>
          <a:noFill/>
          <a:ln>
            <a:solidFill>
              <a:schemeClr val="bg1">
                <a:lumMod val="65000"/>
              </a:schemeClr>
            </a:solidFill>
          </a:ln>
        </p:spPr>
        <p:txBody>
          <a:bodyPr wrap="square">
            <a:spAutoFit/>
          </a:bodyPr>
          <a:lstStyle/>
          <a:p>
            <a:pPr algn="just">
              <a:lnSpc>
                <a:spcPct val="150000"/>
              </a:lnSpc>
              <a:spcAft>
                <a:spcPts val="800"/>
              </a:spcAft>
            </a:pPr>
            <a:r>
              <a:rPr lang="fr-FR" kern="0" dirty="0">
                <a:solidFill>
                  <a:srgbClr val="000000"/>
                </a:solidFill>
                <a:latin typeface="+mj-lt"/>
                <a:ea typeface="Calibri" panose="020F0502020204030204" pitchFamily="34" charset="0"/>
                <a:cs typeface="Times New Roman" panose="02020603050405020304" pitchFamily="18" charset="0"/>
              </a:rPr>
              <a:t>C</a:t>
            </a:r>
            <a:r>
              <a:rPr lang="fr-FR" sz="1800" kern="0" dirty="0">
                <a:solidFill>
                  <a:srgbClr val="000000"/>
                </a:solidFill>
                <a:effectLst/>
                <a:latin typeface="+mj-lt"/>
                <a:ea typeface="Calibri" panose="020F0502020204030204" pitchFamily="34" charset="0"/>
                <a:cs typeface="Times New Roman" panose="02020603050405020304" pitchFamily="18" charset="0"/>
              </a:rPr>
              <a:t>ellules épithéliales mises à nues</a:t>
            </a:r>
            <a:endParaRPr lang="fr-FR" sz="1800" kern="100" dirty="0">
              <a:effectLst/>
              <a:latin typeface="+mj-lt"/>
              <a:ea typeface="Calibri" panose="020F0502020204030204" pitchFamily="34" charset="0"/>
              <a:cs typeface="Times New Roman" panose="02020603050405020304" pitchFamily="18" charset="0"/>
            </a:endParaRPr>
          </a:p>
          <a:p>
            <a:pPr algn="just">
              <a:lnSpc>
                <a:spcPct val="150000"/>
              </a:lnSpc>
              <a:spcAft>
                <a:spcPts val="800"/>
              </a:spcAft>
            </a:pPr>
            <a:r>
              <a:rPr lang="fr-FR" sz="1800" kern="0" dirty="0">
                <a:solidFill>
                  <a:srgbClr val="000000"/>
                </a:solidFill>
                <a:effectLst/>
                <a:latin typeface="+mj-lt"/>
                <a:ea typeface="Calibri" panose="020F0502020204030204" pitchFamily="34" charset="0"/>
                <a:cs typeface="Times New Roman" panose="02020603050405020304" pitchFamily="18" charset="0"/>
              </a:rPr>
              <a:t>Fibrose par durcissement des cloisons internes de la glande mammaire (ligne de Cooper)</a:t>
            </a:r>
            <a:endParaRPr lang="fr-FR" sz="1800" kern="100" dirty="0">
              <a:effectLst/>
              <a:latin typeface="+mj-lt"/>
              <a:ea typeface="Calibri" panose="020F0502020204030204" pitchFamily="34" charset="0"/>
              <a:cs typeface="Times New Roman" panose="02020603050405020304" pitchFamily="18" charset="0"/>
            </a:endParaRPr>
          </a:p>
          <a:p>
            <a:r>
              <a:rPr lang="fr-FR" sz="1800" kern="0" dirty="0">
                <a:solidFill>
                  <a:srgbClr val="000000"/>
                </a:solidFill>
                <a:effectLst/>
                <a:latin typeface="+mj-lt"/>
                <a:ea typeface="Calibri" panose="020F0502020204030204" pitchFamily="34" charset="0"/>
                <a:cs typeface="Times New Roman" panose="02020603050405020304" pitchFamily="18" charset="0"/>
              </a:rPr>
              <a:t>Nécrose graisse = cytostéatonécrose</a:t>
            </a:r>
            <a:r>
              <a:rPr lang="fr-FR" sz="2800" dirty="0">
                <a:effectLst/>
                <a:latin typeface="+mj-lt"/>
              </a:rPr>
              <a:t> </a:t>
            </a:r>
            <a:endParaRPr lang="fr-FR" sz="2800" dirty="0">
              <a:solidFill>
                <a:srgbClr val="941651"/>
              </a:solidFill>
              <a:latin typeface="+mj-lt"/>
            </a:endParaRPr>
          </a:p>
        </p:txBody>
      </p:sp>
      <p:sp>
        <p:nvSpPr>
          <p:cNvPr id="8" name="ZoneTexte 7">
            <a:extLst>
              <a:ext uri="{FF2B5EF4-FFF2-40B4-BE49-F238E27FC236}">
                <a16:creationId xmlns:a16="http://schemas.microsoft.com/office/drawing/2014/main" id="{CE275DAD-BED6-2D65-CD8F-2073C96D3325}"/>
              </a:ext>
            </a:extLst>
          </p:cNvPr>
          <p:cNvSpPr txBox="1"/>
          <p:nvPr/>
        </p:nvSpPr>
        <p:spPr>
          <a:xfrm>
            <a:off x="2688265" y="3185646"/>
            <a:ext cx="6177516" cy="1916550"/>
          </a:xfrm>
          <a:prstGeom prst="rect">
            <a:avLst/>
          </a:prstGeom>
          <a:noFill/>
        </p:spPr>
        <p:txBody>
          <a:bodyPr wrap="square">
            <a:spAutoFit/>
          </a:bodyPr>
          <a:lstStyle/>
          <a:p>
            <a:pPr algn="ctr">
              <a:lnSpc>
                <a:spcPct val="150000"/>
              </a:lnSpc>
              <a:spcAft>
                <a:spcPts val="800"/>
              </a:spcAft>
            </a:pPr>
            <a:r>
              <a:rPr lang="fr-FR" sz="1800" kern="100" dirty="0">
                <a:solidFill>
                  <a:srgbClr val="000000"/>
                </a:solidFill>
                <a:effectLst/>
                <a:latin typeface="+mj-lt"/>
                <a:ea typeface="Calibri" panose="020F0502020204030204" pitchFamily="34" charset="0"/>
                <a:cs typeface="Times New Roman" panose="02020603050405020304" pitchFamily="18" charset="0"/>
              </a:rPr>
              <a:t>PRÉVENTION : </a:t>
            </a:r>
            <a:endParaRPr lang="fr-FR" sz="1600" kern="100" dirty="0">
              <a:effectLst/>
              <a:latin typeface="+mj-lt"/>
              <a:ea typeface="Calibri" panose="020F0502020204030204" pitchFamily="34" charset="0"/>
              <a:cs typeface="Times New Roman" panose="02020603050405020304" pitchFamily="18" charset="0"/>
            </a:endParaRPr>
          </a:p>
          <a:p>
            <a:pPr marL="342900" lvl="0" indent="-342900" algn="just">
              <a:lnSpc>
                <a:spcPct val="150000"/>
              </a:lnSpc>
              <a:spcAft>
                <a:spcPts val="800"/>
              </a:spcAft>
              <a:buFont typeface="Symbol" pitchFamily="2" charset="2"/>
              <a:buChar char=""/>
            </a:pPr>
            <a:r>
              <a:rPr lang="fr-FR" sz="1800" kern="100" dirty="0">
                <a:solidFill>
                  <a:srgbClr val="000000"/>
                </a:solidFill>
                <a:effectLst/>
                <a:latin typeface="+mj-lt"/>
                <a:ea typeface="Calibri" panose="020F0502020204030204" pitchFamily="34" charset="0"/>
                <a:cs typeface="Times New Roman" panose="02020603050405020304" pitchFamily="18" charset="0"/>
              </a:rPr>
              <a:t>Après chaque séance eau thermale mise au frais</a:t>
            </a:r>
            <a:endParaRPr lang="fr-FR" sz="1600" kern="100" dirty="0">
              <a:latin typeface="+mj-lt"/>
              <a:ea typeface="Calibri" panose="020F0502020204030204" pitchFamily="34" charset="0"/>
              <a:cs typeface="Times New Roman" panose="02020603050405020304" pitchFamily="18" charset="0"/>
            </a:endParaRPr>
          </a:p>
          <a:p>
            <a:pPr marL="342900" lvl="0" indent="-342900" algn="just">
              <a:lnSpc>
                <a:spcPct val="150000"/>
              </a:lnSpc>
              <a:spcAft>
                <a:spcPts val="800"/>
              </a:spcAft>
              <a:buFont typeface="Symbol" pitchFamily="2" charset="2"/>
              <a:buChar char=""/>
            </a:pPr>
            <a:r>
              <a:rPr lang="fr-FR" sz="1800" dirty="0">
                <a:solidFill>
                  <a:srgbClr val="000000"/>
                </a:solidFill>
                <a:effectLst/>
                <a:latin typeface="+mj-lt"/>
                <a:ea typeface="Calibri" panose="020F0502020204030204" pitchFamily="34" charset="0"/>
                <a:cs typeface="Times New Roman" panose="02020603050405020304" pitchFamily="18" charset="0"/>
              </a:rPr>
              <a:t>Pas de déodorant, de rasage aisselle, de parfum, de soleil, de bain </a:t>
            </a:r>
            <a:endParaRPr lang="fr-FR" dirty="0">
              <a:latin typeface="+mj-lt"/>
            </a:endParaRPr>
          </a:p>
        </p:txBody>
      </p:sp>
      <p:pic>
        <p:nvPicPr>
          <p:cNvPr id="9" name="Graphique 8" descr="Retour contour">
            <a:extLst>
              <a:ext uri="{FF2B5EF4-FFF2-40B4-BE49-F238E27FC236}">
                <a16:creationId xmlns:a16="http://schemas.microsoft.com/office/drawing/2014/main" id="{F9B76AF9-628B-1A1A-31BA-D472DCFBAEC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12517973">
            <a:off x="3333449" y="2828086"/>
            <a:ext cx="914400" cy="914400"/>
          </a:xfrm>
          <a:prstGeom prst="rect">
            <a:avLst/>
          </a:prstGeom>
        </p:spPr>
      </p:pic>
      <p:sp>
        <p:nvSpPr>
          <p:cNvPr id="10" name="ZoneTexte 9">
            <a:extLst>
              <a:ext uri="{FF2B5EF4-FFF2-40B4-BE49-F238E27FC236}">
                <a16:creationId xmlns:a16="http://schemas.microsoft.com/office/drawing/2014/main" id="{4FDDCB57-DCFD-080F-E73B-AB0D8870F516}"/>
              </a:ext>
            </a:extLst>
          </p:cNvPr>
          <p:cNvSpPr txBox="1"/>
          <p:nvPr/>
        </p:nvSpPr>
        <p:spPr>
          <a:xfrm>
            <a:off x="1693192" y="5964866"/>
            <a:ext cx="8196475" cy="584775"/>
          </a:xfrm>
          <a:prstGeom prst="rect">
            <a:avLst/>
          </a:prstGeom>
          <a:noFill/>
        </p:spPr>
        <p:txBody>
          <a:bodyPr wrap="none" rtlCol="0">
            <a:spAutoFit/>
          </a:bodyPr>
          <a:lstStyle/>
          <a:p>
            <a:r>
              <a:rPr lang="fr-FR" sz="1400" b="1" kern="0" dirty="0">
                <a:solidFill>
                  <a:srgbClr val="000000"/>
                </a:solidFill>
                <a:effectLst/>
                <a:latin typeface="+mj-lt"/>
                <a:ea typeface="Calibri" panose="020F0502020204030204" pitchFamily="34" charset="0"/>
                <a:cs typeface="Times New Roman" panose="02020603050405020304" pitchFamily="18" charset="0"/>
              </a:rPr>
              <a:t>NB : Le sein est cloisonné par des ligaments de Cooper reliant peau et glande, c’est un tissu conjonctif de soutien </a:t>
            </a:r>
            <a:endParaRPr lang="fr-FR" sz="1400" kern="100" dirty="0">
              <a:effectLst/>
              <a:latin typeface="+mj-lt"/>
              <a:ea typeface="Calibri" panose="020F0502020204030204" pitchFamily="34" charset="0"/>
              <a:cs typeface="Times New Roman" panose="02020603050405020304" pitchFamily="18" charset="0"/>
            </a:endParaRPr>
          </a:p>
          <a:p>
            <a:endParaRPr lang="fr-FR" dirty="0"/>
          </a:p>
        </p:txBody>
      </p:sp>
    </p:spTree>
    <p:extLst>
      <p:ext uri="{BB962C8B-B14F-4D97-AF65-F5344CB8AC3E}">
        <p14:creationId xmlns:p14="http://schemas.microsoft.com/office/powerpoint/2010/main" val="236889763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Une image contenant Chair, personne, peau, blessure&#10;&#10;Description générée automatiquement">
            <a:extLst>
              <a:ext uri="{FF2B5EF4-FFF2-40B4-BE49-F238E27FC236}">
                <a16:creationId xmlns:a16="http://schemas.microsoft.com/office/drawing/2014/main" id="{04355E13-3A50-80BF-FE78-26150F60B83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86950" y="1254125"/>
            <a:ext cx="3557587" cy="4743449"/>
          </a:xfrm>
          <a:prstGeom prst="rect">
            <a:avLst/>
          </a:prstGeom>
          <a:noFill/>
          <a:ln>
            <a:noFill/>
          </a:ln>
        </p:spPr>
      </p:pic>
      <p:pic>
        <p:nvPicPr>
          <p:cNvPr id="3" name="Image 2" descr="Une image contenant Chair, personne, blessure, médical&#10;&#10;Description générée automatiquement">
            <a:extLst>
              <a:ext uri="{FF2B5EF4-FFF2-40B4-BE49-F238E27FC236}">
                <a16:creationId xmlns:a16="http://schemas.microsoft.com/office/drawing/2014/main" id="{2FF3AF01-5F31-7A70-E9F8-B42F5E63D8E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317206" y="1254125"/>
            <a:ext cx="3557587" cy="4743450"/>
          </a:xfrm>
          <a:prstGeom prst="rect">
            <a:avLst/>
          </a:prstGeom>
          <a:noFill/>
          <a:ln>
            <a:noFill/>
          </a:ln>
        </p:spPr>
      </p:pic>
      <p:pic>
        <p:nvPicPr>
          <p:cNvPr id="4" name="Image 3" descr="Une image contenant personne, Chair, cou, peau&#10;&#10;Description générée automatiquement">
            <a:extLst>
              <a:ext uri="{FF2B5EF4-FFF2-40B4-BE49-F238E27FC236}">
                <a16:creationId xmlns:a16="http://schemas.microsoft.com/office/drawing/2014/main" id="{28874B93-B558-1FAB-9FF2-8DF6838C87A1}"/>
              </a:ext>
            </a:extLst>
          </p:cNvPr>
          <p:cNvPicPr>
            <a:picLocks noChangeAspect="1"/>
          </p:cNvPicPr>
          <p:nvPr/>
        </p:nvPicPr>
        <p:blipFill>
          <a:blip r:embed="rId4"/>
          <a:stretch>
            <a:fillRect/>
          </a:stretch>
        </p:blipFill>
        <p:spPr>
          <a:xfrm>
            <a:off x="8238254" y="1254125"/>
            <a:ext cx="3557340" cy="4743449"/>
          </a:xfrm>
          <a:prstGeom prst="rect">
            <a:avLst/>
          </a:prstGeom>
        </p:spPr>
      </p:pic>
      <p:sp>
        <p:nvSpPr>
          <p:cNvPr id="6" name="ZoneTexte 5">
            <a:extLst>
              <a:ext uri="{FF2B5EF4-FFF2-40B4-BE49-F238E27FC236}">
                <a16:creationId xmlns:a16="http://schemas.microsoft.com/office/drawing/2014/main" id="{D839278F-9055-76B1-601A-144EE85E9025}"/>
              </a:ext>
            </a:extLst>
          </p:cNvPr>
          <p:cNvSpPr txBox="1"/>
          <p:nvPr/>
        </p:nvSpPr>
        <p:spPr>
          <a:xfrm>
            <a:off x="4938824" y="337205"/>
            <a:ext cx="6177516" cy="523220"/>
          </a:xfrm>
          <a:prstGeom prst="rect">
            <a:avLst/>
          </a:prstGeom>
          <a:noFill/>
        </p:spPr>
        <p:txBody>
          <a:bodyPr wrap="square">
            <a:spAutoFit/>
          </a:bodyPr>
          <a:lstStyle/>
          <a:p>
            <a:r>
              <a:rPr lang="fr-FR" sz="2800" dirty="0">
                <a:latin typeface="+mj-lt"/>
              </a:rPr>
              <a:t>Exemples</a:t>
            </a:r>
            <a:endParaRPr lang="fr-FR" sz="2800" dirty="0"/>
          </a:p>
        </p:txBody>
      </p:sp>
      <p:sp>
        <p:nvSpPr>
          <p:cNvPr id="8" name="ZoneTexte 7">
            <a:extLst>
              <a:ext uri="{FF2B5EF4-FFF2-40B4-BE49-F238E27FC236}">
                <a16:creationId xmlns:a16="http://schemas.microsoft.com/office/drawing/2014/main" id="{1EFB7828-2686-A9F1-6358-9BFE1B4D77FC}"/>
              </a:ext>
            </a:extLst>
          </p:cNvPr>
          <p:cNvSpPr txBox="1"/>
          <p:nvPr/>
        </p:nvSpPr>
        <p:spPr>
          <a:xfrm>
            <a:off x="1" y="0"/>
            <a:ext cx="2543174" cy="584775"/>
          </a:xfrm>
          <a:prstGeom prst="rect">
            <a:avLst/>
          </a:prstGeom>
          <a:solidFill>
            <a:srgbClr val="941651">
              <a:alpha val="58039"/>
            </a:srgbClr>
          </a:solidFill>
        </p:spPr>
        <p:txBody>
          <a:bodyPr wrap="square" rtlCol="0">
            <a:spAutoFit/>
          </a:bodyPr>
          <a:lstStyle/>
          <a:p>
            <a:r>
              <a:rPr lang="fr-FR" sz="3200" dirty="0">
                <a:latin typeface="+mj-lt"/>
              </a:rPr>
              <a:t>Radiothérapie</a:t>
            </a:r>
          </a:p>
        </p:txBody>
      </p:sp>
      <p:sp>
        <p:nvSpPr>
          <p:cNvPr id="10" name="ZoneTexte 9">
            <a:extLst>
              <a:ext uri="{FF2B5EF4-FFF2-40B4-BE49-F238E27FC236}">
                <a16:creationId xmlns:a16="http://schemas.microsoft.com/office/drawing/2014/main" id="{5E063D95-C1EF-29A3-1866-297472DC5A6A}"/>
              </a:ext>
            </a:extLst>
          </p:cNvPr>
          <p:cNvSpPr txBox="1"/>
          <p:nvPr/>
        </p:nvSpPr>
        <p:spPr>
          <a:xfrm>
            <a:off x="1067433" y="6200260"/>
            <a:ext cx="11893655" cy="382028"/>
          </a:xfrm>
          <a:prstGeom prst="rect">
            <a:avLst/>
          </a:prstGeom>
          <a:noFill/>
        </p:spPr>
        <p:txBody>
          <a:bodyPr wrap="square">
            <a:spAutoFit/>
          </a:bodyPr>
          <a:lstStyle/>
          <a:p>
            <a:pPr algn="just">
              <a:lnSpc>
                <a:spcPct val="150000"/>
              </a:lnSpc>
              <a:spcAft>
                <a:spcPts val="800"/>
              </a:spcAft>
            </a:pPr>
            <a:r>
              <a:rPr lang="fr-FR" sz="1400" b="1" kern="0" dirty="0">
                <a:solidFill>
                  <a:srgbClr val="000000"/>
                </a:solidFill>
                <a:effectLst/>
                <a:latin typeface="+mj-lt"/>
                <a:ea typeface="Calibri" panose="020F0502020204030204" pitchFamily="34" charset="0"/>
                <a:cs typeface="Times New Roman" panose="02020603050405020304" pitchFamily="18" charset="0"/>
              </a:rPr>
              <a:t>AUTRES </a:t>
            </a:r>
            <a:r>
              <a:rPr lang="fr-FR" sz="1400" kern="0" dirty="0">
                <a:solidFill>
                  <a:srgbClr val="000000"/>
                </a:solidFill>
                <a:effectLst/>
                <a:latin typeface="+mj-lt"/>
                <a:ea typeface="Calibri" panose="020F0502020204030204" pitchFamily="34" charset="0"/>
                <a:cs typeface="Times New Roman" panose="02020603050405020304" pitchFamily="18" charset="0"/>
              </a:rPr>
              <a:t>: Irradiation chaine mammaire interne = œdème fibrose car sous sternum, apparition de télangiectasie 12 / 18 mois après</a:t>
            </a:r>
            <a:endParaRPr lang="fr-FR" sz="1200" kern="100" dirty="0">
              <a:effectLst/>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80960652"/>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08C3B61-B52F-2407-E761-488223815AC9}"/>
              </a:ext>
            </a:extLst>
          </p:cNvPr>
          <p:cNvSpPr txBox="1">
            <a:spLocks/>
          </p:cNvSpPr>
          <p:nvPr/>
        </p:nvSpPr>
        <p:spPr>
          <a:xfrm>
            <a:off x="1881335" y="2176462"/>
            <a:ext cx="915640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dirty="0"/>
              <a:t>Construction, non reconstruction ?</a:t>
            </a:r>
          </a:p>
          <a:p>
            <a:pPr algn="ctr"/>
            <a:r>
              <a:rPr lang="fr-FR" dirty="0"/>
              <a:t>Un choix, des techniques </a:t>
            </a:r>
          </a:p>
        </p:txBody>
      </p:sp>
      <p:pic>
        <p:nvPicPr>
          <p:cNvPr id="4" name="Graphique 3" descr="Outils d'exploitation minière contour">
            <a:extLst>
              <a:ext uri="{FF2B5EF4-FFF2-40B4-BE49-F238E27FC236}">
                <a16:creationId xmlns:a16="http://schemas.microsoft.com/office/drawing/2014/main" id="{FF864EB9-592A-C06F-6964-443FCCAB15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667874" y="4229099"/>
            <a:ext cx="1743075" cy="1743075"/>
          </a:xfrm>
          <a:prstGeom prst="rect">
            <a:avLst/>
          </a:prstGeom>
        </p:spPr>
      </p:pic>
      <p:pic>
        <p:nvPicPr>
          <p:cNvPr id="6" name="Graphique 5" descr="Pansement avec un remplissage uni">
            <a:extLst>
              <a:ext uri="{FF2B5EF4-FFF2-40B4-BE49-F238E27FC236}">
                <a16:creationId xmlns:a16="http://schemas.microsoft.com/office/drawing/2014/main" id="{530B29CB-BBE7-E880-C830-B86277723B8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95286" y="228599"/>
            <a:ext cx="1947863" cy="1947863"/>
          </a:xfrm>
          <a:prstGeom prst="rect">
            <a:avLst/>
          </a:prstGeom>
        </p:spPr>
      </p:pic>
      <p:pic>
        <p:nvPicPr>
          <p:cNvPr id="8" name="Image 7">
            <a:extLst>
              <a:ext uri="{FF2B5EF4-FFF2-40B4-BE49-F238E27FC236}">
                <a16:creationId xmlns:a16="http://schemas.microsoft.com/office/drawing/2014/main" id="{FCFF5B61-6007-8BAB-1AE0-51D3AE7B784E}"/>
              </a:ext>
            </a:extLst>
          </p:cNvPr>
          <p:cNvPicPr>
            <a:picLocks noChangeAspect="1"/>
          </p:cNvPicPr>
          <p:nvPr/>
        </p:nvPicPr>
        <p:blipFill>
          <a:blip r:embed="rId6"/>
          <a:stretch>
            <a:fillRect/>
          </a:stretch>
        </p:blipFill>
        <p:spPr>
          <a:xfrm>
            <a:off x="0" y="3303274"/>
            <a:ext cx="3251200" cy="3251200"/>
          </a:xfrm>
          <a:prstGeom prst="rect">
            <a:avLst/>
          </a:prstGeom>
        </p:spPr>
      </p:pic>
    </p:spTree>
    <p:extLst>
      <p:ext uri="{BB962C8B-B14F-4D97-AF65-F5344CB8AC3E}">
        <p14:creationId xmlns:p14="http://schemas.microsoft.com/office/powerpoint/2010/main" val="2282539382"/>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1366</TotalTime>
  <Words>8876</Words>
  <Application>Microsoft Office PowerPoint</Application>
  <PresentationFormat>Grand écran</PresentationFormat>
  <Paragraphs>894</Paragraphs>
  <Slides>129</Slides>
  <Notes>4</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129</vt:i4>
      </vt:variant>
    </vt:vector>
  </HeadingPairs>
  <TitlesOfParts>
    <vt:vector size="137" baseType="lpstr">
      <vt:lpstr>Arial</vt:lpstr>
      <vt:lpstr>Calibri</vt:lpstr>
      <vt:lpstr>Calibri Light</vt:lpstr>
      <vt:lpstr>Police système Courant</vt:lpstr>
      <vt:lpstr>Raleway</vt:lpstr>
      <vt:lpstr>Symbol</vt:lpstr>
      <vt:lpstr>Wingdings</vt:lpstr>
      <vt:lpstr>Thème Office</vt:lpstr>
      <vt:lpstr>Prise en charge en kinésithérapie des femmes       De l’annonce à la rémission d’un cancer du sein  </vt:lpstr>
      <vt:lpstr>Introduction et bases pour comprendre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AVIS DIAGNOSTIC</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STATUT DES RECEPTEURS HORMONAUX</vt:lpstr>
      <vt:lpstr>Ki 67</vt:lpstr>
      <vt:lpstr>Présentation PowerPoint</vt:lpstr>
      <vt:lpstr>Présentation PowerPoint</vt:lpstr>
      <vt:lpstr>Présentation PowerPoint</vt:lpstr>
      <vt:lpstr>LES DIFFERENTS TYPES DE TRAITEMENT</vt:lpstr>
      <vt:lpstr>On connait : le type de cancer   sa localisation s’il est uni ou multifocal son stade  son grade son statut HER2 l’état général de la patiente  son âge ses antécédents son mode de vie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EFFETS SECONDAIRES PRECOCES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Resumons:</vt:lpstr>
      <vt:lpstr>Présentation PowerPoint</vt:lpstr>
      <vt:lpstr>Présentation PowerPoint</vt:lpstr>
      <vt:lpstr>Présentation PowerPoint</vt:lpstr>
      <vt:lpstr>Présentation PowerPoint</vt:lpstr>
      <vt:lpstr>Présentation PowerPoint</vt:lpstr>
      <vt:lpstr>Présentation PowerPoint</vt:lpstr>
      <vt:lpstr>BILAN</vt:lpstr>
      <vt:lpstr>Présentation PowerPoint</vt:lpstr>
      <vt:lpstr>Présentation PowerPoint</vt:lpstr>
      <vt:lpstr>LE COUSSIN COEUR</vt:lpstr>
      <vt:lpstr>Présentation PowerPoint</vt:lpstr>
      <vt:lpstr>RITUEL EXOS EPAULE</vt:lpstr>
      <vt:lpstr>Présentation PowerPoint</vt:lpstr>
      <vt:lpstr>Présentation PowerPoint</vt:lpstr>
      <vt:lpstr>PHOTOS DE CICATRICES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Vit 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 Lambeau DIEP   Lambeau cutanéo graisseux , seuls peau la graisse , et les veine et  artère sépigastriques inférieurs profondes sont prélevées  Le lambeau est transféré au niveau du sein  Lambeau autologue qui permet une apparence naturelle du sein et une forme stable dans le temps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LA SEXUALITE</vt:lpstr>
      <vt:lpstr>Présentation PowerPoint</vt:lpstr>
      <vt:lpstr>Présentation PowerPoint</vt:lpstr>
      <vt:lpstr>Présentation PowerPoint</vt:lpstr>
      <vt:lpstr>LE ROSEPILATES</vt:lpstr>
      <vt:lpstr>L AVIROSE</vt:lpstr>
      <vt:lpstr>LA MARCHE NORDIQUE </vt:lpstr>
      <vt:lpstr>LES AUTRES ACTIVITES</vt:lpstr>
      <vt:lpstr>Merci pour votre attention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Prise en charge en kinésithérapie des femmes       De l’annonce à la rémission d’un cancer du sein</dc:title>
  <dc:creator>Pauline Moreau</dc:creator>
  <cp:lastModifiedBy>Angèle BENCHEKROUN</cp:lastModifiedBy>
  <cp:revision>274</cp:revision>
  <dcterms:created xsi:type="dcterms:W3CDTF">2023-09-19T14:42:26Z</dcterms:created>
  <dcterms:modified xsi:type="dcterms:W3CDTF">2024-07-02T07:57:34Z</dcterms:modified>
</cp:coreProperties>
</file>